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2" r:id="rId7"/>
    <p:sldId id="303" r:id="rId8"/>
    <p:sldId id="304" r:id="rId9"/>
    <p:sldId id="30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glam1.gsfc.nasa.gov/" TargetMode="External"/><Relationship Id="rId2" Type="http://schemas.openxmlformats.org/officeDocument/2006/relationships/hyperlink" Target="https://developers.google.com/earth-engine/datasets/catalog" TargetMode="External"/><Relationship Id="rId1" Type="http://schemas.openxmlformats.org/officeDocument/2006/relationships/hyperlink" Target="https://apps.fas.usda.gov/psdonline/app/index.html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glam1.gsfc.nasa.gov/" TargetMode="External"/><Relationship Id="rId2" Type="http://schemas.openxmlformats.org/officeDocument/2006/relationships/hyperlink" Target="https://developers.google.com/earth-engine/datasets/catalog" TargetMode="External"/><Relationship Id="rId1" Type="http://schemas.openxmlformats.org/officeDocument/2006/relationships/hyperlink" Target="https://apps.fas.usda.gov/psdonline/app/index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10320C-74DC-4B06-BA25-6E901ECB4DA0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0FE3849-5911-4F5D-9AA8-C389636F6467}">
      <dgm:prSet/>
      <dgm:spPr/>
      <dgm:t>
        <a:bodyPr/>
        <a:lstStyle/>
        <a:p>
          <a:r>
            <a:rPr lang="en-US"/>
            <a:t>United States Department of Agriculture – Production, Supply and Distribution data portal for crop yield data: </a:t>
          </a:r>
          <a:r>
            <a:rPr lang="en-US">
              <a:hlinkClick xmlns:r="http://schemas.openxmlformats.org/officeDocument/2006/relationships" r:id="rId1"/>
            </a:rPr>
            <a:t>https://apps.fas.usda.gov/psdonline/app/index.html#/app/home</a:t>
          </a:r>
          <a:endParaRPr lang="en-US"/>
        </a:p>
      </dgm:t>
    </dgm:pt>
    <dgm:pt modelId="{AF06B4A4-C2D5-436F-9A57-69870D3E1EB0}" type="parTrans" cxnId="{44383DEC-4945-4D06-98E6-2114F13FE33E}">
      <dgm:prSet/>
      <dgm:spPr/>
      <dgm:t>
        <a:bodyPr/>
        <a:lstStyle/>
        <a:p>
          <a:endParaRPr lang="en-US"/>
        </a:p>
      </dgm:t>
    </dgm:pt>
    <dgm:pt modelId="{7AE4FE16-DF46-4FD6-A2B9-A7FA45C40BF4}" type="sibTrans" cxnId="{44383DEC-4945-4D06-98E6-2114F13FE33E}">
      <dgm:prSet/>
      <dgm:spPr/>
      <dgm:t>
        <a:bodyPr/>
        <a:lstStyle/>
        <a:p>
          <a:endParaRPr lang="en-US"/>
        </a:p>
      </dgm:t>
    </dgm:pt>
    <dgm:pt modelId="{148DF245-2C4C-4B7C-A017-504E1C22E2A5}">
      <dgm:prSet/>
      <dgm:spPr/>
      <dgm:t>
        <a:bodyPr/>
        <a:lstStyle/>
        <a:p>
          <a:r>
            <a:rPr lang="en-US"/>
            <a:t>NASA – Land Surface Temperature, Precipitation, Vegetation (NDVI) on Google Earth Engine for climate data: </a:t>
          </a:r>
          <a:r>
            <a:rPr lang="en-US">
              <a:hlinkClick xmlns:r="http://schemas.openxmlformats.org/officeDocument/2006/relationships" r:id="rId2"/>
            </a:rPr>
            <a:t>https://developers.google.com/earth-engine/datasets/catalog</a:t>
          </a:r>
          <a:endParaRPr lang="en-US"/>
        </a:p>
      </dgm:t>
    </dgm:pt>
    <dgm:pt modelId="{1EF8057E-788E-4F20-9DA7-CA59B00EC73B}" type="parTrans" cxnId="{68E65CC1-AF4B-46C0-985F-6E6020E4135D}">
      <dgm:prSet/>
      <dgm:spPr/>
      <dgm:t>
        <a:bodyPr/>
        <a:lstStyle/>
        <a:p>
          <a:endParaRPr lang="en-US"/>
        </a:p>
      </dgm:t>
    </dgm:pt>
    <dgm:pt modelId="{01014F1E-D770-4111-926B-05378FD52E59}" type="sibTrans" cxnId="{68E65CC1-AF4B-46C0-985F-6E6020E4135D}">
      <dgm:prSet/>
      <dgm:spPr/>
      <dgm:t>
        <a:bodyPr/>
        <a:lstStyle/>
        <a:p>
          <a:endParaRPr lang="en-US"/>
        </a:p>
      </dgm:t>
    </dgm:pt>
    <dgm:pt modelId="{2AA34525-80E6-4E35-9C67-055CA8CB8141}">
      <dgm:prSet/>
      <dgm:spPr/>
      <dgm:t>
        <a:bodyPr/>
        <a:lstStyle/>
        <a:p>
          <a:r>
            <a:rPr lang="en-US" dirty="0"/>
            <a:t>NASA – Global Agricultural Monitoring System for time series of NDVI: </a:t>
          </a:r>
          <a:r>
            <a:rPr lang="en-US" dirty="0">
              <a:hlinkClick xmlns:r="http://schemas.openxmlformats.org/officeDocument/2006/relationships" r:id="rId3"/>
            </a:rPr>
            <a:t>https://glam1.gsfc.nasa.gov/</a:t>
          </a:r>
          <a:endParaRPr lang="en-US" dirty="0"/>
        </a:p>
      </dgm:t>
    </dgm:pt>
    <dgm:pt modelId="{C3C18D92-3C8F-4C7B-9C37-AF9E7F815319}" type="parTrans" cxnId="{6DD0F4FC-3BCC-4BFC-8AD1-2F2E361D8694}">
      <dgm:prSet/>
      <dgm:spPr/>
      <dgm:t>
        <a:bodyPr/>
        <a:lstStyle/>
        <a:p>
          <a:endParaRPr lang="en-US"/>
        </a:p>
      </dgm:t>
    </dgm:pt>
    <dgm:pt modelId="{900BFBC4-2BE7-4809-B1B1-ACB14C2A4B9C}" type="sibTrans" cxnId="{6DD0F4FC-3BCC-4BFC-8AD1-2F2E361D8694}">
      <dgm:prSet/>
      <dgm:spPr/>
      <dgm:t>
        <a:bodyPr/>
        <a:lstStyle/>
        <a:p>
          <a:endParaRPr lang="en-US"/>
        </a:p>
      </dgm:t>
    </dgm:pt>
    <dgm:pt modelId="{AE7C3340-E0E4-4B7C-B091-CF28DDFB30DF}" type="pres">
      <dgm:prSet presAssocID="{DC10320C-74DC-4B06-BA25-6E901ECB4DA0}" presName="vert0" presStyleCnt="0">
        <dgm:presLayoutVars>
          <dgm:dir/>
          <dgm:animOne val="branch"/>
          <dgm:animLvl val="lvl"/>
        </dgm:presLayoutVars>
      </dgm:prSet>
      <dgm:spPr/>
    </dgm:pt>
    <dgm:pt modelId="{296AD35B-183F-4431-8011-E762B3EF9397}" type="pres">
      <dgm:prSet presAssocID="{D0FE3849-5911-4F5D-9AA8-C389636F6467}" presName="thickLine" presStyleLbl="alignNode1" presStyleIdx="0" presStyleCnt="3"/>
      <dgm:spPr/>
    </dgm:pt>
    <dgm:pt modelId="{2CB2285F-78B3-47AD-9EBD-5B7B0866C93A}" type="pres">
      <dgm:prSet presAssocID="{D0FE3849-5911-4F5D-9AA8-C389636F6467}" presName="horz1" presStyleCnt="0"/>
      <dgm:spPr/>
    </dgm:pt>
    <dgm:pt modelId="{0AB311D1-18C9-4D67-930B-A8A79B0CF647}" type="pres">
      <dgm:prSet presAssocID="{D0FE3849-5911-4F5D-9AA8-C389636F6467}" presName="tx1" presStyleLbl="revTx" presStyleIdx="0" presStyleCnt="3"/>
      <dgm:spPr/>
    </dgm:pt>
    <dgm:pt modelId="{46786B19-7C78-442A-B286-0D75985B893F}" type="pres">
      <dgm:prSet presAssocID="{D0FE3849-5911-4F5D-9AA8-C389636F6467}" presName="vert1" presStyleCnt="0"/>
      <dgm:spPr/>
    </dgm:pt>
    <dgm:pt modelId="{90372251-BC23-4065-89D8-B5E58665467B}" type="pres">
      <dgm:prSet presAssocID="{148DF245-2C4C-4B7C-A017-504E1C22E2A5}" presName="thickLine" presStyleLbl="alignNode1" presStyleIdx="1" presStyleCnt="3"/>
      <dgm:spPr/>
    </dgm:pt>
    <dgm:pt modelId="{33CCF779-9E2E-409A-8811-CC8E3705490A}" type="pres">
      <dgm:prSet presAssocID="{148DF245-2C4C-4B7C-A017-504E1C22E2A5}" presName="horz1" presStyleCnt="0"/>
      <dgm:spPr/>
    </dgm:pt>
    <dgm:pt modelId="{710AC14C-9491-4562-9775-A5F5423A572B}" type="pres">
      <dgm:prSet presAssocID="{148DF245-2C4C-4B7C-A017-504E1C22E2A5}" presName="tx1" presStyleLbl="revTx" presStyleIdx="1" presStyleCnt="3"/>
      <dgm:spPr/>
    </dgm:pt>
    <dgm:pt modelId="{D791893B-A4A3-402F-A237-92A3C15C7E54}" type="pres">
      <dgm:prSet presAssocID="{148DF245-2C4C-4B7C-A017-504E1C22E2A5}" presName="vert1" presStyleCnt="0"/>
      <dgm:spPr/>
    </dgm:pt>
    <dgm:pt modelId="{FDA2AA60-0B2B-48A0-8135-2680526C392E}" type="pres">
      <dgm:prSet presAssocID="{2AA34525-80E6-4E35-9C67-055CA8CB8141}" presName="thickLine" presStyleLbl="alignNode1" presStyleIdx="2" presStyleCnt="3"/>
      <dgm:spPr/>
    </dgm:pt>
    <dgm:pt modelId="{FEB2995D-A8B3-4C2A-A271-E57E0CDFA961}" type="pres">
      <dgm:prSet presAssocID="{2AA34525-80E6-4E35-9C67-055CA8CB8141}" presName="horz1" presStyleCnt="0"/>
      <dgm:spPr/>
    </dgm:pt>
    <dgm:pt modelId="{727DF2BC-9225-43F4-B7AC-C1C1FE5F69D6}" type="pres">
      <dgm:prSet presAssocID="{2AA34525-80E6-4E35-9C67-055CA8CB8141}" presName="tx1" presStyleLbl="revTx" presStyleIdx="2" presStyleCnt="3"/>
      <dgm:spPr/>
    </dgm:pt>
    <dgm:pt modelId="{0C08D9EE-B449-4C0D-92C5-5E5D89CE23F9}" type="pres">
      <dgm:prSet presAssocID="{2AA34525-80E6-4E35-9C67-055CA8CB8141}" presName="vert1" presStyleCnt="0"/>
      <dgm:spPr/>
    </dgm:pt>
  </dgm:ptLst>
  <dgm:cxnLst>
    <dgm:cxn modelId="{F2DBA131-9DCE-4228-83BD-39B16B746352}" type="presOf" srcId="{DC10320C-74DC-4B06-BA25-6E901ECB4DA0}" destId="{AE7C3340-E0E4-4B7C-B091-CF28DDFB30DF}" srcOrd="0" destOrd="0" presId="urn:microsoft.com/office/officeart/2008/layout/LinedList"/>
    <dgm:cxn modelId="{C26B79A8-4CE3-4104-B0B4-884BA8BDDCD4}" type="presOf" srcId="{D0FE3849-5911-4F5D-9AA8-C389636F6467}" destId="{0AB311D1-18C9-4D67-930B-A8A79B0CF647}" srcOrd="0" destOrd="0" presId="urn:microsoft.com/office/officeart/2008/layout/LinedList"/>
    <dgm:cxn modelId="{68E65CC1-AF4B-46C0-985F-6E6020E4135D}" srcId="{DC10320C-74DC-4B06-BA25-6E901ECB4DA0}" destId="{148DF245-2C4C-4B7C-A017-504E1C22E2A5}" srcOrd="1" destOrd="0" parTransId="{1EF8057E-788E-4F20-9DA7-CA59B00EC73B}" sibTransId="{01014F1E-D770-4111-926B-05378FD52E59}"/>
    <dgm:cxn modelId="{030AB0CD-E1A4-4F07-A009-AE9F27E21A9F}" type="presOf" srcId="{2AA34525-80E6-4E35-9C67-055CA8CB8141}" destId="{727DF2BC-9225-43F4-B7AC-C1C1FE5F69D6}" srcOrd="0" destOrd="0" presId="urn:microsoft.com/office/officeart/2008/layout/LinedList"/>
    <dgm:cxn modelId="{8EB439DC-64BA-405C-867A-A069EF8413C8}" type="presOf" srcId="{148DF245-2C4C-4B7C-A017-504E1C22E2A5}" destId="{710AC14C-9491-4562-9775-A5F5423A572B}" srcOrd="0" destOrd="0" presId="urn:microsoft.com/office/officeart/2008/layout/LinedList"/>
    <dgm:cxn modelId="{44383DEC-4945-4D06-98E6-2114F13FE33E}" srcId="{DC10320C-74DC-4B06-BA25-6E901ECB4DA0}" destId="{D0FE3849-5911-4F5D-9AA8-C389636F6467}" srcOrd="0" destOrd="0" parTransId="{AF06B4A4-C2D5-436F-9A57-69870D3E1EB0}" sibTransId="{7AE4FE16-DF46-4FD6-A2B9-A7FA45C40BF4}"/>
    <dgm:cxn modelId="{6DD0F4FC-3BCC-4BFC-8AD1-2F2E361D8694}" srcId="{DC10320C-74DC-4B06-BA25-6E901ECB4DA0}" destId="{2AA34525-80E6-4E35-9C67-055CA8CB8141}" srcOrd="2" destOrd="0" parTransId="{C3C18D92-3C8F-4C7B-9C37-AF9E7F815319}" sibTransId="{900BFBC4-2BE7-4809-B1B1-ACB14C2A4B9C}"/>
    <dgm:cxn modelId="{35CA159F-B528-4B13-A821-3A99F5CFBB0E}" type="presParOf" srcId="{AE7C3340-E0E4-4B7C-B091-CF28DDFB30DF}" destId="{296AD35B-183F-4431-8011-E762B3EF9397}" srcOrd="0" destOrd="0" presId="urn:microsoft.com/office/officeart/2008/layout/LinedList"/>
    <dgm:cxn modelId="{5A90DE68-EEDD-4A5D-AFA2-C12BC3BD7E6F}" type="presParOf" srcId="{AE7C3340-E0E4-4B7C-B091-CF28DDFB30DF}" destId="{2CB2285F-78B3-47AD-9EBD-5B7B0866C93A}" srcOrd="1" destOrd="0" presId="urn:microsoft.com/office/officeart/2008/layout/LinedList"/>
    <dgm:cxn modelId="{011E98FF-E767-4158-949C-79F8D4528C17}" type="presParOf" srcId="{2CB2285F-78B3-47AD-9EBD-5B7B0866C93A}" destId="{0AB311D1-18C9-4D67-930B-A8A79B0CF647}" srcOrd="0" destOrd="0" presId="urn:microsoft.com/office/officeart/2008/layout/LinedList"/>
    <dgm:cxn modelId="{5215DC72-F322-4B6D-AA56-1BC02BBBD57B}" type="presParOf" srcId="{2CB2285F-78B3-47AD-9EBD-5B7B0866C93A}" destId="{46786B19-7C78-442A-B286-0D75985B893F}" srcOrd="1" destOrd="0" presId="urn:microsoft.com/office/officeart/2008/layout/LinedList"/>
    <dgm:cxn modelId="{74A97490-BC4D-4261-9563-5DB8403589E9}" type="presParOf" srcId="{AE7C3340-E0E4-4B7C-B091-CF28DDFB30DF}" destId="{90372251-BC23-4065-89D8-B5E58665467B}" srcOrd="2" destOrd="0" presId="urn:microsoft.com/office/officeart/2008/layout/LinedList"/>
    <dgm:cxn modelId="{23546B93-0655-494F-BDB8-A822F514BB8F}" type="presParOf" srcId="{AE7C3340-E0E4-4B7C-B091-CF28DDFB30DF}" destId="{33CCF779-9E2E-409A-8811-CC8E3705490A}" srcOrd="3" destOrd="0" presId="urn:microsoft.com/office/officeart/2008/layout/LinedList"/>
    <dgm:cxn modelId="{FCDD03DF-51D8-4DEA-A033-89652D7A9A11}" type="presParOf" srcId="{33CCF779-9E2E-409A-8811-CC8E3705490A}" destId="{710AC14C-9491-4562-9775-A5F5423A572B}" srcOrd="0" destOrd="0" presId="urn:microsoft.com/office/officeart/2008/layout/LinedList"/>
    <dgm:cxn modelId="{BF0FCA2F-7FE8-4812-B231-168108DB3AC7}" type="presParOf" srcId="{33CCF779-9E2E-409A-8811-CC8E3705490A}" destId="{D791893B-A4A3-402F-A237-92A3C15C7E54}" srcOrd="1" destOrd="0" presId="urn:microsoft.com/office/officeart/2008/layout/LinedList"/>
    <dgm:cxn modelId="{8F58DE5A-C33F-4736-A599-69DAE99EC5A8}" type="presParOf" srcId="{AE7C3340-E0E4-4B7C-B091-CF28DDFB30DF}" destId="{FDA2AA60-0B2B-48A0-8135-2680526C392E}" srcOrd="4" destOrd="0" presId="urn:microsoft.com/office/officeart/2008/layout/LinedList"/>
    <dgm:cxn modelId="{31592B95-B1C9-4CB7-8426-7781754FBF00}" type="presParOf" srcId="{AE7C3340-E0E4-4B7C-B091-CF28DDFB30DF}" destId="{FEB2995D-A8B3-4C2A-A271-E57E0CDFA961}" srcOrd="5" destOrd="0" presId="urn:microsoft.com/office/officeart/2008/layout/LinedList"/>
    <dgm:cxn modelId="{01BCCD8F-6999-4BA5-B71F-CC56005CD047}" type="presParOf" srcId="{FEB2995D-A8B3-4C2A-A271-E57E0CDFA961}" destId="{727DF2BC-9225-43F4-B7AC-C1C1FE5F69D6}" srcOrd="0" destOrd="0" presId="urn:microsoft.com/office/officeart/2008/layout/LinedList"/>
    <dgm:cxn modelId="{6EA50380-4554-463F-8E9E-CAB1C9D6A3A6}" type="presParOf" srcId="{FEB2995D-A8B3-4C2A-A271-E57E0CDFA961}" destId="{0C08D9EE-B449-4C0D-92C5-5E5D89CE23F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6AD35B-183F-4431-8011-E762B3EF9397}">
      <dsp:nvSpPr>
        <dsp:cNvPr id="0" name=""/>
        <dsp:cNvSpPr/>
      </dsp:nvSpPr>
      <dsp:spPr>
        <a:xfrm>
          <a:off x="0" y="2758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B311D1-18C9-4D67-930B-A8A79B0CF647}">
      <dsp:nvSpPr>
        <dsp:cNvPr id="0" name=""/>
        <dsp:cNvSpPr/>
      </dsp:nvSpPr>
      <dsp:spPr>
        <a:xfrm>
          <a:off x="0" y="2758"/>
          <a:ext cx="6797675" cy="1881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United States Department of Agriculture – Production, Supply and Distribution data portal for crop yield data: </a:t>
          </a:r>
          <a:r>
            <a:rPr lang="en-US" sz="1800" kern="1200">
              <a:hlinkClick xmlns:r="http://schemas.openxmlformats.org/officeDocument/2006/relationships" r:id="rId1"/>
            </a:rPr>
            <a:t>https://apps.fas.usda.gov/psdonline/app/index.html#/app/home</a:t>
          </a:r>
          <a:endParaRPr lang="en-US" sz="1800" kern="1200"/>
        </a:p>
      </dsp:txBody>
      <dsp:txXfrm>
        <a:off x="0" y="2758"/>
        <a:ext cx="6797675" cy="1881464"/>
      </dsp:txXfrm>
    </dsp:sp>
    <dsp:sp modelId="{90372251-BC23-4065-89D8-B5E58665467B}">
      <dsp:nvSpPr>
        <dsp:cNvPr id="0" name=""/>
        <dsp:cNvSpPr/>
      </dsp:nvSpPr>
      <dsp:spPr>
        <a:xfrm>
          <a:off x="0" y="1884223"/>
          <a:ext cx="67976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AC14C-9491-4562-9775-A5F5423A572B}">
      <dsp:nvSpPr>
        <dsp:cNvPr id="0" name=""/>
        <dsp:cNvSpPr/>
      </dsp:nvSpPr>
      <dsp:spPr>
        <a:xfrm>
          <a:off x="0" y="1884223"/>
          <a:ext cx="6797675" cy="1881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NASA – Land Surface Temperature, Precipitation, Vegetation (NDVI) on Google Earth Engine for climate data: </a:t>
          </a:r>
          <a:r>
            <a:rPr lang="en-US" sz="1800" kern="1200">
              <a:hlinkClick xmlns:r="http://schemas.openxmlformats.org/officeDocument/2006/relationships" r:id="rId2"/>
            </a:rPr>
            <a:t>https://developers.google.com/earth-engine/datasets/catalog</a:t>
          </a:r>
          <a:endParaRPr lang="en-US" sz="1800" kern="1200"/>
        </a:p>
      </dsp:txBody>
      <dsp:txXfrm>
        <a:off x="0" y="1884223"/>
        <a:ext cx="6797675" cy="1881464"/>
      </dsp:txXfrm>
    </dsp:sp>
    <dsp:sp modelId="{FDA2AA60-0B2B-48A0-8135-2680526C392E}">
      <dsp:nvSpPr>
        <dsp:cNvPr id="0" name=""/>
        <dsp:cNvSpPr/>
      </dsp:nvSpPr>
      <dsp:spPr>
        <a:xfrm>
          <a:off x="0" y="3765688"/>
          <a:ext cx="67976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7DF2BC-9225-43F4-B7AC-C1C1FE5F69D6}">
      <dsp:nvSpPr>
        <dsp:cNvPr id="0" name=""/>
        <dsp:cNvSpPr/>
      </dsp:nvSpPr>
      <dsp:spPr>
        <a:xfrm>
          <a:off x="0" y="3765688"/>
          <a:ext cx="6797675" cy="1881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NASA – Global Agricultural Monitoring System for time series of NDVI: </a:t>
          </a:r>
          <a:r>
            <a:rPr lang="en-US" sz="1800" kern="1200" dirty="0">
              <a:hlinkClick xmlns:r="http://schemas.openxmlformats.org/officeDocument/2006/relationships" r:id="rId3"/>
            </a:rPr>
            <a:t>https://glam1.gsfc.nasa.gov/</a:t>
          </a:r>
          <a:endParaRPr lang="en-US" sz="1800" kern="1200" dirty="0"/>
        </a:p>
      </dsp:txBody>
      <dsp:txXfrm>
        <a:off x="0" y="3765688"/>
        <a:ext cx="6797675" cy="18814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Crop Yield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Jaimin Vyas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60094-7077-5760-CADF-5292C7769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Why This Topic?</a:t>
            </a:r>
          </a:p>
        </p:txBody>
      </p: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9B8E3-04B6-A89C-5389-FDEF91692B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8064" y="2639380"/>
            <a:ext cx="3205049" cy="3229714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World population increasing, food shortage becoming a very real concern.</a:t>
            </a:r>
          </a:p>
          <a:p>
            <a:pPr>
              <a:lnSpc>
                <a:spcPct val="100000"/>
              </a:lnSpc>
            </a:pPr>
            <a:r>
              <a:rPr lang="en-US" dirty="0"/>
              <a:t>Potential hypothesis:</a:t>
            </a:r>
          </a:p>
          <a:p>
            <a:pPr lvl="1"/>
            <a:r>
              <a:rPr lang="en-US" dirty="0"/>
              <a:t>What kinds of climate variables impact crop yields?</a:t>
            </a:r>
          </a:p>
          <a:p>
            <a:pPr lvl="1"/>
            <a:r>
              <a:rPr lang="en-US" dirty="0"/>
              <a:t>How does climate variability impact crop yield across countries?</a:t>
            </a:r>
          </a:p>
        </p:txBody>
      </p:sp>
      <p:pic>
        <p:nvPicPr>
          <p:cNvPr id="1028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071E166F-E77B-3ED6-E03D-945F978D613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3447" y="671566"/>
            <a:ext cx="6892560" cy="516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Rectangle 1040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3654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00038-14F6-3E87-C6DB-853B169E4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The Data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0A1E2A01-EE86-E474-9452-368880C18B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0849356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1318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E0A8391-2737-4F1C-B27A-C44629DB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7B7B45-47D8-153F-14BB-DFAFE3C9E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6" y="642257"/>
            <a:ext cx="3417677" cy="5226837"/>
          </a:xfrm>
        </p:spPr>
        <p:txBody>
          <a:bodyPr anchor="t">
            <a:normAutofit/>
          </a:bodyPr>
          <a:lstStyle/>
          <a:p>
            <a:r>
              <a:rPr lang="en-US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23FCF-0FFC-8277-693E-5011E92A4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3512" y="642258"/>
            <a:ext cx="6847117" cy="2537672"/>
          </a:xfrm>
        </p:spPr>
        <p:txBody>
          <a:bodyPr>
            <a:normAutofit/>
          </a:bodyPr>
          <a:lstStyle/>
          <a:p>
            <a:pPr lvl="1"/>
            <a:r>
              <a:rPr lang="en-US" sz="1800" dirty="0"/>
              <a:t>Time series data</a:t>
            </a:r>
          </a:p>
          <a:p>
            <a:pPr lvl="2"/>
            <a:r>
              <a:rPr lang="en-US" sz="1800" dirty="0"/>
              <a:t>Regression/Autoregressive models, Recurrent Neural Networks</a:t>
            </a:r>
          </a:p>
          <a:p>
            <a:pPr lvl="1"/>
            <a:r>
              <a:rPr lang="en-US" sz="1800" dirty="0"/>
              <a:t>Analyze climate variables as predictors for crop yield</a:t>
            </a:r>
          </a:p>
          <a:p>
            <a:pPr lvl="2"/>
            <a:r>
              <a:rPr lang="en-US" sz="1800" dirty="0"/>
              <a:t>EDA to determine which climate variables impact crop yield the most, in what way</a:t>
            </a:r>
          </a:p>
          <a:p>
            <a:pPr lvl="2"/>
            <a:r>
              <a:rPr lang="en-US" sz="1800" dirty="0"/>
              <a:t>Sensitivity analysis (feature importance)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3B79FB61-BEC6-DA29-1D15-AA23CDE44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51" y="3179930"/>
            <a:ext cx="10871297" cy="184811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D5EC01C-B438-4398-919E-A345C83ED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40826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05B88-F5EC-EFBB-A5A8-A81D6BC1B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3C240-6AC1-FC67-1E7C-EB209C3B7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R/AR or RNN to forecast future crop yield trends</a:t>
            </a:r>
          </a:p>
          <a:p>
            <a:pPr lvl="1"/>
            <a:r>
              <a:rPr lang="en-US" dirty="0"/>
              <a:t>Plenty of data to </a:t>
            </a:r>
            <a:r>
              <a:rPr lang="en-US" dirty="0" err="1"/>
              <a:t>backtest</a:t>
            </a:r>
            <a:r>
              <a:rPr lang="en-US" dirty="0"/>
              <a:t> on</a:t>
            </a:r>
          </a:p>
          <a:p>
            <a:r>
              <a:rPr lang="en-US" dirty="0"/>
              <a:t>Uncertainty can come from</a:t>
            </a:r>
          </a:p>
          <a:p>
            <a:pPr lvl="1"/>
            <a:r>
              <a:rPr lang="en-US" dirty="0"/>
              <a:t>External variables impacting crop yield that are not included in the data</a:t>
            </a:r>
          </a:p>
          <a:p>
            <a:pPr lvl="1"/>
            <a:r>
              <a:rPr lang="en-US" dirty="0"/>
              <a:t>Computer error when collecting data</a:t>
            </a:r>
          </a:p>
          <a:p>
            <a:r>
              <a:rPr lang="en-US" dirty="0"/>
              <a:t>Ideally would like to have an accurate crop yield prediction</a:t>
            </a:r>
          </a:p>
          <a:p>
            <a:pPr lvl="1"/>
            <a:r>
              <a:rPr lang="en-US" dirty="0"/>
              <a:t>Could be short-term, predicting next season’s crop yield</a:t>
            </a:r>
          </a:p>
        </p:txBody>
      </p:sp>
    </p:spTree>
    <p:extLst>
      <p:ext uri="{BB962C8B-B14F-4D97-AF65-F5344CB8AC3E}">
        <p14:creationId xmlns:p14="http://schemas.microsoft.com/office/powerpoint/2010/main" val="3548590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Rectangle 2061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DE9564-4BD5-CDCA-2DC8-E7E8AB739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Prediction</a:t>
            </a:r>
          </a:p>
        </p:txBody>
      </p:sp>
      <p:cxnSp>
        <p:nvCxnSpPr>
          <p:cNvPr id="2064" name="Straight Connector 2063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6581A-39BE-EE8E-E82A-DD57D829C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546224"/>
            <a:ext cx="5977938" cy="3342747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Using future climate projections, predict crop yield by country</a:t>
            </a:r>
          </a:p>
          <a:p>
            <a:pPr lvl="1"/>
            <a:r>
              <a:rPr lang="en-US" sz="1800">
                <a:solidFill>
                  <a:srgbClr val="FFFFFF"/>
                </a:solidFill>
              </a:rPr>
              <a:t>Can use this to find optimized locations to grow certain crops</a:t>
            </a:r>
          </a:p>
          <a:p>
            <a:pPr lvl="1"/>
            <a:r>
              <a:rPr lang="en-US" sz="1800">
                <a:solidFill>
                  <a:srgbClr val="FFFFFF"/>
                </a:solidFill>
              </a:rPr>
              <a:t>Can use this to determine if growing more of another crop has higher value</a:t>
            </a:r>
          </a:p>
          <a:p>
            <a:pPr lvl="1"/>
            <a:r>
              <a:rPr lang="en-US" sz="1800">
                <a:solidFill>
                  <a:srgbClr val="FFFFFF"/>
                </a:solidFill>
              </a:rPr>
              <a:t>Can maybe start growing different kinds of crops</a:t>
            </a:r>
          </a:p>
        </p:txBody>
      </p:sp>
      <p:pic>
        <p:nvPicPr>
          <p:cNvPr id="2050" name="Picture 2" descr="Agricultural Yield Prediction Using Deep Learning by RSIP Vision">
            <a:extLst>
              <a:ext uri="{FF2B5EF4-FFF2-40B4-BE49-F238E27FC236}">
                <a16:creationId xmlns:a16="http://schemas.microsoft.com/office/drawing/2014/main" id="{6582C419-7638-D06B-363B-EBA402D73D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89" r="26632" b="-1"/>
          <a:stretch/>
        </p:blipFill>
        <p:spPr bwMode="auto">
          <a:xfrm>
            <a:off x="7611902" y="10"/>
            <a:ext cx="458009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385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{1DA1F0A9-0385-4B12-941C-58CFD84DE06A}tf22712842_win32</Template>
  <TotalTime>1224</TotalTime>
  <Words>282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Bookman Old Style</vt:lpstr>
      <vt:lpstr>Calibri</vt:lpstr>
      <vt:lpstr>Franklin Gothic Book</vt:lpstr>
      <vt:lpstr>1_RetrospectVTI</vt:lpstr>
      <vt:lpstr>Crop Yield Analysis</vt:lpstr>
      <vt:lpstr>Why This Topic?</vt:lpstr>
      <vt:lpstr>The Data</vt:lpstr>
      <vt:lpstr>Analysis</vt:lpstr>
      <vt:lpstr>Application</vt:lpstr>
      <vt:lpstr>Prediction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Crop Yield Analysis</dc:title>
  <dc:creator>Vyas, Jaimin</dc:creator>
  <cp:lastModifiedBy>Vyas, Jaimin</cp:lastModifiedBy>
  <cp:revision>9</cp:revision>
  <dcterms:created xsi:type="dcterms:W3CDTF">2022-10-17T19:19:47Z</dcterms:created>
  <dcterms:modified xsi:type="dcterms:W3CDTF">2022-10-18T15:43:59Z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