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60" r:id="rId5"/>
    <p:sldId id="261" r:id="rId6"/>
    <p:sldId id="262" r:id="rId7"/>
    <p:sldId id="266" r:id="rId8"/>
    <p:sldId id="265"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4A7CD-78DE-49AC-A322-C451E7111C0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70677C-634C-4BBB-9724-6D01826881A1}">
      <dgm:prSet/>
      <dgm:spPr/>
      <dgm:t>
        <a:bodyPr/>
        <a:lstStyle/>
        <a:p>
          <a:pPr>
            <a:defRPr cap="all"/>
          </a:pPr>
          <a:r>
            <a:rPr lang="en-CA"/>
            <a:t>Search Box</a:t>
          </a:r>
          <a:endParaRPr lang="en-US"/>
        </a:p>
      </dgm:t>
    </dgm:pt>
    <dgm:pt modelId="{E743C9A0-2CEA-4CC8-B56C-D505B2DE168F}" type="parTrans" cxnId="{871FA656-5C01-43E9-B699-E7BC9DC4205D}">
      <dgm:prSet/>
      <dgm:spPr/>
      <dgm:t>
        <a:bodyPr/>
        <a:lstStyle/>
        <a:p>
          <a:endParaRPr lang="en-US"/>
        </a:p>
      </dgm:t>
    </dgm:pt>
    <dgm:pt modelId="{1FDEF39A-D7AE-457F-8E08-0589C70B4625}" type="sibTrans" cxnId="{871FA656-5C01-43E9-B699-E7BC9DC4205D}">
      <dgm:prSet/>
      <dgm:spPr/>
      <dgm:t>
        <a:bodyPr/>
        <a:lstStyle/>
        <a:p>
          <a:endParaRPr lang="en-US"/>
        </a:p>
      </dgm:t>
    </dgm:pt>
    <dgm:pt modelId="{6300794C-8AC2-4CBF-93EF-2C1A3E4B36DF}">
      <dgm:prSet/>
      <dgm:spPr/>
      <dgm:t>
        <a:bodyPr/>
        <a:lstStyle/>
        <a:p>
          <a:pPr>
            <a:defRPr cap="all"/>
          </a:pPr>
          <a:r>
            <a:rPr lang="en-CA"/>
            <a:t>Gallery</a:t>
          </a:r>
          <a:endParaRPr lang="en-US"/>
        </a:p>
      </dgm:t>
    </dgm:pt>
    <dgm:pt modelId="{3D6A56B7-7497-4F74-9292-8EA94692281E}" type="parTrans" cxnId="{9DB6EDCD-DB76-47F5-ADFC-69BA6F70755B}">
      <dgm:prSet/>
      <dgm:spPr/>
      <dgm:t>
        <a:bodyPr/>
        <a:lstStyle/>
        <a:p>
          <a:endParaRPr lang="en-US"/>
        </a:p>
      </dgm:t>
    </dgm:pt>
    <dgm:pt modelId="{71DBF9B4-B47F-4EA9-A74D-7947274E4B25}" type="sibTrans" cxnId="{9DB6EDCD-DB76-47F5-ADFC-69BA6F70755B}">
      <dgm:prSet/>
      <dgm:spPr/>
      <dgm:t>
        <a:bodyPr/>
        <a:lstStyle/>
        <a:p>
          <a:endParaRPr lang="en-US"/>
        </a:p>
      </dgm:t>
    </dgm:pt>
    <dgm:pt modelId="{E51726B3-274C-421D-A8DD-D18D87ABCA5F}">
      <dgm:prSet/>
      <dgm:spPr/>
      <dgm:t>
        <a:bodyPr/>
        <a:lstStyle/>
        <a:p>
          <a:pPr>
            <a:defRPr cap="all"/>
          </a:pPr>
          <a:r>
            <a:rPr lang="en-CA"/>
            <a:t>Calendar</a:t>
          </a:r>
          <a:endParaRPr lang="en-US"/>
        </a:p>
      </dgm:t>
    </dgm:pt>
    <dgm:pt modelId="{FA882F22-B805-4B20-AC7D-16810A46B50F}" type="parTrans" cxnId="{2BD440FA-8654-48AB-9AA7-23E95DCB527B}">
      <dgm:prSet/>
      <dgm:spPr/>
      <dgm:t>
        <a:bodyPr/>
        <a:lstStyle/>
        <a:p>
          <a:endParaRPr lang="en-US"/>
        </a:p>
      </dgm:t>
    </dgm:pt>
    <dgm:pt modelId="{4C723248-ECEC-48D4-A698-18A30614F9E4}" type="sibTrans" cxnId="{2BD440FA-8654-48AB-9AA7-23E95DCB527B}">
      <dgm:prSet/>
      <dgm:spPr/>
      <dgm:t>
        <a:bodyPr/>
        <a:lstStyle/>
        <a:p>
          <a:endParaRPr lang="en-US"/>
        </a:p>
      </dgm:t>
    </dgm:pt>
    <dgm:pt modelId="{CCAB25D5-5467-4DDC-BBE0-DCE54C00E216}" type="pres">
      <dgm:prSet presAssocID="{E4B4A7CD-78DE-49AC-A322-C451E7111C09}" presName="root" presStyleCnt="0">
        <dgm:presLayoutVars>
          <dgm:dir/>
          <dgm:resizeHandles val="exact"/>
        </dgm:presLayoutVars>
      </dgm:prSet>
      <dgm:spPr/>
    </dgm:pt>
    <dgm:pt modelId="{E9BCFF6E-17D6-4478-8E55-F9FDFE37396E}" type="pres">
      <dgm:prSet presAssocID="{9D70677C-634C-4BBB-9724-6D01826881A1}" presName="compNode" presStyleCnt="0"/>
      <dgm:spPr/>
    </dgm:pt>
    <dgm:pt modelId="{37526941-2867-46E6-A6DC-C732F7B14B12}" type="pres">
      <dgm:prSet presAssocID="{9D70677C-634C-4BBB-9724-6D01826881A1}" presName="iconBgRect" presStyleLbl="bgShp" presStyleIdx="0" presStyleCnt="3"/>
      <dgm:spPr/>
    </dgm:pt>
    <dgm:pt modelId="{BD18452A-F4F4-41E0-882C-616F331C6C7C}" type="pres">
      <dgm:prSet presAssocID="{9D70677C-634C-4BBB-9724-6D01826881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1C5BFC4-AFB1-42B2-AC08-94A5FE880138}" type="pres">
      <dgm:prSet presAssocID="{9D70677C-634C-4BBB-9724-6D01826881A1}" presName="spaceRect" presStyleCnt="0"/>
      <dgm:spPr/>
    </dgm:pt>
    <dgm:pt modelId="{D1F8254C-7F27-49F7-8A3C-CF600C4ADE7B}" type="pres">
      <dgm:prSet presAssocID="{9D70677C-634C-4BBB-9724-6D01826881A1}" presName="textRect" presStyleLbl="revTx" presStyleIdx="0" presStyleCnt="3">
        <dgm:presLayoutVars>
          <dgm:chMax val="1"/>
          <dgm:chPref val="1"/>
        </dgm:presLayoutVars>
      </dgm:prSet>
      <dgm:spPr/>
    </dgm:pt>
    <dgm:pt modelId="{9E42B58A-9A02-4420-BCFC-4DFAFFA0C441}" type="pres">
      <dgm:prSet presAssocID="{1FDEF39A-D7AE-457F-8E08-0589C70B4625}" presName="sibTrans" presStyleCnt="0"/>
      <dgm:spPr/>
    </dgm:pt>
    <dgm:pt modelId="{DD975FC1-7376-4309-B1EE-0D82694C05D9}" type="pres">
      <dgm:prSet presAssocID="{6300794C-8AC2-4CBF-93EF-2C1A3E4B36DF}" presName="compNode" presStyleCnt="0"/>
      <dgm:spPr/>
    </dgm:pt>
    <dgm:pt modelId="{B7B7554A-A74D-417D-BCED-219DD634F122}" type="pres">
      <dgm:prSet presAssocID="{6300794C-8AC2-4CBF-93EF-2C1A3E4B36DF}" presName="iconBgRect" presStyleLbl="bgShp" presStyleIdx="1" presStyleCnt="3"/>
      <dgm:spPr/>
    </dgm:pt>
    <dgm:pt modelId="{1200994C-D3AD-4AA6-82F2-27855691E773}" type="pres">
      <dgm:prSet presAssocID="{6300794C-8AC2-4CBF-93EF-2C1A3E4B36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E8A4626A-C762-4958-8D6E-1FBDC60FA0F6}" type="pres">
      <dgm:prSet presAssocID="{6300794C-8AC2-4CBF-93EF-2C1A3E4B36DF}" presName="spaceRect" presStyleCnt="0"/>
      <dgm:spPr/>
    </dgm:pt>
    <dgm:pt modelId="{97BD9A50-2EB8-45C0-B55E-3B442B91DF0F}" type="pres">
      <dgm:prSet presAssocID="{6300794C-8AC2-4CBF-93EF-2C1A3E4B36DF}" presName="textRect" presStyleLbl="revTx" presStyleIdx="1" presStyleCnt="3">
        <dgm:presLayoutVars>
          <dgm:chMax val="1"/>
          <dgm:chPref val="1"/>
        </dgm:presLayoutVars>
      </dgm:prSet>
      <dgm:spPr/>
    </dgm:pt>
    <dgm:pt modelId="{E41CE609-1971-4969-9A3B-17E7A9D22D72}" type="pres">
      <dgm:prSet presAssocID="{71DBF9B4-B47F-4EA9-A74D-7947274E4B25}" presName="sibTrans" presStyleCnt="0"/>
      <dgm:spPr/>
    </dgm:pt>
    <dgm:pt modelId="{6CA7AE16-41EA-4A98-9DBF-01D970692D86}" type="pres">
      <dgm:prSet presAssocID="{E51726B3-274C-421D-A8DD-D18D87ABCA5F}" presName="compNode" presStyleCnt="0"/>
      <dgm:spPr/>
    </dgm:pt>
    <dgm:pt modelId="{1C17FD34-5FF4-46E6-B61D-784BCD936179}" type="pres">
      <dgm:prSet presAssocID="{E51726B3-274C-421D-A8DD-D18D87ABCA5F}" presName="iconBgRect" presStyleLbl="bgShp" presStyleIdx="2" presStyleCnt="3"/>
      <dgm:spPr/>
    </dgm:pt>
    <dgm:pt modelId="{E4600127-0359-405A-8CA6-B8C81AD45B5B}" type="pres">
      <dgm:prSet presAssocID="{E51726B3-274C-421D-A8DD-D18D87ABCA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83C8BA9D-C4F1-4F34-8DFB-0FCA46CD025E}" type="pres">
      <dgm:prSet presAssocID="{E51726B3-274C-421D-A8DD-D18D87ABCA5F}" presName="spaceRect" presStyleCnt="0"/>
      <dgm:spPr/>
    </dgm:pt>
    <dgm:pt modelId="{FF3A2F63-AAC3-45AB-B32E-0924A20B4BBB}" type="pres">
      <dgm:prSet presAssocID="{E51726B3-274C-421D-A8DD-D18D87ABCA5F}" presName="textRect" presStyleLbl="revTx" presStyleIdx="2" presStyleCnt="3">
        <dgm:presLayoutVars>
          <dgm:chMax val="1"/>
          <dgm:chPref val="1"/>
        </dgm:presLayoutVars>
      </dgm:prSet>
      <dgm:spPr/>
    </dgm:pt>
  </dgm:ptLst>
  <dgm:cxnLst>
    <dgm:cxn modelId="{60AF285E-3811-4AD9-AF65-D18E6C4CAB54}" type="presOf" srcId="{9D70677C-634C-4BBB-9724-6D01826881A1}" destId="{D1F8254C-7F27-49F7-8A3C-CF600C4ADE7B}" srcOrd="0" destOrd="0" presId="urn:microsoft.com/office/officeart/2018/5/layout/IconCircleLabelList"/>
    <dgm:cxn modelId="{2687995F-94AE-48F2-B0AF-EA78030417C7}" type="presOf" srcId="{6300794C-8AC2-4CBF-93EF-2C1A3E4B36DF}" destId="{97BD9A50-2EB8-45C0-B55E-3B442B91DF0F}" srcOrd="0" destOrd="0" presId="urn:microsoft.com/office/officeart/2018/5/layout/IconCircleLabelList"/>
    <dgm:cxn modelId="{871FA656-5C01-43E9-B699-E7BC9DC4205D}" srcId="{E4B4A7CD-78DE-49AC-A322-C451E7111C09}" destId="{9D70677C-634C-4BBB-9724-6D01826881A1}" srcOrd="0" destOrd="0" parTransId="{E743C9A0-2CEA-4CC8-B56C-D505B2DE168F}" sibTransId="{1FDEF39A-D7AE-457F-8E08-0589C70B4625}"/>
    <dgm:cxn modelId="{6522FD7B-5BC0-4CB7-91FC-D864088E6F0D}" type="presOf" srcId="{E4B4A7CD-78DE-49AC-A322-C451E7111C09}" destId="{CCAB25D5-5467-4DDC-BBE0-DCE54C00E216}" srcOrd="0" destOrd="0" presId="urn:microsoft.com/office/officeart/2018/5/layout/IconCircleLabelList"/>
    <dgm:cxn modelId="{4FA904BA-A763-4DFB-9174-C3022F4CA43A}" type="presOf" srcId="{E51726B3-274C-421D-A8DD-D18D87ABCA5F}" destId="{FF3A2F63-AAC3-45AB-B32E-0924A20B4BBB}" srcOrd="0" destOrd="0" presId="urn:microsoft.com/office/officeart/2018/5/layout/IconCircleLabelList"/>
    <dgm:cxn modelId="{9DB6EDCD-DB76-47F5-ADFC-69BA6F70755B}" srcId="{E4B4A7CD-78DE-49AC-A322-C451E7111C09}" destId="{6300794C-8AC2-4CBF-93EF-2C1A3E4B36DF}" srcOrd="1" destOrd="0" parTransId="{3D6A56B7-7497-4F74-9292-8EA94692281E}" sibTransId="{71DBF9B4-B47F-4EA9-A74D-7947274E4B25}"/>
    <dgm:cxn modelId="{2BD440FA-8654-48AB-9AA7-23E95DCB527B}" srcId="{E4B4A7CD-78DE-49AC-A322-C451E7111C09}" destId="{E51726B3-274C-421D-A8DD-D18D87ABCA5F}" srcOrd="2" destOrd="0" parTransId="{FA882F22-B805-4B20-AC7D-16810A46B50F}" sibTransId="{4C723248-ECEC-48D4-A698-18A30614F9E4}"/>
    <dgm:cxn modelId="{30381C06-C730-4CDB-909C-2AF76DF062F1}" type="presParOf" srcId="{CCAB25D5-5467-4DDC-BBE0-DCE54C00E216}" destId="{E9BCFF6E-17D6-4478-8E55-F9FDFE37396E}" srcOrd="0" destOrd="0" presId="urn:microsoft.com/office/officeart/2018/5/layout/IconCircleLabelList"/>
    <dgm:cxn modelId="{EC84080C-D17E-46EA-B3E9-4314C1C58A5E}" type="presParOf" srcId="{E9BCFF6E-17D6-4478-8E55-F9FDFE37396E}" destId="{37526941-2867-46E6-A6DC-C732F7B14B12}" srcOrd="0" destOrd="0" presId="urn:microsoft.com/office/officeart/2018/5/layout/IconCircleLabelList"/>
    <dgm:cxn modelId="{8906DFF1-D01A-4834-85A7-B3F4F406D5F4}" type="presParOf" srcId="{E9BCFF6E-17D6-4478-8E55-F9FDFE37396E}" destId="{BD18452A-F4F4-41E0-882C-616F331C6C7C}" srcOrd="1" destOrd="0" presId="urn:microsoft.com/office/officeart/2018/5/layout/IconCircleLabelList"/>
    <dgm:cxn modelId="{33A896AB-6079-413A-ADBE-18DB77A351D5}" type="presParOf" srcId="{E9BCFF6E-17D6-4478-8E55-F9FDFE37396E}" destId="{91C5BFC4-AFB1-42B2-AC08-94A5FE880138}" srcOrd="2" destOrd="0" presId="urn:microsoft.com/office/officeart/2018/5/layout/IconCircleLabelList"/>
    <dgm:cxn modelId="{6E43F041-6443-4D12-8150-28E021D5B101}" type="presParOf" srcId="{E9BCFF6E-17D6-4478-8E55-F9FDFE37396E}" destId="{D1F8254C-7F27-49F7-8A3C-CF600C4ADE7B}" srcOrd="3" destOrd="0" presId="urn:microsoft.com/office/officeart/2018/5/layout/IconCircleLabelList"/>
    <dgm:cxn modelId="{3E423A5B-7E81-4A4D-8678-CD17E549F799}" type="presParOf" srcId="{CCAB25D5-5467-4DDC-BBE0-DCE54C00E216}" destId="{9E42B58A-9A02-4420-BCFC-4DFAFFA0C441}" srcOrd="1" destOrd="0" presId="urn:microsoft.com/office/officeart/2018/5/layout/IconCircleLabelList"/>
    <dgm:cxn modelId="{91B95B20-33B5-47E2-87F1-4487F40A0ABE}" type="presParOf" srcId="{CCAB25D5-5467-4DDC-BBE0-DCE54C00E216}" destId="{DD975FC1-7376-4309-B1EE-0D82694C05D9}" srcOrd="2" destOrd="0" presId="urn:microsoft.com/office/officeart/2018/5/layout/IconCircleLabelList"/>
    <dgm:cxn modelId="{2EB3E44B-6F0B-4763-A19E-C5D2134CEB59}" type="presParOf" srcId="{DD975FC1-7376-4309-B1EE-0D82694C05D9}" destId="{B7B7554A-A74D-417D-BCED-219DD634F122}" srcOrd="0" destOrd="0" presId="urn:microsoft.com/office/officeart/2018/5/layout/IconCircleLabelList"/>
    <dgm:cxn modelId="{38D649F1-C2DD-430E-A1DC-562C81A18333}" type="presParOf" srcId="{DD975FC1-7376-4309-B1EE-0D82694C05D9}" destId="{1200994C-D3AD-4AA6-82F2-27855691E773}" srcOrd="1" destOrd="0" presId="urn:microsoft.com/office/officeart/2018/5/layout/IconCircleLabelList"/>
    <dgm:cxn modelId="{0F766A9D-1E6C-4922-840D-BD6F49AB8BC3}" type="presParOf" srcId="{DD975FC1-7376-4309-B1EE-0D82694C05D9}" destId="{E8A4626A-C762-4958-8D6E-1FBDC60FA0F6}" srcOrd="2" destOrd="0" presId="urn:microsoft.com/office/officeart/2018/5/layout/IconCircleLabelList"/>
    <dgm:cxn modelId="{A40E5D24-1160-4512-B7A0-35FECABDEAAF}" type="presParOf" srcId="{DD975FC1-7376-4309-B1EE-0D82694C05D9}" destId="{97BD9A50-2EB8-45C0-B55E-3B442B91DF0F}" srcOrd="3" destOrd="0" presId="urn:microsoft.com/office/officeart/2018/5/layout/IconCircleLabelList"/>
    <dgm:cxn modelId="{6457EC21-3BF8-4C45-9A01-D0F5FE84B371}" type="presParOf" srcId="{CCAB25D5-5467-4DDC-BBE0-DCE54C00E216}" destId="{E41CE609-1971-4969-9A3B-17E7A9D22D72}" srcOrd="3" destOrd="0" presId="urn:microsoft.com/office/officeart/2018/5/layout/IconCircleLabelList"/>
    <dgm:cxn modelId="{E6BC49DB-29A5-4A39-B900-5C7CD9D8805E}" type="presParOf" srcId="{CCAB25D5-5467-4DDC-BBE0-DCE54C00E216}" destId="{6CA7AE16-41EA-4A98-9DBF-01D970692D86}" srcOrd="4" destOrd="0" presId="urn:microsoft.com/office/officeart/2018/5/layout/IconCircleLabelList"/>
    <dgm:cxn modelId="{BACE41D8-D085-46A0-A7DA-7A69A721E9AF}" type="presParOf" srcId="{6CA7AE16-41EA-4A98-9DBF-01D970692D86}" destId="{1C17FD34-5FF4-46E6-B61D-784BCD936179}" srcOrd="0" destOrd="0" presId="urn:microsoft.com/office/officeart/2018/5/layout/IconCircleLabelList"/>
    <dgm:cxn modelId="{C6FF360D-4333-4E81-A21B-ADCB5E335697}" type="presParOf" srcId="{6CA7AE16-41EA-4A98-9DBF-01D970692D86}" destId="{E4600127-0359-405A-8CA6-B8C81AD45B5B}" srcOrd="1" destOrd="0" presId="urn:microsoft.com/office/officeart/2018/5/layout/IconCircleLabelList"/>
    <dgm:cxn modelId="{F812C30A-62F5-4465-9893-5F0F39D59B94}" type="presParOf" srcId="{6CA7AE16-41EA-4A98-9DBF-01D970692D86}" destId="{83C8BA9D-C4F1-4F34-8DFB-0FCA46CD025E}" srcOrd="2" destOrd="0" presId="urn:microsoft.com/office/officeart/2018/5/layout/IconCircleLabelList"/>
    <dgm:cxn modelId="{254AA158-B734-4206-BBEC-32F43F0156EC}" type="presParOf" srcId="{6CA7AE16-41EA-4A98-9DBF-01D970692D86}" destId="{FF3A2F63-AAC3-45AB-B32E-0924A20B4BB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26941-2867-46E6-A6DC-C732F7B14B12}">
      <dsp:nvSpPr>
        <dsp:cNvPr id="0" name=""/>
        <dsp:cNvSpPr/>
      </dsp:nvSpPr>
      <dsp:spPr>
        <a:xfrm>
          <a:off x="664949" y="122530"/>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8452A-F4F4-41E0-882C-616F331C6C7C}">
      <dsp:nvSpPr>
        <dsp:cNvPr id="0" name=""/>
        <dsp:cNvSpPr/>
      </dsp:nvSpPr>
      <dsp:spPr>
        <a:xfrm>
          <a:off x="1081762" y="5393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F8254C-7F27-49F7-8A3C-CF600C4ADE7B}">
      <dsp:nvSpPr>
        <dsp:cNvPr id="0" name=""/>
        <dsp:cNvSpPr/>
      </dsp:nvSpPr>
      <dsp:spPr>
        <a:xfrm>
          <a:off x="39731"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CA" sz="4000" kern="1200"/>
            <a:t>Search Box</a:t>
          </a:r>
          <a:endParaRPr lang="en-US" sz="4000" kern="1200"/>
        </a:p>
      </dsp:txBody>
      <dsp:txXfrm>
        <a:off x="39731" y="2687531"/>
        <a:ext cx="3206250" cy="720000"/>
      </dsp:txXfrm>
    </dsp:sp>
    <dsp:sp modelId="{B7B7554A-A74D-417D-BCED-219DD634F122}">
      <dsp:nvSpPr>
        <dsp:cNvPr id="0" name=""/>
        <dsp:cNvSpPr/>
      </dsp:nvSpPr>
      <dsp:spPr>
        <a:xfrm>
          <a:off x="4432293" y="122530"/>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0994C-D3AD-4AA6-82F2-27855691E773}">
      <dsp:nvSpPr>
        <dsp:cNvPr id="0" name=""/>
        <dsp:cNvSpPr/>
      </dsp:nvSpPr>
      <dsp:spPr>
        <a:xfrm>
          <a:off x="4849106" y="5393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BD9A50-2EB8-45C0-B55E-3B442B91DF0F}">
      <dsp:nvSpPr>
        <dsp:cNvPr id="0" name=""/>
        <dsp:cNvSpPr/>
      </dsp:nvSpPr>
      <dsp:spPr>
        <a:xfrm>
          <a:off x="3807075"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CA" sz="4000" kern="1200"/>
            <a:t>Gallery</a:t>
          </a:r>
          <a:endParaRPr lang="en-US" sz="4000" kern="1200"/>
        </a:p>
      </dsp:txBody>
      <dsp:txXfrm>
        <a:off x="3807075" y="2687531"/>
        <a:ext cx="3206250" cy="720000"/>
      </dsp:txXfrm>
    </dsp:sp>
    <dsp:sp modelId="{1C17FD34-5FF4-46E6-B61D-784BCD936179}">
      <dsp:nvSpPr>
        <dsp:cNvPr id="0" name=""/>
        <dsp:cNvSpPr/>
      </dsp:nvSpPr>
      <dsp:spPr>
        <a:xfrm>
          <a:off x="8199637" y="122530"/>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00127-0359-405A-8CA6-B8C81AD45B5B}">
      <dsp:nvSpPr>
        <dsp:cNvPr id="0" name=""/>
        <dsp:cNvSpPr/>
      </dsp:nvSpPr>
      <dsp:spPr>
        <a:xfrm>
          <a:off x="8616450" y="5393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3A2F63-AAC3-45AB-B32E-0924A20B4BBB}">
      <dsp:nvSpPr>
        <dsp:cNvPr id="0" name=""/>
        <dsp:cNvSpPr/>
      </dsp:nvSpPr>
      <dsp:spPr>
        <a:xfrm>
          <a:off x="7574418"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CA" sz="4000" kern="1200"/>
            <a:t>Calendar</a:t>
          </a:r>
          <a:endParaRPr lang="en-US" sz="4000" kern="1200"/>
        </a:p>
      </dsp:txBody>
      <dsp:txXfrm>
        <a:off x="7574418" y="2687531"/>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589E3-9F20-4E4C-B4B4-FB53353568C8}" type="datetimeFigureOut">
              <a:rPr lang="en-CA" smtClean="0"/>
              <a:t>2019-09-27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2917A-EFF2-46C3-8FC5-2CDCEE7A2CC3}" type="slidenum">
              <a:rPr lang="en-CA" smtClean="0"/>
              <a:t>‹#›</a:t>
            </a:fld>
            <a:endParaRPr lang="en-CA"/>
          </a:p>
        </p:txBody>
      </p:sp>
    </p:spTree>
    <p:extLst>
      <p:ext uri="{BB962C8B-B14F-4D97-AF65-F5344CB8AC3E}">
        <p14:creationId xmlns:p14="http://schemas.microsoft.com/office/powerpoint/2010/main" val="244440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D92917A-EFF2-46C3-8FC5-2CDCEE7A2CC3}" type="slidenum">
              <a:rPr lang="en-CA" smtClean="0"/>
              <a:t>7</a:t>
            </a:fld>
            <a:endParaRPr lang="en-CA"/>
          </a:p>
        </p:txBody>
      </p:sp>
    </p:spTree>
    <p:extLst>
      <p:ext uri="{BB962C8B-B14F-4D97-AF65-F5344CB8AC3E}">
        <p14:creationId xmlns:p14="http://schemas.microsoft.com/office/powerpoint/2010/main" val="68369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D92917A-EFF2-46C3-8FC5-2CDCEE7A2CC3}" type="slidenum">
              <a:rPr lang="en-CA" smtClean="0"/>
              <a:t>10</a:t>
            </a:fld>
            <a:endParaRPr lang="en-CA"/>
          </a:p>
        </p:txBody>
      </p:sp>
    </p:spTree>
    <p:extLst>
      <p:ext uri="{BB962C8B-B14F-4D97-AF65-F5344CB8AC3E}">
        <p14:creationId xmlns:p14="http://schemas.microsoft.com/office/powerpoint/2010/main" val="2422051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F91FA20-4ED1-44B4-9A6E-6CFCB933BF7A}" type="datetimeFigureOut">
              <a:rPr lang="en-CA" smtClean="0"/>
              <a:t>2019-09-27</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401435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190164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400376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9AB1CAB5-419B-4184-BF42-16D974ED6944}"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9934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1297464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91FA20-4ED1-44B4-9A6E-6CFCB933BF7A}" type="datetimeFigureOut">
              <a:rPr lang="en-CA" smtClean="0"/>
              <a:t>2019-09-27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58232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91FA20-4ED1-44B4-9A6E-6CFCB933BF7A}" type="datetimeFigureOut">
              <a:rPr lang="en-CA" smtClean="0"/>
              <a:t>2019-09-27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66910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1FA20-4ED1-44B4-9A6E-6CFCB933BF7A}" type="datetimeFigureOut">
              <a:rPr lang="en-CA" smtClean="0"/>
              <a:t>2019-09-27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114694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F91FA20-4ED1-44B4-9A6E-6CFCB933BF7A}" type="datetimeFigureOut">
              <a:rPr lang="en-CA" smtClean="0"/>
              <a:t>2019-09-27</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206886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1FA20-4ED1-44B4-9A6E-6CFCB933BF7A}" type="datetimeFigureOut">
              <a:rPr lang="en-CA" smtClean="0"/>
              <a:t>2019-09-27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17428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F91FA20-4ED1-44B4-9A6E-6CFCB933BF7A}" type="datetimeFigureOut">
              <a:rPr lang="en-CA" smtClean="0"/>
              <a:t>2019-09-27</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60808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367632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91FA20-4ED1-44B4-9A6E-6CFCB933BF7A}" type="datetimeFigureOut">
              <a:rPr lang="en-CA" smtClean="0"/>
              <a:t>2019-09-27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255492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91FA20-4ED1-44B4-9A6E-6CFCB933BF7A}" type="datetimeFigureOut">
              <a:rPr lang="en-CA" smtClean="0"/>
              <a:t>2019-09-27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381825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1FA20-4ED1-44B4-9A6E-6CFCB933BF7A}" type="datetimeFigureOut">
              <a:rPr lang="en-CA" smtClean="0"/>
              <a:t>2019-09-27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246646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179042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91FA20-4ED1-44B4-9A6E-6CFCB933BF7A}" type="datetimeFigureOut">
              <a:rPr lang="en-CA" smtClean="0"/>
              <a:t>2019-09-27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AB1CAB5-419B-4184-BF42-16D974ED6944}" type="slidenum">
              <a:rPr lang="en-CA" smtClean="0"/>
              <a:t>‹#›</a:t>
            </a:fld>
            <a:endParaRPr lang="en-CA"/>
          </a:p>
        </p:txBody>
      </p:sp>
    </p:spTree>
    <p:extLst>
      <p:ext uri="{BB962C8B-B14F-4D97-AF65-F5344CB8AC3E}">
        <p14:creationId xmlns:p14="http://schemas.microsoft.com/office/powerpoint/2010/main" val="34880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91FA20-4ED1-44B4-9A6E-6CFCB933BF7A}" type="datetimeFigureOut">
              <a:rPr lang="en-CA" smtClean="0"/>
              <a:t>2019-09-27</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B1CAB5-419B-4184-BF42-16D974ED6944}" type="slidenum">
              <a:rPr lang="en-CA" smtClean="0"/>
              <a:t>‹#›</a:t>
            </a:fld>
            <a:endParaRPr lang="en-CA"/>
          </a:p>
        </p:txBody>
      </p:sp>
    </p:spTree>
    <p:extLst>
      <p:ext uri="{BB962C8B-B14F-4D97-AF65-F5344CB8AC3E}">
        <p14:creationId xmlns:p14="http://schemas.microsoft.com/office/powerpoint/2010/main" val="13806094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307E-1649-40E7-8FF6-78965C1FEB4E}"/>
              </a:ext>
            </a:extLst>
          </p:cNvPr>
          <p:cNvSpPr>
            <a:spLocks noGrp="1"/>
          </p:cNvSpPr>
          <p:nvPr>
            <p:ph type="ctrTitle"/>
          </p:nvPr>
        </p:nvSpPr>
        <p:spPr>
          <a:xfrm>
            <a:off x="1371600" y="2484125"/>
            <a:ext cx="9448800" cy="1825096"/>
          </a:xfrm>
        </p:spPr>
        <p:txBody>
          <a:bodyPr>
            <a:normAutofit fontScale="90000"/>
          </a:bodyPr>
          <a:lstStyle/>
          <a:p>
            <a:br>
              <a:rPr lang="en-CA" dirty="0">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br>
              <a:rPr lang="en-CA" dirty="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Best Practice on Visual Elements</a:t>
            </a:r>
            <a:br>
              <a:rPr lang="en-CA" dirty="0">
                <a:latin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2824794-4FD7-43E6-9D24-4AC86726AB37}"/>
              </a:ext>
            </a:extLst>
          </p:cNvPr>
          <p:cNvSpPr>
            <a:spLocks noGrp="1"/>
          </p:cNvSpPr>
          <p:nvPr>
            <p:ph type="subTitle" idx="1"/>
          </p:nvPr>
        </p:nvSpPr>
        <p:spPr>
          <a:xfrm>
            <a:off x="1371600" y="3327400"/>
            <a:ext cx="9448800" cy="1529079"/>
          </a:xfrm>
        </p:spPr>
        <p:txBody>
          <a:bodyPr>
            <a:normAutofit lnSpcReduction="10000"/>
          </a:bodyPr>
          <a:lstStyle/>
          <a:p>
            <a:pPr algn="r"/>
            <a:r>
              <a:rPr lang="en-CA" dirty="0">
                <a:latin typeface="Times New Roman" panose="02020603050405020304" pitchFamily="18" charset="0"/>
                <a:cs typeface="Times New Roman" panose="02020603050405020304" pitchFamily="18" charset="0"/>
              </a:rPr>
              <a:t>Subject-Web Design &amp; Development I</a:t>
            </a:r>
          </a:p>
          <a:p>
            <a:pPr algn="r"/>
            <a:r>
              <a:rPr lang="en-CA" dirty="0">
                <a:latin typeface="Times New Roman" panose="02020603050405020304" pitchFamily="18" charset="0"/>
                <a:cs typeface="Times New Roman" panose="02020603050405020304" pitchFamily="18" charset="0"/>
              </a:rPr>
              <a:t>Exercise 3</a:t>
            </a:r>
          </a:p>
          <a:p>
            <a:pPr algn="r"/>
            <a:r>
              <a:rPr lang="en-CA" dirty="0">
                <a:latin typeface="Times New Roman" panose="02020603050405020304" pitchFamily="18" charset="0"/>
                <a:cs typeface="Times New Roman" panose="02020603050405020304" pitchFamily="18" charset="0"/>
              </a:rPr>
              <a:t>Submitted By : 1. </a:t>
            </a:r>
            <a:r>
              <a:rPr lang="en-CA" dirty="0" err="1">
                <a:latin typeface="Times New Roman" panose="02020603050405020304" pitchFamily="18" charset="0"/>
                <a:cs typeface="Times New Roman" panose="02020603050405020304" pitchFamily="18" charset="0"/>
              </a:rPr>
              <a:t>Kruti</a:t>
            </a:r>
            <a:r>
              <a:rPr lang="en-CA" dirty="0">
                <a:latin typeface="Times New Roman" panose="02020603050405020304" pitchFamily="18" charset="0"/>
                <a:cs typeface="Times New Roman" panose="02020603050405020304" pitchFamily="18" charset="0"/>
              </a:rPr>
              <a:t> Patel</a:t>
            </a:r>
          </a:p>
          <a:p>
            <a:pPr algn="r"/>
            <a:r>
              <a:rPr lang="en-CA" dirty="0">
                <a:latin typeface="Times New Roman" panose="02020603050405020304" pitchFamily="18" charset="0"/>
                <a:cs typeface="Times New Roman" panose="02020603050405020304" pitchFamily="18" charset="0"/>
              </a:rPr>
              <a:t>		2. Pooja Vyas</a:t>
            </a:r>
          </a:p>
        </p:txBody>
      </p:sp>
    </p:spTree>
    <p:extLst>
      <p:ext uri="{BB962C8B-B14F-4D97-AF65-F5344CB8AC3E}">
        <p14:creationId xmlns:p14="http://schemas.microsoft.com/office/powerpoint/2010/main" val="247806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D784-B6EE-4B6F-8376-8A72B7330DEF}"/>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Search box</a:t>
            </a:r>
          </a:p>
        </p:txBody>
      </p:sp>
      <p:sp>
        <p:nvSpPr>
          <p:cNvPr id="3" name="Text Placeholder 2">
            <a:extLst>
              <a:ext uri="{FF2B5EF4-FFF2-40B4-BE49-F238E27FC236}">
                <a16:creationId xmlns:a16="http://schemas.microsoft.com/office/drawing/2014/main" id="{B559A7AD-92BA-4A28-A8AD-8E53888A138C}"/>
              </a:ext>
            </a:extLst>
          </p:cNvPr>
          <p:cNvSpPr>
            <a:spLocks noGrp="1"/>
          </p:cNvSpPr>
          <p:nvPr>
            <p:ph type="body" idx="1"/>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Rentpanda.com</a:t>
            </a:r>
          </a:p>
        </p:txBody>
      </p:sp>
      <p:sp>
        <p:nvSpPr>
          <p:cNvPr id="4" name="Content Placeholder 3">
            <a:extLst>
              <a:ext uri="{FF2B5EF4-FFF2-40B4-BE49-F238E27FC236}">
                <a16:creationId xmlns:a16="http://schemas.microsoft.com/office/drawing/2014/main" id="{FA395C86-1B62-4239-9D21-75245536D906}"/>
              </a:ext>
            </a:extLst>
          </p:cNvPr>
          <p:cNvSpPr>
            <a:spLocks noGrp="1"/>
          </p:cNvSpPr>
          <p:nvPr>
            <p:ph sz="half" idx="2"/>
          </p:nvPr>
        </p:nvSpPr>
        <p:spPr>
          <a:xfrm>
            <a:off x="685800" y="3132667"/>
            <a:ext cx="5311775" cy="1073574"/>
          </a:xfrm>
        </p:spPr>
        <p:txBody>
          <a:bodyPr>
            <a:normAutofit fontScale="92500" lnSpcReduction="10000"/>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Rentpanda.com, search box is used as filters by selecting different requirements of house  which customer can filter and search accordingly. </a:t>
            </a:r>
          </a:p>
        </p:txBody>
      </p:sp>
      <p:sp>
        <p:nvSpPr>
          <p:cNvPr id="5" name="Text Placeholder 4">
            <a:extLst>
              <a:ext uri="{FF2B5EF4-FFF2-40B4-BE49-F238E27FC236}">
                <a16:creationId xmlns:a16="http://schemas.microsoft.com/office/drawing/2014/main" id="{2037BB54-C6B3-42BD-86B1-59680ABF7E0E}"/>
              </a:ext>
            </a:extLst>
          </p:cNvPr>
          <p:cNvSpPr>
            <a:spLocks noGrp="1"/>
          </p:cNvSpPr>
          <p:nvPr>
            <p:ph type="body" sz="quarter" idx="3"/>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Priceline.com</a:t>
            </a:r>
          </a:p>
        </p:txBody>
      </p:sp>
      <p:sp>
        <p:nvSpPr>
          <p:cNvPr id="6" name="Content Placeholder 5">
            <a:extLst>
              <a:ext uri="{FF2B5EF4-FFF2-40B4-BE49-F238E27FC236}">
                <a16:creationId xmlns:a16="http://schemas.microsoft.com/office/drawing/2014/main" id="{2730CB02-460D-4A98-B250-D0E07275835C}"/>
              </a:ext>
            </a:extLst>
          </p:cNvPr>
          <p:cNvSpPr>
            <a:spLocks noGrp="1"/>
          </p:cNvSpPr>
          <p:nvPr>
            <p:ph sz="quarter" idx="4"/>
          </p:nvPr>
        </p:nvSpPr>
        <p:spPr>
          <a:xfrm>
            <a:off x="6172200" y="3132667"/>
            <a:ext cx="5334000" cy="951654"/>
          </a:xfrm>
        </p:spPr>
        <p:txBody>
          <a:bodyPr>
            <a:normAutofit fontScale="92500" lnSpcReduction="10000"/>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priceline.com, search box is simply a input field and has auto-suggestion feature to select the desire result for a search.</a:t>
            </a:r>
          </a:p>
        </p:txBody>
      </p:sp>
      <p:sp>
        <p:nvSpPr>
          <p:cNvPr id="7" name="Text Placeholder 2">
            <a:extLst>
              <a:ext uri="{FF2B5EF4-FFF2-40B4-BE49-F238E27FC236}">
                <a16:creationId xmlns:a16="http://schemas.microsoft.com/office/drawing/2014/main" id="{CE47EF4C-E1F0-42D8-93CE-8295691F7BDD}"/>
              </a:ext>
            </a:extLst>
          </p:cNvPr>
          <p:cNvSpPr txBox="1">
            <a:spLocks/>
          </p:cNvSpPr>
          <p:nvPr/>
        </p:nvSpPr>
        <p:spPr>
          <a:xfrm>
            <a:off x="1016009" y="412436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Bestbuy.com</a:t>
            </a:r>
          </a:p>
        </p:txBody>
      </p:sp>
      <p:sp>
        <p:nvSpPr>
          <p:cNvPr id="8" name="Text Placeholder 2">
            <a:extLst>
              <a:ext uri="{FF2B5EF4-FFF2-40B4-BE49-F238E27FC236}">
                <a16:creationId xmlns:a16="http://schemas.microsoft.com/office/drawing/2014/main" id="{95CFD472-BC11-4A71-994F-576CE51EEDCC}"/>
              </a:ext>
            </a:extLst>
          </p:cNvPr>
          <p:cNvSpPr txBox="1">
            <a:spLocks/>
          </p:cNvSpPr>
          <p:nvPr/>
        </p:nvSpPr>
        <p:spPr>
          <a:xfrm>
            <a:off x="6319529" y="408372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Agoda</a:t>
            </a:r>
            <a:r>
              <a:rPr lang="en-CA" dirty="0">
                <a:latin typeface="Times New Roman" panose="02020603050405020304" pitchFamily="18" charset="0"/>
                <a:cs typeface="Times New Roman" panose="02020603050405020304" pitchFamily="18" charset="0"/>
              </a:rPr>
              <a:t>.</a:t>
            </a:r>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com</a:t>
            </a:r>
          </a:p>
        </p:txBody>
      </p:sp>
      <p:sp>
        <p:nvSpPr>
          <p:cNvPr id="9" name="Content Placeholder 3">
            <a:extLst>
              <a:ext uri="{FF2B5EF4-FFF2-40B4-BE49-F238E27FC236}">
                <a16:creationId xmlns:a16="http://schemas.microsoft.com/office/drawing/2014/main" id="{6F4F3214-9A33-41C1-9A46-1062EC7AF84C}"/>
              </a:ext>
            </a:extLst>
          </p:cNvPr>
          <p:cNvSpPr txBox="1">
            <a:spLocks/>
          </p:cNvSpPr>
          <p:nvPr/>
        </p:nvSpPr>
        <p:spPr>
          <a:xfrm>
            <a:off x="838200" y="5063067"/>
            <a:ext cx="5311775" cy="1073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Bestbuy.com , search box is used to search technology product and has auto-suggestion feature on.</a:t>
            </a:r>
          </a:p>
        </p:txBody>
      </p:sp>
      <p:sp>
        <p:nvSpPr>
          <p:cNvPr id="10" name="Content Placeholder 3">
            <a:extLst>
              <a:ext uri="{FF2B5EF4-FFF2-40B4-BE49-F238E27FC236}">
                <a16:creationId xmlns:a16="http://schemas.microsoft.com/office/drawing/2014/main" id="{839BFB54-0070-4000-B28B-A8ED3CCBB640}"/>
              </a:ext>
            </a:extLst>
          </p:cNvPr>
          <p:cNvSpPr txBox="1">
            <a:spLocks/>
          </p:cNvSpPr>
          <p:nvPr/>
        </p:nvSpPr>
        <p:spPr>
          <a:xfrm>
            <a:off x="6385560" y="5032587"/>
            <a:ext cx="5311775" cy="1073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agoda.com, search box is gives the list the destination or property that can be used for search.</a:t>
            </a:r>
          </a:p>
        </p:txBody>
      </p:sp>
    </p:spTree>
    <p:extLst>
      <p:ext uri="{BB962C8B-B14F-4D97-AF65-F5344CB8AC3E}">
        <p14:creationId xmlns:p14="http://schemas.microsoft.com/office/powerpoint/2010/main" val="312236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D784-B6EE-4B6F-8376-8A72B7330DEF}"/>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Calendar</a:t>
            </a:r>
          </a:p>
        </p:txBody>
      </p:sp>
      <p:sp>
        <p:nvSpPr>
          <p:cNvPr id="3" name="Text Placeholder 2">
            <a:extLst>
              <a:ext uri="{FF2B5EF4-FFF2-40B4-BE49-F238E27FC236}">
                <a16:creationId xmlns:a16="http://schemas.microsoft.com/office/drawing/2014/main" id="{B559A7AD-92BA-4A28-A8AD-8E53888A138C}"/>
              </a:ext>
            </a:extLst>
          </p:cNvPr>
          <p:cNvSpPr>
            <a:spLocks noGrp="1"/>
          </p:cNvSpPr>
          <p:nvPr>
            <p:ph type="body" idx="1"/>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Rentpanda.com</a:t>
            </a:r>
          </a:p>
        </p:txBody>
      </p:sp>
      <p:sp>
        <p:nvSpPr>
          <p:cNvPr id="4" name="Content Placeholder 3">
            <a:extLst>
              <a:ext uri="{FF2B5EF4-FFF2-40B4-BE49-F238E27FC236}">
                <a16:creationId xmlns:a16="http://schemas.microsoft.com/office/drawing/2014/main" id="{FA395C86-1B62-4239-9D21-75245536D906}"/>
              </a:ext>
            </a:extLst>
          </p:cNvPr>
          <p:cNvSpPr>
            <a:spLocks noGrp="1"/>
          </p:cNvSpPr>
          <p:nvPr>
            <p:ph sz="half" idx="2"/>
          </p:nvPr>
        </p:nvSpPr>
        <p:spPr>
          <a:xfrm>
            <a:off x="685800" y="3132667"/>
            <a:ext cx="5311775" cy="1073574"/>
          </a:xfrm>
        </p:spPr>
        <p:txBody>
          <a:bodyPr>
            <a:normAutofit/>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Rentpanda.com, calendar is not used in this website. They use signup form to register and become a member.</a:t>
            </a:r>
          </a:p>
        </p:txBody>
      </p:sp>
      <p:sp>
        <p:nvSpPr>
          <p:cNvPr id="5" name="Text Placeholder 4">
            <a:extLst>
              <a:ext uri="{FF2B5EF4-FFF2-40B4-BE49-F238E27FC236}">
                <a16:creationId xmlns:a16="http://schemas.microsoft.com/office/drawing/2014/main" id="{2037BB54-C6B3-42BD-86B1-59680ABF7E0E}"/>
              </a:ext>
            </a:extLst>
          </p:cNvPr>
          <p:cNvSpPr>
            <a:spLocks noGrp="1"/>
          </p:cNvSpPr>
          <p:nvPr>
            <p:ph type="body" sz="quarter" idx="3"/>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Priceline.com</a:t>
            </a:r>
          </a:p>
        </p:txBody>
      </p:sp>
      <p:sp>
        <p:nvSpPr>
          <p:cNvPr id="6" name="Content Placeholder 5">
            <a:extLst>
              <a:ext uri="{FF2B5EF4-FFF2-40B4-BE49-F238E27FC236}">
                <a16:creationId xmlns:a16="http://schemas.microsoft.com/office/drawing/2014/main" id="{2730CB02-460D-4A98-B250-D0E07275835C}"/>
              </a:ext>
            </a:extLst>
          </p:cNvPr>
          <p:cNvSpPr>
            <a:spLocks noGrp="1"/>
          </p:cNvSpPr>
          <p:nvPr>
            <p:ph sz="quarter" idx="4"/>
          </p:nvPr>
        </p:nvSpPr>
        <p:spPr>
          <a:xfrm>
            <a:off x="6172200" y="3132667"/>
            <a:ext cx="5334000" cy="951654"/>
          </a:xfrm>
        </p:spPr>
        <p:txBody>
          <a:bodyPr>
            <a:normAutofit/>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priceline.com, calendar is used for check-in and check-out for the room.</a:t>
            </a:r>
          </a:p>
        </p:txBody>
      </p:sp>
      <p:sp>
        <p:nvSpPr>
          <p:cNvPr id="7" name="Text Placeholder 2">
            <a:extLst>
              <a:ext uri="{FF2B5EF4-FFF2-40B4-BE49-F238E27FC236}">
                <a16:creationId xmlns:a16="http://schemas.microsoft.com/office/drawing/2014/main" id="{CE47EF4C-E1F0-42D8-93CE-8295691F7BDD}"/>
              </a:ext>
            </a:extLst>
          </p:cNvPr>
          <p:cNvSpPr txBox="1">
            <a:spLocks/>
          </p:cNvSpPr>
          <p:nvPr/>
        </p:nvSpPr>
        <p:spPr>
          <a:xfrm>
            <a:off x="1016009" y="412436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Bestbuy.com</a:t>
            </a:r>
          </a:p>
        </p:txBody>
      </p:sp>
      <p:sp>
        <p:nvSpPr>
          <p:cNvPr id="8" name="Text Placeholder 2">
            <a:extLst>
              <a:ext uri="{FF2B5EF4-FFF2-40B4-BE49-F238E27FC236}">
                <a16:creationId xmlns:a16="http://schemas.microsoft.com/office/drawing/2014/main" id="{95CFD472-BC11-4A71-994F-576CE51EEDCC}"/>
              </a:ext>
            </a:extLst>
          </p:cNvPr>
          <p:cNvSpPr txBox="1">
            <a:spLocks/>
          </p:cNvSpPr>
          <p:nvPr/>
        </p:nvSpPr>
        <p:spPr>
          <a:xfrm>
            <a:off x="6319529" y="408372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Agoda.com</a:t>
            </a:r>
          </a:p>
        </p:txBody>
      </p:sp>
      <p:sp>
        <p:nvSpPr>
          <p:cNvPr id="9" name="Content Placeholder 3">
            <a:extLst>
              <a:ext uri="{FF2B5EF4-FFF2-40B4-BE49-F238E27FC236}">
                <a16:creationId xmlns:a16="http://schemas.microsoft.com/office/drawing/2014/main" id="{6F4F3214-9A33-41C1-9A46-1062EC7AF84C}"/>
              </a:ext>
            </a:extLst>
          </p:cNvPr>
          <p:cNvSpPr txBox="1">
            <a:spLocks/>
          </p:cNvSpPr>
          <p:nvPr/>
        </p:nvSpPr>
        <p:spPr>
          <a:xfrm>
            <a:off x="838200" y="5063067"/>
            <a:ext cx="5311775" cy="1073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Bestbuy.com, calendar is not used in this website. They use signup form for getting hottest deals. </a:t>
            </a:r>
          </a:p>
        </p:txBody>
      </p:sp>
      <p:sp>
        <p:nvSpPr>
          <p:cNvPr id="10" name="Content Placeholder 3">
            <a:extLst>
              <a:ext uri="{FF2B5EF4-FFF2-40B4-BE49-F238E27FC236}">
                <a16:creationId xmlns:a16="http://schemas.microsoft.com/office/drawing/2014/main" id="{839BFB54-0070-4000-B28B-A8ED3CCBB640}"/>
              </a:ext>
            </a:extLst>
          </p:cNvPr>
          <p:cNvSpPr txBox="1">
            <a:spLocks/>
          </p:cNvSpPr>
          <p:nvPr/>
        </p:nvSpPr>
        <p:spPr>
          <a:xfrm>
            <a:off x="6385560" y="5032587"/>
            <a:ext cx="5311775" cy="1073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agoda.com, calendar is used to book tickets and hotel rooms.</a:t>
            </a:r>
          </a:p>
        </p:txBody>
      </p:sp>
    </p:spTree>
    <p:extLst>
      <p:ext uri="{BB962C8B-B14F-4D97-AF65-F5344CB8AC3E}">
        <p14:creationId xmlns:p14="http://schemas.microsoft.com/office/powerpoint/2010/main" val="156668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EA10-3CEE-4DC6-83F1-325BA3E36475}"/>
              </a:ext>
            </a:extLst>
          </p:cNvPr>
          <p:cNvSpPr>
            <a:spLocks noGrp="1"/>
          </p:cNvSpPr>
          <p:nvPr>
            <p:ph type="title"/>
          </p:nvPr>
        </p:nvSpPr>
        <p:spPr/>
        <p:txBody>
          <a:bodyPr/>
          <a:lstStyle/>
          <a:p>
            <a:r>
              <a:rPr lang="en-CA" dirty="0"/>
              <a:t>Pros &amp;cons of Element</a:t>
            </a:r>
          </a:p>
        </p:txBody>
      </p:sp>
      <p:sp>
        <p:nvSpPr>
          <p:cNvPr id="3" name="Text Placeholder 2">
            <a:extLst>
              <a:ext uri="{FF2B5EF4-FFF2-40B4-BE49-F238E27FC236}">
                <a16:creationId xmlns:a16="http://schemas.microsoft.com/office/drawing/2014/main" id="{30B2B8E1-8894-4238-9924-7AB7852D6AD4}"/>
              </a:ext>
            </a:extLst>
          </p:cNvPr>
          <p:cNvSpPr>
            <a:spLocks noGrp="1"/>
          </p:cNvSpPr>
          <p:nvPr>
            <p:ph type="body" idx="1"/>
          </p:nvPr>
        </p:nvSpPr>
        <p:spPr/>
        <p:txBody>
          <a:bodyPr>
            <a:normAutofit lnSpcReduction="10000"/>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PROS	            				</a:t>
            </a:r>
          </a:p>
        </p:txBody>
      </p:sp>
      <p:sp>
        <p:nvSpPr>
          <p:cNvPr id="4" name="Content Placeholder 3">
            <a:extLst>
              <a:ext uri="{FF2B5EF4-FFF2-40B4-BE49-F238E27FC236}">
                <a16:creationId xmlns:a16="http://schemas.microsoft.com/office/drawing/2014/main" id="{8F28F586-A214-437D-8604-B741FBBBF83B}"/>
              </a:ext>
            </a:extLst>
          </p:cNvPr>
          <p:cNvSpPr>
            <a:spLocks noGrp="1"/>
          </p:cNvSpPr>
          <p:nvPr>
            <p:ph sz="half" idx="2"/>
          </p:nvPr>
        </p:nvSpPr>
        <p:spPr>
          <a:xfrm>
            <a:off x="685800" y="3007714"/>
            <a:ext cx="5311775" cy="3210971"/>
          </a:xfrm>
        </p:spPr>
        <p:txBody>
          <a:bodyPr>
            <a:normAutofit lnSpcReduction="10000"/>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Image gallery </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makes user interface from interactive for user then text.</a:t>
            </a:r>
          </a:p>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Search Box </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It makes job of user easy to find the desired result.</a:t>
            </a:r>
          </a:p>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Calendar</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Booking tickets and  hotel rooms in a calendar are more reliable than booking using an UI.</a:t>
            </a:r>
          </a:p>
        </p:txBody>
      </p:sp>
      <p:sp>
        <p:nvSpPr>
          <p:cNvPr id="5" name="Text Placeholder 4">
            <a:extLst>
              <a:ext uri="{FF2B5EF4-FFF2-40B4-BE49-F238E27FC236}">
                <a16:creationId xmlns:a16="http://schemas.microsoft.com/office/drawing/2014/main" id="{9B739383-4E45-4102-9954-C1E8602114DA}"/>
              </a:ext>
            </a:extLst>
          </p:cNvPr>
          <p:cNvSpPr>
            <a:spLocks noGrp="1"/>
          </p:cNvSpPr>
          <p:nvPr>
            <p:ph type="body" sz="quarter" idx="3"/>
          </p:nvPr>
        </p:nvSpPr>
        <p:spPr/>
        <p:txBody>
          <a:bodyPr>
            <a:normAutofit lnSpcReduction="10000"/>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CONS					</a:t>
            </a:r>
          </a:p>
        </p:txBody>
      </p:sp>
      <p:sp>
        <p:nvSpPr>
          <p:cNvPr id="6" name="Content Placeholder 5">
            <a:extLst>
              <a:ext uri="{FF2B5EF4-FFF2-40B4-BE49-F238E27FC236}">
                <a16:creationId xmlns:a16="http://schemas.microsoft.com/office/drawing/2014/main" id="{BBA02295-0531-4F37-8E82-68D009D25D43}"/>
              </a:ext>
            </a:extLst>
          </p:cNvPr>
          <p:cNvSpPr>
            <a:spLocks noGrp="1"/>
          </p:cNvSpPr>
          <p:nvPr>
            <p:ph sz="quarter" idx="4"/>
          </p:nvPr>
        </p:nvSpPr>
        <p:spPr>
          <a:xfrm>
            <a:off x="6172200" y="3007714"/>
            <a:ext cx="5334000" cy="3210971"/>
          </a:xfrm>
        </p:spPr>
        <p:txBody>
          <a:bodyPr>
            <a:normAutofit lnSpcReduction="10000"/>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Image gallery</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Images take lots of space for storing HD image</a:t>
            </a:r>
          </a:p>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Search Box</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Sometimes auto-suggestion gives some irrelevant suggestion that might irritated the user</a:t>
            </a:r>
          </a:p>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Calendar</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Sometimes, It select the date on its owns</a:t>
            </a:r>
          </a:p>
          <a:p>
            <a:pPr lvl="1">
              <a:buFont typeface="Wingdings" panose="05000000000000000000" pitchFamily="2" charset="2"/>
              <a:buChar char="ü"/>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47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9139-7EFF-44B4-9B61-8B730008644E}"/>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Important factors for defining website layout</a:t>
            </a:r>
          </a:p>
        </p:txBody>
      </p:sp>
      <p:sp>
        <p:nvSpPr>
          <p:cNvPr id="3" name="Content Placeholder 2">
            <a:extLst>
              <a:ext uri="{FF2B5EF4-FFF2-40B4-BE49-F238E27FC236}">
                <a16:creationId xmlns:a16="http://schemas.microsoft.com/office/drawing/2014/main" id="{8D4F422A-6B8B-4736-94B2-89DF0839A863}"/>
              </a:ext>
            </a:extLst>
          </p:cNvPr>
          <p:cNvSpPr>
            <a:spLocks noGrp="1"/>
          </p:cNvSpPr>
          <p:nvPr>
            <p:ph idx="1"/>
          </p:nvPr>
        </p:nvSpPr>
        <p:spPr/>
        <p:txBody>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Website responsiveness speed</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Website should response fast otherwise it may disappoint the user and he never visit that website again</a:t>
            </a:r>
          </a:p>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Usability</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The Website should be able to operate by all type of users.</a:t>
            </a:r>
          </a:p>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Website Content</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Website content used be verified , relevant and contains all information about the website.</a:t>
            </a:r>
          </a:p>
          <a:p>
            <a:pPr lvl="1">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Images &amp; Video Content make user more understandable and user get more attracted towards the website.</a:t>
            </a:r>
          </a:p>
        </p:txBody>
      </p:sp>
    </p:spTree>
    <p:extLst>
      <p:ext uri="{BB962C8B-B14F-4D97-AF65-F5344CB8AC3E}">
        <p14:creationId xmlns:p14="http://schemas.microsoft.com/office/powerpoint/2010/main" val="28745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8"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00EFBBB4-E82A-45AA-9DCA-1069CB3ECE1D}"/>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Thank  you</a:t>
            </a:r>
          </a:p>
        </p:txBody>
      </p:sp>
      <p:cxnSp>
        <p:nvCxnSpPr>
          <p:cNvPr id="20"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12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EB02-6356-4B71-9E5D-63A69CC513D4}"/>
              </a:ext>
            </a:extLst>
          </p:cNvPr>
          <p:cNvSpPr>
            <a:spLocks noGrp="1"/>
          </p:cNvSpPr>
          <p:nvPr>
            <p:ph type="title"/>
          </p:nvPr>
        </p:nvSpPr>
        <p:spPr>
          <a:xfrm>
            <a:off x="2895600" y="764373"/>
            <a:ext cx="8610600" cy="1293028"/>
          </a:xfrm>
        </p:spPr>
        <p:txBody>
          <a:bodyPr>
            <a:normAutofit/>
          </a:bodyPr>
          <a:lstStyle/>
          <a:p>
            <a:r>
              <a:rPr lang="en-CA" dirty="0">
                <a:latin typeface="Times New Roman" panose="02020603050405020304" pitchFamily="18" charset="0"/>
                <a:cs typeface="Times New Roman" panose="02020603050405020304" pitchFamily="18" charset="0"/>
              </a:rPr>
              <a:t>Areas / Functionalities</a:t>
            </a:r>
          </a:p>
        </p:txBody>
      </p:sp>
      <p:graphicFrame>
        <p:nvGraphicFramePr>
          <p:cNvPr id="5" name="Content Placeholder 2">
            <a:extLst>
              <a:ext uri="{FF2B5EF4-FFF2-40B4-BE49-F238E27FC236}">
                <a16:creationId xmlns:a16="http://schemas.microsoft.com/office/drawing/2014/main" id="{FF9D5985-9F7A-46D3-BAD6-811E8C51FA26}"/>
              </a:ext>
            </a:extLst>
          </p:cNvPr>
          <p:cNvGraphicFramePr>
            <a:graphicFrameLocks noGrp="1"/>
          </p:cNvGraphicFramePr>
          <p:nvPr>
            <p:ph idx="1"/>
            <p:extLst>
              <p:ext uri="{D42A27DB-BD31-4B8C-83A1-F6EECF244321}">
                <p14:modId xmlns:p14="http://schemas.microsoft.com/office/powerpoint/2010/main" val="233615421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593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E220-6544-4D45-A38B-2A286DA9EAFB}"/>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Four websites Using these functionalities</a:t>
            </a:r>
          </a:p>
        </p:txBody>
      </p:sp>
      <p:sp>
        <p:nvSpPr>
          <p:cNvPr id="3" name="Text Placeholder 2">
            <a:extLst>
              <a:ext uri="{FF2B5EF4-FFF2-40B4-BE49-F238E27FC236}">
                <a16:creationId xmlns:a16="http://schemas.microsoft.com/office/drawing/2014/main" id="{C7D7B974-093F-45F7-A6BD-7A37D2B2B074}"/>
              </a:ext>
            </a:extLst>
          </p:cNvPr>
          <p:cNvSpPr>
            <a:spLocks noGrp="1"/>
          </p:cNvSpPr>
          <p:nvPr>
            <p:ph type="body" idx="1"/>
          </p:nvPr>
        </p:nvSpPr>
        <p:spPr/>
        <p:txBody>
          <a:bodyPr>
            <a:noAutofit/>
          </a:bodyPr>
          <a:lstStyle/>
          <a:p>
            <a:r>
              <a:rPr lang="en-CA" sz="2400" dirty="0">
                <a:latin typeface="Times New Roman" panose="02020603050405020304" pitchFamily="18" charset="0"/>
                <a:cs typeface="Times New Roman" panose="02020603050405020304" pitchFamily="18" charset="0"/>
              </a:rPr>
              <a:t>Website with similar content	</a:t>
            </a:r>
          </a:p>
        </p:txBody>
      </p:sp>
      <p:sp>
        <p:nvSpPr>
          <p:cNvPr id="4" name="Content Placeholder 3">
            <a:extLst>
              <a:ext uri="{FF2B5EF4-FFF2-40B4-BE49-F238E27FC236}">
                <a16:creationId xmlns:a16="http://schemas.microsoft.com/office/drawing/2014/main" id="{6DB2CDBA-FC5E-4490-9C17-6F14C08D4D91}"/>
              </a:ext>
            </a:extLst>
          </p:cNvPr>
          <p:cNvSpPr>
            <a:spLocks noGrp="1"/>
          </p:cNvSpPr>
          <p:nvPr>
            <p:ph sz="half" idx="2"/>
          </p:nvPr>
        </p:nvSpPr>
        <p:spPr>
          <a:xfrm>
            <a:off x="685800" y="3718560"/>
            <a:ext cx="5311775" cy="2500125"/>
          </a:xfrm>
        </p:spPr>
        <p:txBody>
          <a:bodyPr/>
          <a:lstStyle/>
          <a:p>
            <a:r>
              <a:rPr lang="en-CA" dirty="0">
                <a:latin typeface="Times New Roman" panose="02020603050405020304" pitchFamily="18" charset="0"/>
                <a:cs typeface="Times New Roman" panose="02020603050405020304" pitchFamily="18" charset="0"/>
              </a:rPr>
              <a:t>Priceline.com</a:t>
            </a:r>
          </a:p>
          <a:p>
            <a:r>
              <a:rPr lang="en-CA" dirty="0">
                <a:latin typeface="Times New Roman" panose="02020603050405020304" pitchFamily="18" charset="0"/>
                <a:cs typeface="Times New Roman" panose="02020603050405020304" pitchFamily="18" charset="0"/>
              </a:rPr>
              <a:t>Agoda.com</a:t>
            </a:r>
          </a:p>
        </p:txBody>
      </p:sp>
      <p:sp>
        <p:nvSpPr>
          <p:cNvPr id="5" name="Text Placeholder 4">
            <a:extLst>
              <a:ext uri="{FF2B5EF4-FFF2-40B4-BE49-F238E27FC236}">
                <a16:creationId xmlns:a16="http://schemas.microsoft.com/office/drawing/2014/main" id="{5FDE45CC-9874-4028-8E20-A98267AC6103}"/>
              </a:ext>
            </a:extLst>
          </p:cNvPr>
          <p:cNvSpPr>
            <a:spLocks noGrp="1"/>
          </p:cNvSpPr>
          <p:nvPr>
            <p:ph type="body" sz="quarter" idx="3"/>
          </p:nvPr>
        </p:nvSpPr>
        <p:spPr>
          <a:xfrm>
            <a:off x="6400800" y="2493682"/>
            <a:ext cx="5105400" cy="935318"/>
          </a:xfrm>
        </p:spPr>
        <p:txBody>
          <a:bodyPr>
            <a:noAutofit/>
          </a:bodyPr>
          <a:lstStyle/>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Website with different content</a:t>
            </a:r>
          </a:p>
          <a:p>
            <a:endParaRPr lang="en-CA" sz="2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DCF6EFC-304D-4042-AFDC-B7AF50C9B91F}"/>
              </a:ext>
            </a:extLst>
          </p:cNvPr>
          <p:cNvSpPr>
            <a:spLocks noGrp="1"/>
          </p:cNvSpPr>
          <p:nvPr>
            <p:ph sz="quarter" idx="4"/>
          </p:nvPr>
        </p:nvSpPr>
        <p:spPr>
          <a:xfrm>
            <a:off x="6172200" y="3860800"/>
            <a:ext cx="5334000" cy="2357885"/>
          </a:xfrm>
        </p:spPr>
        <p:txBody>
          <a:bodyPr/>
          <a:lstStyle/>
          <a:p>
            <a:r>
              <a:rPr lang="en-CA" dirty="0">
                <a:latin typeface="Times New Roman" panose="02020603050405020304" pitchFamily="18" charset="0"/>
                <a:cs typeface="Times New Roman" panose="02020603050405020304" pitchFamily="18" charset="0"/>
              </a:rPr>
              <a:t>Rentpanda.com</a:t>
            </a:r>
          </a:p>
          <a:p>
            <a:r>
              <a:rPr lang="en-CA" dirty="0">
                <a:latin typeface="Times New Roman" panose="02020603050405020304" pitchFamily="18" charset="0"/>
                <a:cs typeface="Times New Roman" panose="02020603050405020304" pitchFamily="18" charset="0"/>
              </a:rPr>
              <a:t>Bestbuy.com</a:t>
            </a:r>
          </a:p>
        </p:txBody>
      </p:sp>
    </p:spTree>
    <p:extLst>
      <p:ext uri="{BB962C8B-B14F-4D97-AF65-F5344CB8AC3E}">
        <p14:creationId xmlns:p14="http://schemas.microsoft.com/office/powerpoint/2010/main" val="229101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ABE0-2733-479D-B2A3-36D6E4F323A5}"/>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First Functionality-Gallery</a:t>
            </a:r>
          </a:p>
        </p:txBody>
      </p:sp>
      <p:sp>
        <p:nvSpPr>
          <p:cNvPr id="5" name="Text Placeholder 4">
            <a:extLst>
              <a:ext uri="{FF2B5EF4-FFF2-40B4-BE49-F238E27FC236}">
                <a16:creationId xmlns:a16="http://schemas.microsoft.com/office/drawing/2014/main" id="{B9339211-981C-4A61-916B-2ADC58FBFC1F}"/>
              </a:ext>
            </a:extLst>
          </p:cNvPr>
          <p:cNvSpPr>
            <a:spLocks noGrp="1"/>
          </p:cNvSpPr>
          <p:nvPr>
            <p:ph type="body" sz="half" idx="18"/>
          </p:nvPr>
        </p:nvSpPr>
        <p:spPr>
          <a:xfrm>
            <a:off x="688618" y="4470402"/>
            <a:ext cx="4503141" cy="1981198"/>
          </a:xfrm>
        </p:spPr>
        <p:txBody>
          <a:bodyPr/>
          <a:lstStyle/>
          <a:p>
            <a:endParaRPr lang="en-CA" dirty="0"/>
          </a:p>
        </p:txBody>
      </p:sp>
      <p:pic>
        <p:nvPicPr>
          <p:cNvPr id="35" name="Picture Placeholder 34">
            <a:extLst>
              <a:ext uri="{FF2B5EF4-FFF2-40B4-BE49-F238E27FC236}">
                <a16:creationId xmlns:a16="http://schemas.microsoft.com/office/drawing/2014/main" id="{2EFA7738-1A23-4CD9-B5B7-B14BFE24858D}"/>
              </a:ext>
            </a:extLst>
          </p:cNvPr>
          <p:cNvPicPr>
            <a:picLocks noGrp="1" noChangeAspect="1"/>
          </p:cNvPicPr>
          <p:nvPr>
            <p:ph type="pic" idx="21"/>
          </p:nvPr>
        </p:nvPicPr>
        <p:blipFill>
          <a:blip r:embed="rId2">
            <a:extLst>
              <a:ext uri="{28A0092B-C50C-407E-A947-70E740481C1C}">
                <a14:useLocalDpi xmlns:a14="http://schemas.microsoft.com/office/drawing/2010/main" val="0"/>
              </a:ext>
            </a:extLst>
          </a:blip>
          <a:srcRect l="10818" r="10818"/>
          <a:stretch>
            <a:fillRect/>
          </a:stretch>
        </p:blipFill>
        <p:spPr>
          <a:xfrm>
            <a:off x="711834" y="4511041"/>
            <a:ext cx="4479925" cy="1940558"/>
          </a:xfrm>
        </p:spPr>
      </p:pic>
      <p:sp>
        <p:nvSpPr>
          <p:cNvPr id="12" name="Text Placeholder 2">
            <a:extLst>
              <a:ext uri="{FF2B5EF4-FFF2-40B4-BE49-F238E27FC236}">
                <a16:creationId xmlns:a16="http://schemas.microsoft.com/office/drawing/2014/main" id="{7F512DC7-F7F1-495B-B473-A4185234673D}"/>
              </a:ext>
            </a:extLst>
          </p:cNvPr>
          <p:cNvSpPr>
            <a:spLocks noGrp="1"/>
          </p:cNvSpPr>
          <p:nvPr>
            <p:ph type="body" idx="1"/>
          </p:nvPr>
        </p:nvSpPr>
        <p:spPr>
          <a:xfrm>
            <a:off x="711478" y="1696721"/>
            <a:ext cx="3451582" cy="487680"/>
          </a:xfrm>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Priceline.com	</a:t>
            </a:r>
          </a:p>
        </p:txBody>
      </p:sp>
      <p:sp>
        <p:nvSpPr>
          <p:cNvPr id="13" name="Text Placeholder 5">
            <a:extLst>
              <a:ext uri="{FF2B5EF4-FFF2-40B4-BE49-F238E27FC236}">
                <a16:creationId xmlns:a16="http://schemas.microsoft.com/office/drawing/2014/main" id="{668A4A48-DC89-40E1-BDE2-EC3121CE2F95}"/>
              </a:ext>
            </a:extLst>
          </p:cNvPr>
          <p:cNvSpPr>
            <a:spLocks noGrp="1"/>
          </p:cNvSpPr>
          <p:nvPr>
            <p:ph type="body" sz="quarter" idx="3"/>
          </p:nvPr>
        </p:nvSpPr>
        <p:spPr>
          <a:xfrm>
            <a:off x="8717280" y="1762760"/>
            <a:ext cx="2814318" cy="487681"/>
          </a:xfrm>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Rentpanda.com</a:t>
            </a:r>
          </a:p>
        </p:txBody>
      </p:sp>
      <p:sp>
        <p:nvSpPr>
          <p:cNvPr id="14" name="Text Placeholder 2">
            <a:extLst>
              <a:ext uri="{FF2B5EF4-FFF2-40B4-BE49-F238E27FC236}">
                <a16:creationId xmlns:a16="http://schemas.microsoft.com/office/drawing/2014/main" id="{8210A577-C297-4C45-B83A-B20C93B8C00E}"/>
              </a:ext>
            </a:extLst>
          </p:cNvPr>
          <p:cNvSpPr txBox="1">
            <a:spLocks/>
          </p:cNvSpPr>
          <p:nvPr/>
        </p:nvSpPr>
        <p:spPr>
          <a:xfrm>
            <a:off x="701318" y="3982721"/>
            <a:ext cx="3451582" cy="48768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Agoda.com	</a:t>
            </a:r>
          </a:p>
        </p:txBody>
      </p:sp>
      <p:sp>
        <p:nvSpPr>
          <p:cNvPr id="16" name="Text Placeholder 5">
            <a:extLst>
              <a:ext uri="{FF2B5EF4-FFF2-40B4-BE49-F238E27FC236}">
                <a16:creationId xmlns:a16="http://schemas.microsoft.com/office/drawing/2014/main" id="{81F2C0B4-2C6D-4A7A-AE57-3C96096A8329}"/>
              </a:ext>
            </a:extLst>
          </p:cNvPr>
          <p:cNvSpPr txBox="1">
            <a:spLocks/>
          </p:cNvSpPr>
          <p:nvPr/>
        </p:nvSpPr>
        <p:spPr>
          <a:xfrm>
            <a:off x="8971280" y="4094480"/>
            <a:ext cx="2509518" cy="41656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Best Buy.com</a:t>
            </a:r>
          </a:p>
        </p:txBody>
      </p:sp>
      <p:pic>
        <p:nvPicPr>
          <p:cNvPr id="31" name="Picture 30">
            <a:extLst>
              <a:ext uri="{FF2B5EF4-FFF2-40B4-BE49-F238E27FC236}">
                <a16:creationId xmlns:a16="http://schemas.microsoft.com/office/drawing/2014/main" id="{19A2EF6F-0128-473E-9380-236DF0D35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97" y="2113282"/>
            <a:ext cx="4469073" cy="1981198"/>
          </a:xfrm>
          <a:prstGeom prst="rect">
            <a:avLst/>
          </a:prstGeom>
        </p:spPr>
      </p:pic>
      <p:pic>
        <p:nvPicPr>
          <p:cNvPr id="40" name="Picture 39">
            <a:extLst>
              <a:ext uri="{FF2B5EF4-FFF2-40B4-BE49-F238E27FC236}">
                <a16:creationId xmlns:a16="http://schemas.microsoft.com/office/drawing/2014/main" id="{DE5DFE86-918D-4065-9386-29C1BEB6BA37}"/>
              </a:ext>
            </a:extLst>
          </p:cNvPr>
          <p:cNvPicPr>
            <a:picLocks noChangeAspect="1"/>
          </p:cNvPicPr>
          <p:nvPr/>
        </p:nvPicPr>
        <p:blipFill>
          <a:blip r:embed="rId4"/>
          <a:stretch>
            <a:fillRect/>
          </a:stretch>
        </p:blipFill>
        <p:spPr>
          <a:xfrm>
            <a:off x="6746238" y="2184400"/>
            <a:ext cx="4734560" cy="1798321"/>
          </a:xfrm>
          <a:prstGeom prst="rect">
            <a:avLst/>
          </a:prstGeom>
        </p:spPr>
      </p:pic>
      <p:pic>
        <p:nvPicPr>
          <p:cNvPr id="41" name="Picture 40">
            <a:extLst>
              <a:ext uri="{FF2B5EF4-FFF2-40B4-BE49-F238E27FC236}">
                <a16:creationId xmlns:a16="http://schemas.microsoft.com/office/drawing/2014/main" id="{06689CD2-83D4-486D-B035-B20D543C2BFB}"/>
              </a:ext>
            </a:extLst>
          </p:cNvPr>
          <p:cNvPicPr>
            <a:picLocks noChangeAspect="1"/>
          </p:cNvPicPr>
          <p:nvPr/>
        </p:nvPicPr>
        <p:blipFill>
          <a:blip r:embed="rId5"/>
          <a:stretch>
            <a:fillRect/>
          </a:stretch>
        </p:blipFill>
        <p:spPr>
          <a:xfrm>
            <a:off x="6746238" y="4511041"/>
            <a:ext cx="4733928" cy="2057400"/>
          </a:xfrm>
          <a:prstGeom prst="rect">
            <a:avLst/>
          </a:prstGeom>
        </p:spPr>
      </p:pic>
    </p:spTree>
    <p:extLst>
      <p:ext uri="{BB962C8B-B14F-4D97-AF65-F5344CB8AC3E}">
        <p14:creationId xmlns:p14="http://schemas.microsoft.com/office/powerpoint/2010/main" val="279620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3BBC63-DC19-41B8-AB81-E30CC21AEB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387CAEF2-F22C-4F37-B4E4-C70558C0BC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6" name="TextBox 5">
            <a:extLst>
              <a:ext uri="{FF2B5EF4-FFF2-40B4-BE49-F238E27FC236}">
                <a16:creationId xmlns:a16="http://schemas.microsoft.com/office/drawing/2014/main" id="{281EAB3D-2170-47E2-8DB4-9D6328BC87F6}"/>
              </a:ext>
            </a:extLst>
          </p:cNvPr>
          <p:cNvSpPr txBox="1"/>
          <p:nvPr/>
        </p:nvSpPr>
        <p:spPr>
          <a:xfrm>
            <a:off x="8387079" y="707786"/>
            <a:ext cx="3332922" cy="806054"/>
          </a:xfrm>
          <a:prstGeom prst="rect">
            <a:avLst/>
          </a:prstGeom>
          <a:noFill/>
          <a:ln w="19050">
            <a:noFill/>
            <a:prstDash val="dash"/>
          </a:ln>
        </p:spPr>
        <p:txBody>
          <a:bodyPr vert="horz" lIns="91440" tIns="45720" rIns="91440" bIns="45720" rtlCol="0" anchor="b">
            <a:normAutofit/>
          </a:bodyPr>
          <a:lstStyle/>
          <a:p>
            <a:pPr defTabSz="914400">
              <a:lnSpc>
                <a:spcPct val="90000"/>
              </a:lnSpc>
              <a:spcBef>
                <a:spcPct val="0"/>
              </a:spcBef>
              <a:spcAft>
                <a:spcPts val="600"/>
              </a:spcAft>
            </a:pPr>
            <a:r>
              <a:rPr lang="en-US" sz="2400" cap="all" dirty="0">
                <a:solidFill>
                  <a:schemeClr val="accent5">
                    <a:lumMod val="60000"/>
                    <a:lumOff val="40000"/>
                  </a:schemeClr>
                </a:solidFill>
                <a:latin typeface="Times New Roman" panose="02020603050405020304" pitchFamily="18" charset="0"/>
                <a:ea typeface="+mj-ea"/>
                <a:cs typeface="Times New Roman" panose="02020603050405020304" pitchFamily="18" charset="0"/>
              </a:rPr>
              <a:t>Website with similar contents </a:t>
            </a:r>
          </a:p>
        </p:txBody>
      </p:sp>
      <p:sp>
        <p:nvSpPr>
          <p:cNvPr id="17" name="Rectangle 16">
            <a:extLst>
              <a:ext uri="{FF2B5EF4-FFF2-40B4-BE49-F238E27FC236}">
                <a16:creationId xmlns:a16="http://schemas.microsoft.com/office/drawing/2014/main" id="{2DF2D01C-5CF9-4B15-A892-30697AEC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7058AA-32F4-4742-B1B0-88DB21689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612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03AD63-C6CE-431C-B78D-6AB4EF1B0C4D}"/>
              </a:ext>
            </a:extLst>
          </p:cNvPr>
          <p:cNvPicPr>
            <a:picLocks noChangeAspect="1"/>
          </p:cNvPicPr>
          <p:nvPr/>
        </p:nvPicPr>
        <p:blipFill rotWithShape="1">
          <a:blip r:embed="rId4">
            <a:extLst>
              <a:ext uri="{28A0092B-C50C-407E-A947-70E740481C1C}">
                <a14:useLocalDpi xmlns:a14="http://schemas.microsoft.com/office/drawing/2010/main" val="0"/>
              </a:ext>
            </a:extLst>
          </a:blip>
          <a:srcRect l="3013" r="8140" b="3"/>
          <a:stretch/>
        </p:blipFill>
        <p:spPr>
          <a:xfrm>
            <a:off x="471999" y="488844"/>
            <a:ext cx="3763204" cy="3526040"/>
          </a:xfrm>
          <a:prstGeom prst="rect">
            <a:avLst/>
          </a:prstGeom>
        </p:spPr>
      </p:pic>
      <p:sp>
        <p:nvSpPr>
          <p:cNvPr id="21" name="Round Single Corner Rectangle 17">
            <a:extLst>
              <a:ext uri="{FF2B5EF4-FFF2-40B4-BE49-F238E27FC236}">
                <a16:creationId xmlns:a16="http://schemas.microsoft.com/office/drawing/2014/main" id="{7DC42F66-81D5-4D45-9058-31DB09162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832" y="488845"/>
            <a:ext cx="1948749" cy="2008888"/>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 Single Corner Rectangle 16">
            <a:extLst>
              <a:ext uri="{FF2B5EF4-FFF2-40B4-BE49-F238E27FC236}">
                <a16:creationId xmlns:a16="http://schemas.microsoft.com/office/drawing/2014/main" id="{24021E8D-5E17-4D2F-8DD8-CB595019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17950" y="4158358"/>
            <a:ext cx="2417253" cy="184084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34">
            <a:extLst>
              <a:ext uri="{FF2B5EF4-FFF2-40B4-BE49-F238E27FC236}">
                <a16:creationId xmlns:a16="http://schemas.microsoft.com/office/drawing/2014/main" id="{DB886EFA-B7A8-484A-B71F-9A935C61B9DC}"/>
              </a:ext>
            </a:extLst>
          </p:cNvPr>
          <p:cNvPicPr>
            <a:picLocks noChangeAspect="1"/>
          </p:cNvPicPr>
          <p:nvPr/>
        </p:nvPicPr>
        <p:blipFill rotWithShape="1">
          <a:blip r:embed="rId5">
            <a:extLst>
              <a:ext uri="{28A0092B-C50C-407E-A947-70E740481C1C}">
                <a14:useLocalDpi xmlns:a14="http://schemas.microsoft.com/office/drawing/2010/main" val="0"/>
              </a:ext>
            </a:extLst>
          </a:blip>
          <a:srcRect l="37521" r="37522" b="1"/>
          <a:stretch/>
        </p:blipFill>
        <p:spPr>
          <a:xfrm>
            <a:off x="4401832" y="2669286"/>
            <a:ext cx="3060318" cy="3709330"/>
          </a:xfrm>
          <a:prstGeom prst="rect">
            <a:avLst/>
          </a:prstGeom>
        </p:spPr>
      </p:pic>
      <p:sp>
        <p:nvSpPr>
          <p:cNvPr id="9" name="TextBox 8">
            <a:extLst>
              <a:ext uri="{FF2B5EF4-FFF2-40B4-BE49-F238E27FC236}">
                <a16:creationId xmlns:a16="http://schemas.microsoft.com/office/drawing/2014/main" id="{6DDAEC5E-6ED9-4E49-BCED-E9B4CE6E756F}"/>
              </a:ext>
            </a:extLst>
          </p:cNvPr>
          <p:cNvSpPr txBox="1"/>
          <p:nvPr/>
        </p:nvSpPr>
        <p:spPr>
          <a:xfrm flipH="1">
            <a:off x="4485639" y="1288910"/>
            <a:ext cx="1948749" cy="369332"/>
          </a:xfrm>
          <a:prstGeom prst="rect">
            <a:avLst/>
          </a:prstGeom>
          <a:noFill/>
        </p:spPr>
        <p:txBody>
          <a:bodyPr wrap="square" rtlCol="0">
            <a:spAutoFit/>
          </a:bodyPr>
          <a:lstStyle/>
          <a:p>
            <a:r>
              <a:rPr lang="en-CA" dirty="0"/>
              <a:t>Priceline.com </a:t>
            </a:r>
          </a:p>
        </p:txBody>
      </p:sp>
      <p:sp>
        <p:nvSpPr>
          <p:cNvPr id="10" name="TextBox 9">
            <a:extLst>
              <a:ext uri="{FF2B5EF4-FFF2-40B4-BE49-F238E27FC236}">
                <a16:creationId xmlns:a16="http://schemas.microsoft.com/office/drawing/2014/main" id="{CFEE41A8-B921-468B-ADED-88CEC3F5F94F}"/>
              </a:ext>
            </a:extLst>
          </p:cNvPr>
          <p:cNvSpPr txBox="1"/>
          <p:nvPr/>
        </p:nvSpPr>
        <p:spPr>
          <a:xfrm>
            <a:off x="2214880" y="4927600"/>
            <a:ext cx="1611918" cy="369332"/>
          </a:xfrm>
          <a:prstGeom prst="rect">
            <a:avLst/>
          </a:prstGeom>
          <a:noFill/>
        </p:spPr>
        <p:txBody>
          <a:bodyPr wrap="square" rtlCol="0">
            <a:spAutoFit/>
          </a:bodyPr>
          <a:lstStyle/>
          <a:p>
            <a:r>
              <a:rPr lang="en-CA" dirty="0"/>
              <a:t>Agoda.com</a:t>
            </a:r>
          </a:p>
        </p:txBody>
      </p:sp>
      <p:sp>
        <p:nvSpPr>
          <p:cNvPr id="11" name="TextBox 10">
            <a:extLst>
              <a:ext uri="{FF2B5EF4-FFF2-40B4-BE49-F238E27FC236}">
                <a16:creationId xmlns:a16="http://schemas.microsoft.com/office/drawing/2014/main" id="{3C64AEE8-9503-42BE-9192-07092B0F0D99}"/>
              </a:ext>
            </a:extLst>
          </p:cNvPr>
          <p:cNvSpPr txBox="1"/>
          <p:nvPr/>
        </p:nvSpPr>
        <p:spPr>
          <a:xfrm flipH="1">
            <a:off x="8387079" y="1612523"/>
            <a:ext cx="3693161" cy="2031325"/>
          </a:xfrm>
          <a:prstGeom prst="rect">
            <a:avLst/>
          </a:prstGeom>
          <a:noFill/>
        </p:spPr>
        <p:txBody>
          <a:bodyPr wrap="square" rtlCol="0">
            <a:spAutoFit/>
          </a:bodyPr>
          <a:lstStyle/>
          <a:p>
            <a:pPr algn="just"/>
            <a:r>
              <a:rPr lang="en-CA" dirty="0">
                <a:latin typeface="Times New Roman" panose="02020603050405020304" pitchFamily="18" charset="0"/>
                <a:cs typeface="Times New Roman" panose="02020603050405020304" pitchFamily="18" charset="0"/>
              </a:rPr>
              <a:t>Priceline.com and agoda.com both website has used “GALLERY” for same purpose that is they have used gallery for visiting different cities and exploring them which makes easy for the customer to decide their destination.</a:t>
            </a:r>
          </a:p>
        </p:txBody>
      </p:sp>
    </p:spTree>
    <p:extLst>
      <p:ext uri="{BB962C8B-B14F-4D97-AF65-F5344CB8AC3E}">
        <p14:creationId xmlns:p14="http://schemas.microsoft.com/office/powerpoint/2010/main" val="393110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3F207A0-DFB2-44B2-9677-6F812AED7BBE}"/>
              </a:ext>
            </a:extLst>
          </p:cNvPr>
          <p:cNvSpPr txBox="1"/>
          <p:nvPr/>
        </p:nvSpPr>
        <p:spPr>
          <a:xfrm>
            <a:off x="228823" y="4292600"/>
            <a:ext cx="2738119" cy="369332"/>
          </a:xfrm>
          <a:prstGeom prst="rect">
            <a:avLst/>
          </a:prstGeom>
          <a:noFill/>
        </p:spPr>
        <p:txBody>
          <a:bodyPr wrap="square" rtlCol="0">
            <a:spAutoFit/>
          </a:bodyPr>
          <a:lstStyle/>
          <a:p>
            <a:r>
              <a:rPr lang="en-CA" dirty="0">
                <a:solidFill>
                  <a:schemeClr val="accent5">
                    <a:lumMod val="60000"/>
                    <a:lumOff val="40000"/>
                  </a:schemeClr>
                </a:solidFill>
              </a:rPr>
              <a:t>Bestbuy.com</a:t>
            </a:r>
          </a:p>
        </p:txBody>
      </p:sp>
      <p:sp>
        <p:nvSpPr>
          <p:cNvPr id="15" name="TextBox 14">
            <a:extLst>
              <a:ext uri="{FF2B5EF4-FFF2-40B4-BE49-F238E27FC236}">
                <a16:creationId xmlns:a16="http://schemas.microsoft.com/office/drawing/2014/main" id="{58F0AA5E-B047-4DAB-97D4-3E2D821AA126}"/>
              </a:ext>
            </a:extLst>
          </p:cNvPr>
          <p:cNvSpPr txBox="1"/>
          <p:nvPr/>
        </p:nvSpPr>
        <p:spPr>
          <a:xfrm>
            <a:off x="289783" y="1759188"/>
            <a:ext cx="2738119" cy="369332"/>
          </a:xfrm>
          <a:prstGeom prst="rect">
            <a:avLst/>
          </a:prstGeom>
          <a:noFill/>
        </p:spPr>
        <p:txBody>
          <a:bodyPr wrap="square" rtlCol="0">
            <a:spAutoFit/>
          </a:bodyPr>
          <a:lstStyle/>
          <a:p>
            <a:r>
              <a:rPr lang="en-CA" dirty="0">
                <a:solidFill>
                  <a:schemeClr val="accent5">
                    <a:lumMod val="60000"/>
                    <a:lumOff val="40000"/>
                  </a:schemeClr>
                </a:solidFill>
              </a:rPr>
              <a:t>Rentpanda.com</a:t>
            </a:r>
          </a:p>
        </p:txBody>
      </p:sp>
      <p:sp>
        <p:nvSpPr>
          <p:cNvPr id="16" name="TextBox 15">
            <a:extLst>
              <a:ext uri="{FF2B5EF4-FFF2-40B4-BE49-F238E27FC236}">
                <a16:creationId xmlns:a16="http://schemas.microsoft.com/office/drawing/2014/main" id="{1060A292-6EB0-48CB-B16C-108C55F33093}"/>
              </a:ext>
            </a:extLst>
          </p:cNvPr>
          <p:cNvSpPr txBox="1"/>
          <p:nvPr/>
        </p:nvSpPr>
        <p:spPr>
          <a:xfrm>
            <a:off x="3606800" y="1097280"/>
            <a:ext cx="6360160" cy="646331"/>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CA" sz="3200" dirty="0">
                <a:latin typeface="Times New Roman" panose="02020603050405020304" pitchFamily="18" charset="0"/>
                <a:cs typeface="Times New Roman" panose="02020603050405020304" pitchFamily="18" charset="0"/>
              </a:rPr>
              <a:t>Website with different </a:t>
            </a:r>
            <a:r>
              <a:rPr lang="en-CA" sz="3600" dirty="0">
                <a:latin typeface="Times New Roman" panose="02020603050405020304" pitchFamily="18" charset="0"/>
                <a:cs typeface="Times New Roman" panose="02020603050405020304" pitchFamily="18" charset="0"/>
              </a:rPr>
              <a:t>Content</a:t>
            </a:r>
            <a:endParaRPr lang="en-CA" sz="3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33DBDD5-3B75-4C9C-BB77-4E3BE2B5A1DD}"/>
              </a:ext>
            </a:extLst>
          </p:cNvPr>
          <p:cNvSpPr txBox="1"/>
          <p:nvPr/>
        </p:nvSpPr>
        <p:spPr>
          <a:xfrm>
            <a:off x="6177280" y="3342641"/>
            <a:ext cx="5598160" cy="193899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just"/>
            <a:r>
              <a:rPr lang="en-CA" sz="2000" dirty="0">
                <a:latin typeface="Times New Roman" panose="02020603050405020304" pitchFamily="18" charset="0"/>
                <a:cs typeface="Times New Roman" panose="02020603050405020304" pitchFamily="18" charset="0"/>
              </a:rPr>
              <a:t>Rentpanda.com uses “GALLERY” for displaying various rental properties available in the city which makes the user to finds the rental house easily. Whereas Bestbuy.com also uses “GALLERY” for display the best deal available recently and price of the items to attract the customers.</a:t>
            </a:r>
          </a:p>
        </p:txBody>
      </p:sp>
      <p:pic>
        <p:nvPicPr>
          <p:cNvPr id="18" name="Picture 17">
            <a:extLst>
              <a:ext uri="{FF2B5EF4-FFF2-40B4-BE49-F238E27FC236}">
                <a16:creationId xmlns:a16="http://schemas.microsoft.com/office/drawing/2014/main" id="{F00067FC-507D-4F5E-88ED-70E14C7AA28A}"/>
              </a:ext>
            </a:extLst>
          </p:cNvPr>
          <p:cNvPicPr>
            <a:picLocks noChangeAspect="1"/>
          </p:cNvPicPr>
          <p:nvPr/>
        </p:nvPicPr>
        <p:blipFill>
          <a:blip r:embed="rId2"/>
          <a:stretch>
            <a:fillRect/>
          </a:stretch>
        </p:blipFill>
        <p:spPr>
          <a:xfrm>
            <a:off x="335278" y="2179320"/>
            <a:ext cx="4734560" cy="1798321"/>
          </a:xfrm>
          <a:prstGeom prst="rect">
            <a:avLst/>
          </a:prstGeom>
        </p:spPr>
      </p:pic>
      <p:pic>
        <p:nvPicPr>
          <p:cNvPr id="19" name="Picture 18">
            <a:extLst>
              <a:ext uri="{FF2B5EF4-FFF2-40B4-BE49-F238E27FC236}">
                <a16:creationId xmlns:a16="http://schemas.microsoft.com/office/drawing/2014/main" id="{88E16106-5408-4F15-8C22-F479D4C4D82C}"/>
              </a:ext>
            </a:extLst>
          </p:cNvPr>
          <p:cNvPicPr>
            <a:picLocks noChangeAspect="1"/>
          </p:cNvPicPr>
          <p:nvPr/>
        </p:nvPicPr>
        <p:blipFill>
          <a:blip r:embed="rId3"/>
          <a:stretch>
            <a:fillRect/>
          </a:stretch>
        </p:blipFill>
        <p:spPr>
          <a:xfrm>
            <a:off x="228823" y="4732020"/>
            <a:ext cx="4733928" cy="2057400"/>
          </a:xfrm>
          <a:prstGeom prst="rect">
            <a:avLst/>
          </a:prstGeom>
        </p:spPr>
      </p:pic>
    </p:spTree>
    <p:extLst>
      <p:ext uri="{BB962C8B-B14F-4D97-AF65-F5344CB8AC3E}">
        <p14:creationId xmlns:p14="http://schemas.microsoft.com/office/powerpoint/2010/main" val="34649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91E6-A17E-4479-B445-F143620E1F13}"/>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User interface element of the functionality</a:t>
            </a:r>
          </a:p>
        </p:txBody>
      </p:sp>
      <p:sp>
        <p:nvSpPr>
          <p:cNvPr id="3" name="Text Placeholder 2">
            <a:extLst>
              <a:ext uri="{FF2B5EF4-FFF2-40B4-BE49-F238E27FC236}">
                <a16:creationId xmlns:a16="http://schemas.microsoft.com/office/drawing/2014/main" id="{6A99437D-2170-4CF8-8A91-D7CB1396DF43}"/>
              </a:ext>
            </a:extLst>
          </p:cNvPr>
          <p:cNvSpPr>
            <a:spLocks noGrp="1"/>
          </p:cNvSpPr>
          <p:nvPr>
            <p:ph type="body" idx="1"/>
          </p:nvPr>
        </p:nvSpPr>
        <p:spPr>
          <a:xfrm>
            <a:off x="685800" y="2202080"/>
            <a:ext cx="3456432" cy="815440"/>
          </a:xfrm>
        </p:spPr>
        <p:txBody>
          <a:bodyPr/>
          <a:lstStyle/>
          <a:p>
            <a:endParaRPr lang="en-CA" dirty="0">
              <a:solidFill>
                <a:schemeClr val="accent5">
                  <a:lumMod val="60000"/>
                  <a:lumOff val="40000"/>
                </a:schemeClr>
              </a:solidFill>
              <a:latin typeface="Times New Roman" panose="02020603050405020304" pitchFamily="18" charset="0"/>
              <a:cs typeface="Times New Roman" panose="02020603050405020304" pitchFamily="18" charset="0"/>
            </a:endParaRPr>
          </a:p>
          <a:p>
            <a:endParaRPr lang="en-CA" dirty="0">
              <a:solidFill>
                <a:schemeClr val="accent5">
                  <a:lumMod val="60000"/>
                  <a:lumOff val="40000"/>
                </a:schemeClr>
              </a:solidFill>
              <a:latin typeface="Times New Roman" panose="02020603050405020304" pitchFamily="18" charset="0"/>
              <a:cs typeface="Times New Roman" panose="02020603050405020304" pitchFamily="18" charset="0"/>
            </a:endParaRPr>
          </a:p>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Image Gallery-User interface</a:t>
            </a:r>
          </a:p>
        </p:txBody>
      </p:sp>
      <p:sp>
        <p:nvSpPr>
          <p:cNvPr id="4" name="Text Placeholder 3">
            <a:extLst>
              <a:ext uri="{FF2B5EF4-FFF2-40B4-BE49-F238E27FC236}">
                <a16:creationId xmlns:a16="http://schemas.microsoft.com/office/drawing/2014/main" id="{855A4A74-C234-43A4-B041-4B2ED22FB054}"/>
              </a:ext>
            </a:extLst>
          </p:cNvPr>
          <p:cNvSpPr>
            <a:spLocks noGrp="1"/>
          </p:cNvSpPr>
          <p:nvPr>
            <p:ph type="body" sz="half" idx="15"/>
          </p:nvPr>
        </p:nvSpPr>
        <p:spPr>
          <a:xfrm>
            <a:off x="685799" y="3129279"/>
            <a:ext cx="3456432" cy="3089417"/>
          </a:xfrm>
        </p:spPr>
        <p:txBody>
          <a:bodyPr>
            <a:normAutofit/>
          </a:bodyPr>
          <a:lstStyle/>
          <a:p>
            <a:r>
              <a:rPr lang="en-CA" sz="1800" dirty="0">
                <a:latin typeface="Times New Roman" panose="02020603050405020304" pitchFamily="18" charset="0"/>
                <a:cs typeface="Times New Roman" panose="02020603050405020304" pitchFamily="18" charset="0"/>
              </a:rPr>
              <a:t>Text-link</a:t>
            </a:r>
          </a:p>
          <a:p>
            <a:r>
              <a:rPr lang="en-CA" sz="1800" dirty="0">
                <a:latin typeface="Times New Roman" panose="02020603050405020304" pitchFamily="18" charset="0"/>
                <a:cs typeface="Times New Roman" panose="02020603050405020304" pitchFamily="18" charset="0"/>
              </a:rPr>
              <a:t>Image link</a:t>
            </a:r>
          </a:p>
          <a:p>
            <a:endParaRPr lang="en-CA"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74255A5-78C5-429C-8C53-001F49695780}"/>
              </a:ext>
            </a:extLst>
          </p:cNvPr>
          <p:cNvSpPr>
            <a:spLocks noGrp="1"/>
          </p:cNvSpPr>
          <p:nvPr>
            <p:ph type="body" sz="quarter" idx="3"/>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Search box</a:t>
            </a:r>
          </a:p>
        </p:txBody>
      </p:sp>
      <p:sp>
        <p:nvSpPr>
          <p:cNvPr id="6" name="Text Placeholder 5">
            <a:extLst>
              <a:ext uri="{FF2B5EF4-FFF2-40B4-BE49-F238E27FC236}">
                <a16:creationId xmlns:a16="http://schemas.microsoft.com/office/drawing/2014/main" id="{6454AE36-E16E-4CE6-81BF-6C049AB2170B}"/>
              </a:ext>
            </a:extLst>
          </p:cNvPr>
          <p:cNvSpPr>
            <a:spLocks noGrp="1"/>
          </p:cNvSpPr>
          <p:nvPr>
            <p:ph type="body" sz="half" idx="16"/>
          </p:nvPr>
        </p:nvSpPr>
        <p:spPr/>
        <p:txBody>
          <a:bodyPr>
            <a:normAutofit/>
          </a:bodyPr>
          <a:lstStyle/>
          <a:p>
            <a:r>
              <a:rPr lang="en-CA" sz="1800" dirty="0">
                <a:latin typeface="Times New Roman" panose="02020603050405020304" pitchFamily="18" charset="0"/>
                <a:cs typeface="Times New Roman" panose="02020603050405020304" pitchFamily="18" charset="0"/>
              </a:rPr>
              <a:t>Auto-suggestion mechanism</a:t>
            </a:r>
          </a:p>
          <a:p>
            <a:r>
              <a:rPr lang="en-CA" sz="1800" dirty="0">
                <a:latin typeface="Times New Roman" panose="02020603050405020304" pitchFamily="18" charset="0"/>
                <a:cs typeface="Times New Roman" panose="02020603050405020304" pitchFamily="18" charset="0"/>
              </a:rPr>
              <a:t>Drop-down list</a:t>
            </a:r>
          </a:p>
          <a:p>
            <a:r>
              <a:rPr lang="en-CA" sz="1800" dirty="0">
                <a:latin typeface="Times New Roman" panose="02020603050405020304" pitchFamily="18" charset="0"/>
                <a:cs typeface="Times New Roman" panose="02020603050405020304" pitchFamily="18" charset="0"/>
              </a:rPr>
              <a:t>Use filter to search precisely</a:t>
            </a:r>
          </a:p>
          <a:p>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83181F54-CD57-4B48-9457-17EC0F869227}"/>
              </a:ext>
            </a:extLst>
          </p:cNvPr>
          <p:cNvSpPr>
            <a:spLocks noGrp="1"/>
          </p:cNvSpPr>
          <p:nvPr>
            <p:ph type="body" sz="quarter" idx="13"/>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Calendar</a:t>
            </a:r>
          </a:p>
        </p:txBody>
      </p:sp>
      <p:sp>
        <p:nvSpPr>
          <p:cNvPr id="8" name="Text Placeholder 7">
            <a:extLst>
              <a:ext uri="{FF2B5EF4-FFF2-40B4-BE49-F238E27FC236}">
                <a16:creationId xmlns:a16="http://schemas.microsoft.com/office/drawing/2014/main" id="{4F77C8BF-EDE4-4BEB-9E6D-05B1B992E5AD}"/>
              </a:ext>
            </a:extLst>
          </p:cNvPr>
          <p:cNvSpPr>
            <a:spLocks noGrp="1"/>
          </p:cNvSpPr>
          <p:nvPr>
            <p:ph type="body" sz="half" idx="17"/>
          </p:nvPr>
        </p:nvSpPr>
        <p:spPr/>
        <p:txBody>
          <a:bodyPr>
            <a:normAutofit/>
          </a:bodyPr>
          <a:lstStyle/>
          <a:p>
            <a:pPr marL="228600" lvl="0" indent="-228600">
              <a:buFont typeface="Arial" panose="020B0604020202020204" pitchFamily="34" charset="0"/>
              <a:buChar char="•"/>
            </a:pPr>
            <a:r>
              <a:rPr lang="en-CA" sz="1800" dirty="0">
                <a:solidFill>
                  <a:prstClr val="white"/>
                </a:solidFill>
                <a:latin typeface="Times New Roman" panose="02020603050405020304" pitchFamily="18" charset="0"/>
                <a:cs typeface="Times New Roman" panose="02020603050405020304" pitchFamily="18" charset="0"/>
              </a:rPr>
              <a:t>Slot picker</a:t>
            </a:r>
          </a:p>
          <a:p>
            <a:pPr marL="228600" lvl="0" indent="-228600">
              <a:buFont typeface="Arial" panose="020B0604020202020204" pitchFamily="34" charset="0"/>
              <a:buChar char="•"/>
            </a:pPr>
            <a:r>
              <a:rPr lang="en-CA" sz="1800" dirty="0">
                <a:solidFill>
                  <a:prstClr val="white"/>
                </a:solidFill>
                <a:latin typeface="Times New Roman" panose="02020603050405020304" pitchFamily="18" charset="0"/>
                <a:cs typeface="Times New Roman" panose="02020603050405020304" pitchFamily="18" charset="0"/>
              </a:rPr>
              <a:t>Availability viewer</a:t>
            </a:r>
          </a:p>
          <a:p>
            <a:pPr marL="228600" lvl="0" indent="-228600">
              <a:buFont typeface="Arial" panose="020B0604020202020204" pitchFamily="34" charset="0"/>
              <a:buChar char="•"/>
            </a:pPr>
            <a:endParaRPr lang="en-CA" sz="1800" dirty="0">
              <a:solidFill>
                <a:prstClr val="white"/>
              </a:solidFill>
              <a:latin typeface="Times New Roman" panose="02020603050405020304" pitchFamily="18" charset="0"/>
              <a:cs typeface="Times New Roman" panose="02020603050405020304" pitchFamily="18" charset="0"/>
            </a:endParaRPr>
          </a:p>
          <a:p>
            <a:endParaRPr lang="en-CA"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2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403-3014-422F-8B06-9AA69D2C1321}"/>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One that requires user interaction</a:t>
            </a:r>
          </a:p>
        </p:txBody>
      </p:sp>
      <p:sp>
        <p:nvSpPr>
          <p:cNvPr id="3" name="Content Placeholder 2">
            <a:extLst>
              <a:ext uri="{FF2B5EF4-FFF2-40B4-BE49-F238E27FC236}">
                <a16:creationId xmlns:a16="http://schemas.microsoft.com/office/drawing/2014/main" id="{4D67666A-164D-4023-9D98-97E0E7F8DF67}"/>
              </a:ext>
            </a:extLst>
          </p:cNvPr>
          <p:cNvSpPr>
            <a:spLocks noGrp="1"/>
          </p:cNvSpPr>
          <p:nvPr>
            <p:ph idx="1"/>
          </p:nvPr>
        </p:nvSpPr>
        <p:spPr/>
        <p:txBody>
          <a:bodyPr/>
          <a:lstStyle/>
          <a:p>
            <a:pPr>
              <a:lnSpc>
                <a:spcPct val="150000"/>
              </a:lnSpc>
              <a:buFont typeface="Wingdings" panose="05000000000000000000" pitchFamily="2" charset="2"/>
              <a:buChar char="ü"/>
            </a:pPr>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Search box</a:t>
            </a:r>
          </a:p>
          <a:p>
            <a:pPr lvl="1">
              <a:lnSpc>
                <a:spcPct val="150000"/>
              </a:lnSpc>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Search box is the first place where user will go and search for desire outcome.</a:t>
            </a:r>
          </a:p>
          <a:p>
            <a:pPr lvl="1">
              <a:lnSpc>
                <a:spcPct val="150000"/>
              </a:lnSpc>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When users encounters </a:t>
            </a:r>
            <a:r>
              <a:rPr lang="en-CA" b="1" dirty="0">
                <a:latin typeface="Times New Roman" panose="02020603050405020304" pitchFamily="18" charset="0"/>
                <a:cs typeface="Times New Roman" panose="02020603050405020304" pitchFamily="18" charset="0"/>
              </a:rPr>
              <a:t>complex</a:t>
            </a:r>
            <a:r>
              <a:rPr lang="en-CA" dirty="0">
                <a:latin typeface="Times New Roman" panose="02020603050405020304" pitchFamily="18" charset="0"/>
                <a:cs typeface="Times New Roman" panose="02020603050405020304" pitchFamily="18" charset="0"/>
              </a:rPr>
              <a:t> sites ,they will immediately look for a search box to get their final destination quickly and painlessly.</a:t>
            </a:r>
          </a:p>
          <a:p>
            <a:pPr lvl="1">
              <a:lnSpc>
                <a:spcPct val="150000"/>
              </a:lnSpc>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It is combination of input field and submit button</a:t>
            </a:r>
          </a:p>
          <a:p>
            <a:pPr lvl="1">
              <a:lnSpc>
                <a:spcPct val="150000"/>
              </a:lnSpc>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Search box plays an important role in make the website most popular.</a:t>
            </a:r>
          </a:p>
        </p:txBody>
      </p:sp>
    </p:spTree>
    <p:extLst>
      <p:ext uri="{BB962C8B-B14F-4D97-AF65-F5344CB8AC3E}">
        <p14:creationId xmlns:p14="http://schemas.microsoft.com/office/powerpoint/2010/main" val="32162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D784-B6EE-4B6F-8376-8A72B7330DEF}"/>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Gallery</a:t>
            </a:r>
          </a:p>
        </p:txBody>
      </p:sp>
      <p:sp>
        <p:nvSpPr>
          <p:cNvPr id="3" name="Text Placeholder 2">
            <a:extLst>
              <a:ext uri="{FF2B5EF4-FFF2-40B4-BE49-F238E27FC236}">
                <a16:creationId xmlns:a16="http://schemas.microsoft.com/office/drawing/2014/main" id="{B559A7AD-92BA-4A28-A8AD-8E53888A138C}"/>
              </a:ext>
            </a:extLst>
          </p:cNvPr>
          <p:cNvSpPr>
            <a:spLocks noGrp="1"/>
          </p:cNvSpPr>
          <p:nvPr>
            <p:ph type="body" idx="1"/>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Rentpanda.com</a:t>
            </a:r>
          </a:p>
        </p:txBody>
      </p:sp>
      <p:sp>
        <p:nvSpPr>
          <p:cNvPr id="4" name="Content Placeholder 3">
            <a:extLst>
              <a:ext uri="{FF2B5EF4-FFF2-40B4-BE49-F238E27FC236}">
                <a16:creationId xmlns:a16="http://schemas.microsoft.com/office/drawing/2014/main" id="{FA395C86-1B62-4239-9D21-75245536D906}"/>
              </a:ext>
            </a:extLst>
          </p:cNvPr>
          <p:cNvSpPr>
            <a:spLocks noGrp="1"/>
          </p:cNvSpPr>
          <p:nvPr>
            <p:ph sz="half" idx="2"/>
          </p:nvPr>
        </p:nvSpPr>
        <p:spPr>
          <a:xfrm>
            <a:off x="685800" y="3132667"/>
            <a:ext cx="5311775" cy="1073574"/>
          </a:xfrm>
        </p:spPr>
        <p:txBody>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Rentpanda.com, gallery is used for displaying the houses for rent with full details of the houses.</a:t>
            </a:r>
          </a:p>
        </p:txBody>
      </p:sp>
      <p:sp>
        <p:nvSpPr>
          <p:cNvPr id="5" name="Text Placeholder 4">
            <a:extLst>
              <a:ext uri="{FF2B5EF4-FFF2-40B4-BE49-F238E27FC236}">
                <a16:creationId xmlns:a16="http://schemas.microsoft.com/office/drawing/2014/main" id="{2037BB54-C6B3-42BD-86B1-59680ABF7E0E}"/>
              </a:ext>
            </a:extLst>
          </p:cNvPr>
          <p:cNvSpPr>
            <a:spLocks noGrp="1"/>
          </p:cNvSpPr>
          <p:nvPr>
            <p:ph type="body" sz="quarter" idx="3"/>
          </p:nvPr>
        </p:nvSpPr>
        <p:spPr/>
        <p:txBody>
          <a:body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Priceline.com</a:t>
            </a:r>
          </a:p>
        </p:txBody>
      </p:sp>
      <p:sp>
        <p:nvSpPr>
          <p:cNvPr id="6" name="Content Placeholder 5">
            <a:extLst>
              <a:ext uri="{FF2B5EF4-FFF2-40B4-BE49-F238E27FC236}">
                <a16:creationId xmlns:a16="http://schemas.microsoft.com/office/drawing/2014/main" id="{2730CB02-460D-4A98-B250-D0E07275835C}"/>
              </a:ext>
            </a:extLst>
          </p:cNvPr>
          <p:cNvSpPr>
            <a:spLocks noGrp="1"/>
          </p:cNvSpPr>
          <p:nvPr>
            <p:ph sz="quarter" idx="4"/>
          </p:nvPr>
        </p:nvSpPr>
        <p:spPr>
          <a:xfrm>
            <a:off x="6172200" y="3132667"/>
            <a:ext cx="5334000" cy="951654"/>
          </a:xfrm>
        </p:spPr>
        <p:txBody>
          <a:body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priceline.com, gallery is used for highlighting deals in every city.</a:t>
            </a:r>
          </a:p>
        </p:txBody>
      </p:sp>
      <p:sp>
        <p:nvSpPr>
          <p:cNvPr id="7" name="Text Placeholder 2">
            <a:extLst>
              <a:ext uri="{FF2B5EF4-FFF2-40B4-BE49-F238E27FC236}">
                <a16:creationId xmlns:a16="http://schemas.microsoft.com/office/drawing/2014/main" id="{CE47EF4C-E1F0-42D8-93CE-8295691F7BDD}"/>
              </a:ext>
            </a:extLst>
          </p:cNvPr>
          <p:cNvSpPr txBox="1">
            <a:spLocks/>
          </p:cNvSpPr>
          <p:nvPr/>
        </p:nvSpPr>
        <p:spPr>
          <a:xfrm>
            <a:off x="1016009" y="412436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Bestbuy.com</a:t>
            </a:r>
          </a:p>
        </p:txBody>
      </p:sp>
      <p:sp>
        <p:nvSpPr>
          <p:cNvPr id="8" name="Text Placeholder 2">
            <a:extLst>
              <a:ext uri="{FF2B5EF4-FFF2-40B4-BE49-F238E27FC236}">
                <a16:creationId xmlns:a16="http://schemas.microsoft.com/office/drawing/2014/main" id="{95CFD472-BC11-4A71-994F-576CE51EEDCC}"/>
              </a:ext>
            </a:extLst>
          </p:cNvPr>
          <p:cNvSpPr txBox="1">
            <a:spLocks/>
          </p:cNvSpPr>
          <p:nvPr/>
        </p:nvSpPr>
        <p:spPr>
          <a:xfrm>
            <a:off x="6319529" y="4083722"/>
            <a:ext cx="507999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CA" dirty="0">
                <a:solidFill>
                  <a:schemeClr val="accent5">
                    <a:lumMod val="60000"/>
                    <a:lumOff val="40000"/>
                  </a:schemeClr>
                </a:solidFill>
                <a:latin typeface="Times New Roman" panose="02020603050405020304" pitchFamily="18" charset="0"/>
                <a:cs typeface="Times New Roman" panose="02020603050405020304" pitchFamily="18" charset="0"/>
              </a:rPr>
              <a:t>Agoda.com</a:t>
            </a:r>
          </a:p>
        </p:txBody>
      </p:sp>
      <p:sp>
        <p:nvSpPr>
          <p:cNvPr id="9" name="Content Placeholder 3">
            <a:extLst>
              <a:ext uri="{FF2B5EF4-FFF2-40B4-BE49-F238E27FC236}">
                <a16:creationId xmlns:a16="http://schemas.microsoft.com/office/drawing/2014/main" id="{6F4F3214-9A33-41C1-9A46-1062EC7AF84C}"/>
              </a:ext>
            </a:extLst>
          </p:cNvPr>
          <p:cNvSpPr txBox="1">
            <a:spLocks/>
          </p:cNvSpPr>
          <p:nvPr/>
        </p:nvSpPr>
        <p:spPr>
          <a:xfrm>
            <a:off x="838200" y="5063067"/>
            <a:ext cx="5311775" cy="1073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Bestbuy.com , gallery is used for the displaying the hottest deals and latest tech with the features and specification</a:t>
            </a:r>
          </a:p>
        </p:txBody>
      </p:sp>
      <p:sp>
        <p:nvSpPr>
          <p:cNvPr id="10" name="Content Placeholder 3">
            <a:extLst>
              <a:ext uri="{FF2B5EF4-FFF2-40B4-BE49-F238E27FC236}">
                <a16:creationId xmlns:a16="http://schemas.microsoft.com/office/drawing/2014/main" id="{839BFB54-0070-4000-B28B-A8ED3CCBB640}"/>
              </a:ext>
            </a:extLst>
          </p:cNvPr>
          <p:cNvSpPr txBox="1">
            <a:spLocks/>
          </p:cNvSpPr>
          <p:nvPr/>
        </p:nvSpPr>
        <p:spPr>
          <a:xfrm>
            <a:off x="6385560" y="5032587"/>
            <a:ext cx="5311775" cy="1073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In agoda.com, gallery is used to show the most popular destinations.</a:t>
            </a:r>
          </a:p>
        </p:txBody>
      </p:sp>
    </p:spTree>
    <p:extLst>
      <p:ext uri="{BB962C8B-B14F-4D97-AF65-F5344CB8AC3E}">
        <p14:creationId xmlns:p14="http://schemas.microsoft.com/office/powerpoint/2010/main" val="12908651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715</Words>
  <Application>Microsoft Office PowerPoint</Application>
  <PresentationFormat>Widescreen</PresentationFormat>
  <Paragraphs>107</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vt:lpstr>
      <vt:lpstr>Vapor Trail</vt:lpstr>
      <vt:lpstr>     Best Practice on Visual Elements </vt:lpstr>
      <vt:lpstr>Areas / Functionalities</vt:lpstr>
      <vt:lpstr>Four websites Using these functionalities</vt:lpstr>
      <vt:lpstr>First Functionality-Gallery</vt:lpstr>
      <vt:lpstr>PowerPoint Presentation</vt:lpstr>
      <vt:lpstr>PowerPoint Presentation</vt:lpstr>
      <vt:lpstr>User interface element of the functionality</vt:lpstr>
      <vt:lpstr>One that requires user interaction</vt:lpstr>
      <vt:lpstr>Gallery</vt:lpstr>
      <vt:lpstr>Search box</vt:lpstr>
      <vt:lpstr>Calendar</vt:lpstr>
      <vt:lpstr>Pros &amp;cons of Element</vt:lpstr>
      <vt:lpstr>Important factors for defining website layout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Best Practice on Visual Elements </dc:title>
  <dc:creator>kpatel3112@outlook.com</dc:creator>
  <cp:lastModifiedBy>kpatel3112@outlook.com</cp:lastModifiedBy>
  <cp:revision>16</cp:revision>
  <dcterms:created xsi:type="dcterms:W3CDTF">2019-09-28T03:21:07Z</dcterms:created>
  <dcterms:modified xsi:type="dcterms:W3CDTF">2019-09-28T03:41:16Z</dcterms:modified>
</cp:coreProperties>
</file>