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itchFamily="2" charset="0"/>
      <p:regular r:id="rId12"/>
    </p:embeddedFont>
    <p:embeddedFont>
      <p:font typeface="Merriweather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29316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40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3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04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14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919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893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65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73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65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Shape 1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0" t="0" r="0" b="0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0" t="0" r="0" b="0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Shape 22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0" t="0" r="0" b="0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9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Decision Tree</a:t>
            </a:r>
            <a:endParaRPr sz="4800"/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14006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ITCS 4156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Sharat Vyas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Mike Subedi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</a:t>
            </a:r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 T encodes d (a classifier or regression function) in form of a tree.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node t in T without children is called a leaf node. Otherwise t is called an internal node.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5007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by Induction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Induction vs. Deduction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development of a general theory or model from a set of specific facts.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prediction or identification of specific facts that logically follow from a general theory or model.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Algorithms: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Tree-structure classifiers: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IND, S-Plus Trees, C4.5, FACT, QUEST, CART, OC1, LMDT, CAL5, T1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methods: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LDA, QDA, NN, LOG, FDA, PDA, MDA, POL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networks: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LVQ, RBF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8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30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Which Attribute to Split on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4295875" y="500925"/>
            <a:ext cx="4848000" cy="46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split on any of the attributes…so how do we decide on which one?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We have two attributes (gender and marital status) and we are trying to build a tree to detect tax cheats.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Induction – How to Split Attributes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attribute types         Depends on number of ways to split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		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None/>
            </a:pPr>
            <a:endParaRPr sz="1200"/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00" y="2075177"/>
            <a:ext cx="2056925" cy="1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875" y="2075163"/>
            <a:ext cx="2357600" cy="1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575" y="1761075"/>
            <a:ext cx="1458425" cy="5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6528175" y="4208175"/>
            <a:ext cx="21327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2 - ways split</a:t>
            </a:r>
            <a:endParaRPr sz="1200"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" sz="1200"/>
              <a:t>Multi-way split</a:t>
            </a:r>
            <a:endParaRPr sz="1200"/>
          </a:p>
        </p:txBody>
      </p:sp>
      <p:cxnSp>
        <p:nvCxnSpPr>
          <p:cNvPr id="88" name="Shape 88"/>
          <p:cNvCxnSpPr/>
          <p:nvPr/>
        </p:nvCxnSpPr>
        <p:spPr>
          <a:xfrm>
            <a:off x="4840525" y="3172550"/>
            <a:ext cx="4680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Shape 89"/>
          <p:cNvCxnSpPr/>
          <p:nvPr/>
        </p:nvCxnSpPr>
        <p:spPr>
          <a:xfrm rot="10800000" flipH="1">
            <a:off x="5308475" y="3172725"/>
            <a:ext cx="483900" cy="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Shape 90"/>
          <p:cNvSpPr txBox="1"/>
          <p:nvPr/>
        </p:nvSpPr>
        <p:spPr>
          <a:xfrm>
            <a:off x="4359800" y="3265125"/>
            <a:ext cx="20568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Splitting on gender still leaves us with 50% tax cheats in each group</a:t>
            </a:r>
            <a:endParaRPr sz="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91" name="Shape 91"/>
          <p:cNvCxnSpPr/>
          <p:nvPr/>
        </p:nvCxnSpPr>
        <p:spPr>
          <a:xfrm>
            <a:off x="7133175" y="3172500"/>
            <a:ext cx="4680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Shape 92"/>
          <p:cNvCxnSpPr/>
          <p:nvPr/>
        </p:nvCxnSpPr>
        <p:spPr>
          <a:xfrm rot="10800000" flipH="1">
            <a:off x="7601175" y="3172650"/>
            <a:ext cx="483900" cy="16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 txBox="1"/>
          <p:nvPr/>
        </p:nvSpPr>
        <p:spPr>
          <a:xfrm>
            <a:off x="6627900" y="3226375"/>
            <a:ext cx="23577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70C0"/>
                </a:solidFill>
              </a:rPr>
              <a:t>Splitting on marital status does a much better job of creating purer grouping of tax cheats</a:t>
            </a:r>
            <a:endParaRPr sz="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Attributes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Data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326575" y="577125"/>
            <a:ext cx="4817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data is easy.  Just split values into two groups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962" y="1443775"/>
            <a:ext cx="1709825" cy="623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3600" y="2066975"/>
            <a:ext cx="2857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 flipH="1">
            <a:off x="5003850" y="2528650"/>
            <a:ext cx="34480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850" y="2557225"/>
            <a:ext cx="285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3350" y="2557225"/>
            <a:ext cx="285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575" y="2942700"/>
            <a:ext cx="1411182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2800" y="2942700"/>
            <a:ext cx="1527300" cy="5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Attributes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Nominal Data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311300" y="424225"/>
            <a:ext cx="4832700" cy="46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nominal data, we can do a multi-way split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	</a:t>
            </a:r>
            <a:endParaRPr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Or we can do a binary split (Some algorithms require it)</a:t>
            </a:r>
            <a:endParaRPr b="1"/>
          </a:p>
          <a:p>
            <a:pPr marL="0" lv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000" y="1229125"/>
            <a:ext cx="1083000" cy="3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 flipH="1">
            <a:off x="4848200" y="1873750"/>
            <a:ext cx="3843250" cy="1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0098" y="1505250"/>
            <a:ext cx="24700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6">
            <a:alphaModFix/>
          </a:blip>
          <a:srcRect l="-800010" r="800010"/>
          <a:stretch/>
        </p:blipFill>
        <p:spPr>
          <a:xfrm flipH="1">
            <a:off x="4676300" y="1890075"/>
            <a:ext cx="48100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5100" y="18900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0525" y="18900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2150" y="18725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575" y="18725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51400" y="18725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6950" y="2193200"/>
            <a:ext cx="637475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63140" y="2193200"/>
            <a:ext cx="637437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18210" y="2194750"/>
            <a:ext cx="656450" cy="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06590" y="2194750"/>
            <a:ext cx="656450" cy="26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1202" y="2194750"/>
            <a:ext cx="656448" cy="2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3575" y="1890075"/>
            <a:ext cx="28575" cy="37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 rotWithShape="1">
          <a:blip r:embed="rId12">
            <a:alphaModFix/>
          </a:blip>
          <a:srcRect l="-11950" r="11950"/>
          <a:stretch/>
        </p:blipFill>
        <p:spPr>
          <a:xfrm>
            <a:off x="4482950" y="2198575"/>
            <a:ext cx="637425" cy="256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9000" y="3078875"/>
            <a:ext cx="1083000" cy="396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045" y="3415875"/>
            <a:ext cx="24700" cy="378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69525" y="3766025"/>
            <a:ext cx="1809750" cy="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40950" y="3766025"/>
            <a:ext cx="285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50700" y="3766025"/>
            <a:ext cx="2857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15">
            <a:alphaModFix/>
          </a:blip>
          <a:srcRect l="-32770" r="-12875" b="-45666"/>
          <a:stretch/>
        </p:blipFill>
        <p:spPr>
          <a:xfrm>
            <a:off x="4892150" y="4085150"/>
            <a:ext cx="17526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048450" y="4102725"/>
            <a:ext cx="1083000" cy="6846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/>
          <p:nvPr/>
        </p:nvSpPr>
        <p:spPr>
          <a:xfrm>
            <a:off x="7855300" y="3034475"/>
            <a:ext cx="11967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The split shown here in only ONE option.. There are actually </a:t>
            </a:r>
            <a:r>
              <a:rPr lang="en" sz="800" i="1">
                <a:solidFill>
                  <a:srgbClr val="0070C0"/>
                </a:solidFill>
              </a:rPr>
              <a:t>2</a:t>
            </a:r>
            <a:r>
              <a:rPr lang="en" sz="800" i="1" baseline="30000">
                <a:solidFill>
                  <a:srgbClr val="0070C0"/>
                </a:solidFill>
              </a:rPr>
              <a:t>k-1</a:t>
            </a:r>
            <a:r>
              <a:rPr lang="en" sz="800" i="1">
                <a:solidFill>
                  <a:srgbClr val="0070C0"/>
                </a:solidFill>
              </a:rPr>
              <a:t>-1 </a:t>
            </a:r>
            <a:r>
              <a:rPr lang="en" sz="800"/>
              <a:t>ways to binary split an attribute with k values.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Attributes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Attributes 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280550" y="500925"/>
            <a:ext cx="48633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 attributes can use a multi-way split just like with nominal data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 attributes can be binary split up like nominal ones…but without violating the order property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43" y="792100"/>
            <a:ext cx="4452907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40" y="2571750"/>
            <a:ext cx="331826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0100" y="3725393"/>
            <a:ext cx="3156000" cy="9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ways of handling splitting continuous attributes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Discretization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form an ordinal categorical attribute: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discretize once at the beginning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" sz="14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ranges can be found by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 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bucketing, equal frequency    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Bucketing (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percentiles), or Clustering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Decision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(A &lt; v) or (A &gt;= v)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all possible splits and finds the best cut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more compute intensive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Powerful data mining model for classification (and regression) problems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understand and to present to non-specialists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by induction looks for patterns in a subset of known records that helps to develop a model to classify future, unknown records.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frequently in predictive modeling, how they are created, and how they can optimized for the best result. </a:t>
            </a:r>
            <a:r>
              <a:rPr lang="en" sz="1200">
                <a:solidFill>
                  <a:srgbClr val="767676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On-screen Show (16:9)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Merriweather</vt:lpstr>
      <vt:lpstr>Paradigm</vt:lpstr>
      <vt:lpstr>   Decision Tree</vt:lpstr>
      <vt:lpstr>    Decision Trees </vt:lpstr>
      <vt:lpstr>   Decision Tree by Induction    </vt:lpstr>
      <vt:lpstr>   Finding Which Attribute to Split on    </vt:lpstr>
      <vt:lpstr>  Splitting Attributes  Binary Data</vt:lpstr>
      <vt:lpstr> Splitting Attributes  Nominal Data</vt:lpstr>
      <vt:lpstr>  Splitting Attributes  Ordinal Attributes </vt:lpstr>
      <vt:lpstr>  Different ways of handling splitting continuous attributes </vt:lpstr>
      <vt:lpstr>   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Decision Tree</dc:title>
  <cp:lastModifiedBy>Mike Subedi</cp:lastModifiedBy>
  <cp:revision>1</cp:revision>
  <dcterms:modified xsi:type="dcterms:W3CDTF">2018-06-13T00:19:22Z</dcterms:modified>
</cp:coreProperties>
</file>