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6456-86B9-5A11-A36C-0E96CBED6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2DC7A-08A1-3842-E09C-243D3D98E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97A8C-A8D0-31E9-ED9B-8499C634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2AFA-5641-4B41-8FC1-298B7A673824}" type="datetimeFigureOut">
              <a:rPr lang="en-IN" smtClean="0"/>
              <a:t>27/07/2022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FA43-7968-7A43-7265-0A52BFEC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055EE-E41F-48D3-ECDF-39691174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11C9-F377-4B2B-8129-6FAA8B37A2F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13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6CAF-EAD4-498C-2EB6-7C55F30A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18114-605A-8F63-751E-E846FAF3A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6B309-BDBC-0CAE-75AF-27EE353F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2AFA-5641-4B41-8FC1-298B7A673824}" type="datetimeFigureOut">
              <a:rPr lang="en-IN" smtClean="0"/>
              <a:t>27/07/2022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E5FF3-2E69-46EB-FDB6-FDB361B4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F970F-1E40-CF6A-AB56-F5369432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11C9-F377-4B2B-8129-6FAA8B37A2F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12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10B500-5820-43DB-BE3D-22A3FDC0D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0EB67-3AEC-D5AE-AC62-5038079D2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963CA-37AF-C0B6-FA7B-9855990D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2AFA-5641-4B41-8FC1-298B7A673824}" type="datetimeFigureOut">
              <a:rPr lang="en-IN" smtClean="0"/>
              <a:t>27/07/2022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82D2E-AF3B-BE8E-EFF5-3FEA9232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3EE39-71FC-19FE-61F6-F45CB2F3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11C9-F377-4B2B-8129-6FAA8B37A2F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45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15949-A369-613B-D2B4-095638F1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CBBB7-5AA5-CE9A-7084-3C6A95E75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2DC28-BBA0-9790-553F-1C3B450C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2AFA-5641-4B41-8FC1-298B7A673824}" type="datetimeFigureOut">
              <a:rPr lang="en-IN" smtClean="0"/>
              <a:t>27/07/2022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0E696-A844-69A5-E26B-81730D9A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AFF8A-F7D8-4FE8-72E8-B438A862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11C9-F377-4B2B-8129-6FAA8B37A2F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93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9F3C-9038-1DD1-98EB-4ED5A1C6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DD40F-5C25-A4A2-3621-EA2641E07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419CC-6807-9CA3-5A3A-504970C9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2AFA-5641-4B41-8FC1-298B7A673824}" type="datetimeFigureOut">
              <a:rPr lang="en-IN" smtClean="0"/>
              <a:t>27/07/2022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A8970-7103-CC52-7291-7EAF467C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C2AFB-DD28-A36B-B962-1A5F3E00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11C9-F377-4B2B-8129-6FAA8B37A2F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87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35D8-C2D4-3959-FB65-8DA60495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5DFD0-01B6-6396-1D75-A1898FD95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A4051-A8F1-483C-6EEA-5ACB3C01E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F5315-1015-740D-EDF7-6DA2000F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2AFA-5641-4B41-8FC1-298B7A673824}" type="datetimeFigureOut">
              <a:rPr lang="en-IN" smtClean="0"/>
              <a:t>27/07/2022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24077-F996-5D6B-0A65-1378BE32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54715-93D9-D6C0-3C26-2B04EAE5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11C9-F377-4B2B-8129-6FAA8B37A2F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3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A335-8EDE-C315-9C46-73EF1C7C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501DB-67DC-A4FA-7F39-90C049518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41118-B056-82E0-56C6-7F7700B35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51AD6-4C81-6775-F7CA-62649C776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1DA0A-1824-9A64-3329-6DEA50299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87F67-7F0C-BF03-12C8-D7346F8B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2AFA-5641-4B41-8FC1-298B7A673824}" type="datetimeFigureOut">
              <a:rPr lang="en-IN" smtClean="0"/>
              <a:t>27/07/2022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A910F-AEA9-D19D-A591-9D276886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8A575-83A4-8DBF-DC31-72806CD2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11C9-F377-4B2B-8129-6FAA8B37A2F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70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02A5-CD6B-6C8E-D33B-5DFF50BE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3DEB9-087D-5151-87FF-6A4BEC38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2AFA-5641-4B41-8FC1-298B7A673824}" type="datetimeFigureOut">
              <a:rPr lang="en-IN" smtClean="0"/>
              <a:t>27/07/2022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85BD4-00A3-DFD7-2937-52FB943E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3C4A7-B94A-D2A6-D91D-6A29F991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11C9-F377-4B2B-8129-6FAA8B37A2F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3BF49-9881-EC6C-B79C-1F712DC9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2AFA-5641-4B41-8FC1-298B7A673824}" type="datetimeFigureOut">
              <a:rPr lang="en-IN" smtClean="0"/>
              <a:t>27/07/2022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29969-B8EC-E3F7-2AB2-12C3CC14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FC0B5-A208-7D59-CF93-DFDAEA1B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11C9-F377-4B2B-8129-6FAA8B37A2F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5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BB6F5-F6B6-79F4-0BC5-542C7998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B3E6F-4A42-8D09-9B58-F209803D3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DB8AE-EE21-E231-EB65-D9C1770B1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E8D30-0934-BE56-CCA4-4A1786C4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2AFA-5641-4B41-8FC1-298B7A673824}" type="datetimeFigureOut">
              <a:rPr lang="en-IN" smtClean="0"/>
              <a:t>27/07/2022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C3E81-E013-BA41-76C4-776EA7C5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D7171-4411-7AD4-CBCE-F253DFDE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11C9-F377-4B2B-8129-6FAA8B37A2F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35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1B73-2AE6-4EDB-DF18-87F921745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62676A-7521-796D-7296-56109FAC7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5CD76-C581-D89D-C8E1-35ECA2D3B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6E8EE-CDB3-F39C-6A27-1D8DE5F8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2AFA-5641-4B41-8FC1-298B7A673824}" type="datetimeFigureOut">
              <a:rPr lang="en-IN" smtClean="0"/>
              <a:t>27/07/2022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A56E7-8C78-5A46-385A-A11727E3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65685-C8C2-93C6-BE07-C18FC920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11C9-F377-4B2B-8129-6FAA8B37A2F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26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2C736C-7432-CF10-B89A-23159B64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8E5F9-B2F7-2360-39B6-6ED712171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A7BB-05DA-9012-2C9F-0AC5EDBD6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2AFA-5641-4B41-8FC1-298B7A673824}" type="datetimeFigureOut">
              <a:rPr lang="en-IN" smtClean="0"/>
              <a:t>27/07/2022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7FC27-D340-6056-C597-FDD5C5C7E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AD7BD-8EDB-27A8-FACC-F5757CCB1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811C9-F377-4B2B-8129-6FAA8B37A2F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24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650BC-A622-DD60-222B-77317397C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36752"/>
          </a:xfrm>
        </p:spPr>
        <p:txBody>
          <a:bodyPr/>
          <a:lstStyle/>
          <a:p>
            <a:r>
              <a:rPr lang="en-US" b="1" u="sng" dirty="0"/>
              <a:t>POLYMORPHISM</a:t>
            </a: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F8F9B-3E3A-300F-621C-BFB29B6152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Same name but different beheviour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i.e.  Many forms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2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810B7E-7565-61DE-A375-2C3F095870FF}"/>
              </a:ext>
            </a:extLst>
          </p:cNvPr>
          <p:cNvSpPr/>
          <p:nvPr/>
        </p:nvSpPr>
        <p:spPr>
          <a:xfrm>
            <a:off x="3724997" y="932156"/>
            <a:ext cx="4350058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C3C7-9B17-C770-1B57-2B3519911D32}"/>
              </a:ext>
            </a:extLst>
          </p:cNvPr>
          <p:cNvSpPr txBox="1"/>
          <p:nvPr/>
        </p:nvSpPr>
        <p:spPr>
          <a:xfrm flipH="1">
            <a:off x="4693328" y="905497"/>
            <a:ext cx="241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Polymorphism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158B1D-B6F0-E56A-0505-6EC8A167764C}"/>
              </a:ext>
            </a:extLst>
          </p:cNvPr>
          <p:cNvSpPr/>
          <p:nvPr/>
        </p:nvSpPr>
        <p:spPr>
          <a:xfrm>
            <a:off x="6815906" y="1869931"/>
            <a:ext cx="4350058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EF471B-2650-C4C7-2E24-92B1BFFB0989}"/>
              </a:ext>
            </a:extLst>
          </p:cNvPr>
          <p:cNvSpPr/>
          <p:nvPr/>
        </p:nvSpPr>
        <p:spPr>
          <a:xfrm>
            <a:off x="1100166" y="1914510"/>
            <a:ext cx="4350058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CC4FB-00E7-FBA3-E470-089628CB0834}"/>
              </a:ext>
            </a:extLst>
          </p:cNvPr>
          <p:cNvSpPr/>
          <p:nvPr/>
        </p:nvSpPr>
        <p:spPr>
          <a:xfrm>
            <a:off x="3440245" y="3937027"/>
            <a:ext cx="2009979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A60DF-C2CE-3149-2498-A1231C2C7B6C}"/>
              </a:ext>
            </a:extLst>
          </p:cNvPr>
          <p:cNvSpPr/>
          <p:nvPr/>
        </p:nvSpPr>
        <p:spPr>
          <a:xfrm>
            <a:off x="1189683" y="3937027"/>
            <a:ext cx="2024034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C40D99-8639-E7AA-2830-F9CD46B017EE}"/>
              </a:ext>
            </a:extLst>
          </p:cNvPr>
          <p:cNvSpPr/>
          <p:nvPr/>
        </p:nvSpPr>
        <p:spPr>
          <a:xfrm>
            <a:off x="6836326" y="3937027"/>
            <a:ext cx="3386756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B638E-B3EA-F4C3-735B-647156CE1293}"/>
              </a:ext>
            </a:extLst>
          </p:cNvPr>
          <p:cNvSpPr txBox="1"/>
          <p:nvPr/>
        </p:nvSpPr>
        <p:spPr>
          <a:xfrm>
            <a:off x="1393794" y="1977440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Static /compile time polymorphism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ED38AF-953C-65C9-CAC5-9ED4F68F6CB7}"/>
              </a:ext>
            </a:extLst>
          </p:cNvPr>
          <p:cNvSpPr txBox="1"/>
          <p:nvPr/>
        </p:nvSpPr>
        <p:spPr>
          <a:xfrm>
            <a:off x="7263118" y="1902144"/>
            <a:ext cx="359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Dynamic /run time polymorphism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97A658-1382-73B6-E554-8388072941C8}"/>
              </a:ext>
            </a:extLst>
          </p:cNvPr>
          <p:cNvSpPr txBox="1"/>
          <p:nvPr/>
        </p:nvSpPr>
        <p:spPr>
          <a:xfrm flipH="1">
            <a:off x="1393794" y="3977768"/>
            <a:ext cx="141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Overloading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1E4F81-F420-0B06-E39D-AB0AEDF091C3}"/>
              </a:ext>
            </a:extLst>
          </p:cNvPr>
          <p:cNvSpPr txBox="1"/>
          <p:nvPr/>
        </p:nvSpPr>
        <p:spPr>
          <a:xfrm>
            <a:off x="7954466" y="3999743"/>
            <a:ext cx="22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Overriding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6DC3D7-61F9-BEC4-DBE0-8CF5C74105C9}"/>
              </a:ext>
            </a:extLst>
          </p:cNvPr>
          <p:cNvSpPr txBox="1"/>
          <p:nvPr/>
        </p:nvSpPr>
        <p:spPr>
          <a:xfrm>
            <a:off x="3646207" y="3950883"/>
            <a:ext cx="252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 Hiding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F4C370-D20D-3920-4DAE-FD435C43B326}"/>
              </a:ext>
            </a:extLst>
          </p:cNvPr>
          <p:cNvCxnSpPr>
            <a:stCxn id="5" idx="2"/>
          </p:cNvCxnSpPr>
          <p:nvPr/>
        </p:nvCxnSpPr>
        <p:spPr>
          <a:xfrm>
            <a:off x="5900026" y="1367162"/>
            <a:ext cx="0" cy="1509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189666-69FB-F4DC-14CE-E14E632851EA}"/>
              </a:ext>
            </a:extLst>
          </p:cNvPr>
          <p:cNvCxnSpPr/>
          <p:nvPr/>
        </p:nvCxnSpPr>
        <p:spPr>
          <a:xfrm>
            <a:off x="3440245" y="1518082"/>
            <a:ext cx="54107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BD872B-032C-3FA6-23D2-E5EAA15E6E84}"/>
              </a:ext>
            </a:extLst>
          </p:cNvPr>
          <p:cNvCxnSpPr/>
          <p:nvPr/>
        </p:nvCxnSpPr>
        <p:spPr>
          <a:xfrm>
            <a:off x="3440245" y="1518082"/>
            <a:ext cx="0" cy="351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102556-AAD6-F58F-55B2-82FEFCDFCC20}"/>
              </a:ext>
            </a:extLst>
          </p:cNvPr>
          <p:cNvCxnSpPr/>
          <p:nvPr/>
        </p:nvCxnSpPr>
        <p:spPr>
          <a:xfrm>
            <a:off x="8848226" y="1518081"/>
            <a:ext cx="0" cy="351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044013-DBA8-8B6E-B86E-3133D8C13DEF}"/>
              </a:ext>
            </a:extLst>
          </p:cNvPr>
          <p:cNvCxnSpPr/>
          <p:nvPr/>
        </p:nvCxnSpPr>
        <p:spPr>
          <a:xfrm flipH="1">
            <a:off x="2201700" y="2346772"/>
            <a:ext cx="1238545" cy="1497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04EE1C-E329-C337-72A1-4754FA4136E3}"/>
              </a:ext>
            </a:extLst>
          </p:cNvPr>
          <p:cNvCxnSpPr>
            <a:cxnSpLocks/>
          </p:cNvCxnSpPr>
          <p:nvPr/>
        </p:nvCxnSpPr>
        <p:spPr>
          <a:xfrm>
            <a:off x="3440245" y="2394095"/>
            <a:ext cx="1101534" cy="1504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2D0A9B-5A29-CBB6-24C6-80990946CF6B}"/>
              </a:ext>
            </a:extLst>
          </p:cNvPr>
          <p:cNvCxnSpPr>
            <a:cxnSpLocks/>
          </p:cNvCxnSpPr>
          <p:nvPr/>
        </p:nvCxnSpPr>
        <p:spPr>
          <a:xfrm>
            <a:off x="8848226" y="2394095"/>
            <a:ext cx="0" cy="1449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8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6E47-4AF2-708D-927B-8E8960E7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615" y="0"/>
            <a:ext cx="7160581" cy="842238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Method Overloading </a:t>
            </a:r>
            <a:endParaRPr lang="en-IN" sz="28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0D58-6A89-2DA6-B275-2D8F09B0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615" y="842238"/>
            <a:ext cx="5278515" cy="113951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Methods having same name but different argument types.</a:t>
            </a:r>
          </a:p>
          <a:p>
            <a:r>
              <a:rPr lang="en-US" dirty="0"/>
              <a:t>Method resolution takes care by compiler.</a:t>
            </a:r>
          </a:p>
          <a:p>
            <a:r>
              <a:rPr lang="en-US" dirty="0"/>
              <a:t>Reduces Complexity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CEA16-02DE-ED8A-2006-E2BFA8221222}"/>
              </a:ext>
            </a:extLst>
          </p:cNvPr>
          <p:cNvSpPr txBox="1"/>
          <p:nvPr/>
        </p:nvSpPr>
        <p:spPr>
          <a:xfrm>
            <a:off x="1216241" y="2275856"/>
            <a:ext cx="46874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u="sng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IN" sz="18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800" b="1" u="sng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IN" sz="18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 Test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m1()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{   </a:t>
            </a:r>
          </a:p>
          <a:p>
            <a:pPr algn="l"/>
            <a:r>
              <a:rPr lang="nn-NO" sz="1800" dirty="0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nn-NO" sz="1800" b="1" i="1" dirty="0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nn-NO" sz="1800" b="1" i="1" dirty="0">
                <a:solidFill>
                  <a:srgbClr val="000000"/>
                </a:solidFill>
                <a:latin typeface="Calibri" panose="020F0502020204030204" pitchFamily="34" charset="0"/>
              </a:rPr>
              <a:t>.println(</a:t>
            </a:r>
            <a:r>
              <a:rPr lang="nn-NO" sz="1800" b="1" i="1" dirty="0">
                <a:solidFill>
                  <a:srgbClr val="2A00FF"/>
                </a:solidFill>
                <a:latin typeface="Calibri" panose="020F0502020204030204" pitchFamily="34" charset="0"/>
              </a:rPr>
              <a:t>"no arg"</a:t>
            </a:r>
            <a:r>
              <a:rPr lang="nn-NO" sz="1800" b="1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m1(</a:t>
            </a:r>
            <a:r>
              <a:rPr lang="en-US" sz="1800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{   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IN" sz="1800" b="1" i="1" dirty="0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IN" sz="1800" b="1" i="1" dirty="0">
                <a:solidFill>
                  <a:srgbClr val="000000"/>
                </a:solidFill>
                <a:latin typeface="Calibri" panose="020F0502020204030204" pitchFamily="34" charset="0"/>
              </a:rPr>
              <a:t>.println(</a:t>
            </a:r>
            <a:r>
              <a:rPr lang="en-IN" sz="1800" b="1" i="1" dirty="0">
                <a:solidFill>
                  <a:srgbClr val="2A00FF"/>
                </a:solidFill>
                <a:latin typeface="Calibri" panose="020F0502020204030204" pitchFamily="34" charset="0"/>
              </a:rPr>
              <a:t>"int arg"</a:t>
            </a:r>
            <a:r>
              <a:rPr lang="en-IN" sz="1800" b="1" i="1" dirty="0">
                <a:solidFill>
                  <a:srgbClr val="000000"/>
                </a:solidFill>
                <a:latin typeface="Calibri" panose="020F0502020204030204" pitchFamily="34" charset="0"/>
              </a:rPr>
              <a:t>);   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m1(</a:t>
            </a:r>
            <a:r>
              <a:rPr lang="en-IN" sz="1800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alibri" panose="020F0502020204030204" pitchFamily="34" charset="0"/>
              </a:rPr>
              <a:t>d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{   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IN" sz="1800" b="1" i="1" dirty="0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IN" sz="1800" b="1" i="1" dirty="0">
                <a:solidFill>
                  <a:srgbClr val="000000"/>
                </a:solidFill>
                <a:latin typeface="Calibri" panose="020F0502020204030204" pitchFamily="34" charset="0"/>
              </a:rPr>
              <a:t>.println(</a:t>
            </a:r>
            <a:r>
              <a:rPr lang="en-IN" sz="1800" b="1" i="1" dirty="0">
                <a:solidFill>
                  <a:srgbClr val="2A00FF"/>
                </a:solidFill>
                <a:latin typeface="Calibri" panose="020F0502020204030204" pitchFamily="34" charset="0"/>
              </a:rPr>
              <a:t>"double arg"</a:t>
            </a:r>
            <a:r>
              <a:rPr lang="en-IN" sz="1800" b="1" i="1" dirty="0">
                <a:solidFill>
                  <a:srgbClr val="000000"/>
                </a:solidFill>
                <a:latin typeface="Calibri" panose="020F0502020204030204" pitchFamily="34" charset="0"/>
              </a:rPr>
              <a:t>);   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6CD41-4408-BCB7-7E23-8510146BE7B0}"/>
              </a:ext>
            </a:extLst>
          </p:cNvPr>
          <p:cNvSpPr txBox="1"/>
          <p:nvPr/>
        </p:nvSpPr>
        <p:spPr>
          <a:xfrm>
            <a:off x="6738151" y="3568823"/>
            <a:ext cx="36664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 []</a:t>
            </a:r>
            <a:r>
              <a:rPr lang="en-US" sz="1800" b="1" dirty="0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{  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Test </a:t>
            </a:r>
            <a:r>
              <a:rPr lang="en-IN" sz="1800" dirty="0">
                <a:solidFill>
                  <a:srgbClr val="6A3E3E"/>
                </a:solidFill>
                <a:latin typeface="Calibri" panose="020F0502020204030204" pitchFamily="34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Test();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alibri" panose="020F0502020204030204" pitchFamily="34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.m1();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alibri" panose="020F0502020204030204" pitchFamily="34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.m1(96);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alibri" panose="020F0502020204030204" pitchFamily="34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.m1(69.5);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alibri" panose="020F0502020204030204" pitchFamily="34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.m1(</a:t>
            </a:r>
            <a:r>
              <a:rPr lang="en-IN" sz="1800" dirty="0">
                <a:solidFill>
                  <a:srgbClr val="2A00FF"/>
                </a:solidFill>
                <a:latin typeface="Calibri" panose="020F0502020204030204" pitchFamily="34" charset="0"/>
              </a:rPr>
              <a:t>'a'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en-US" dirty="0"/>
          </a:p>
          <a:p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69C2DE-78FD-7F40-44F7-D60FAF1A71E3}"/>
              </a:ext>
            </a:extLst>
          </p:cNvPr>
          <p:cNvCxnSpPr/>
          <p:nvPr/>
        </p:nvCxnSpPr>
        <p:spPr>
          <a:xfrm flipH="1" flipV="1">
            <a:off x="3338004" y="3080551"/>
            <a:ext cx="3266982" cy="150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6D8AF3-1456-6114-A9A0-BC67FAD34B79}"/>
              </a:ext>
            </a:extLst>
          </p:cNvPr>
          <p:cNvCxnSpPr/>
          <p:nvPr/>
        </p:nvCxnSpPr>
        <p:spPr>
          <a:xfrm flipH="1" flipV="1">
            <a:off x="3338004" y="4163627"/>
            <a:ext cx="3329126" cy="71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52FFB7-DECD-D45C-B0ED-3A5CADBF4C24}"/>
              </a:ext>
            </a:extLst>
          </p:cNvPr>
          <p:cNvCxnSpPr/>
          <p:nvPr/>
        </p:nvCxnSpPr>
        <p:spPr>
          <a:xfrm flipH="1">
            <a:off x="3764132" y="5176819"/>
            <a:ext cx="2902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255B58-333A-1E74-BEB1-618A3BB3FF7C}"/>
              </a:ext>
            </a:extLst>
          </p:cNvPr>
          <p:cNvSpPr txBox="1"/>
          <p:nvPr/>
        </p:nvSpPr>
        <p:spPr>
          <a:xfrm>
            <a:off x="6361589" y="1593102"/>
            <a:ext cx="4980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Bytes    </a:t>
            </a:r>
          </a:p>
          <a:p>
            <a:r>
              <a:rPr lang="en-US" dirty="0"/>
              <a:t>	int 	  long  	float  	double</a:t>
            </a:r>
          </a:p>
          <a:p>
            <a:r>
              <a:rPr lang="en-US" dirty="0"/>
              <a:t>char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21CBA9-72CC-F957-A870-8943D946C0C2}"/>
              </a:ext>
            </a:extLst>
          </p:cNvPr>
          <p:cNvCxnSpPr/>
          <p:nvPr/>
        </p:nvCxnSpPr>
        <p:spPr>
          <a:xfrm>
            <a:off x="7008919" y="1884727"/>
            <a:ext cx="301841" cy="17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94AAA3-5E0A-0D34-004C-4959434EDE1B}"/>
              </a:ext>
            </a:extLst>
          </p:cNvPr>
          <p:cNvCxnSpPr/>
          <p:nvPr/>
        </p:nvCxnSpPr>
        <p:spPr>
          <a:xfrm flipV="1">
            <a:off x="6995602" y="2074788"/>
            <a:ext cx="292963" cy="19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A59E7F-EB6B-EA3E-63A6-AD91D4CC23DB}"/>
              </a:ext>
            </a:extLst>
          </p:cNvPr>
          <p:cNvCxnSpPr/>
          <p:nvPr/>
        </p:nvCxnSpPr>
        <p:spPr>
          <a:xfrm>
            <a:off x="7634796" y="2083689"/>
            <a:ext cx="648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18751C-7C2C-74BA-7FBC-5A54258D6216}"/>
              </a:ext>
            </a:extLst>
          </p:cNvPr>
          <p:cNvCxnSpPr/>
          <p:nvPr/>
        </p:nvCxnSpPr>
        <p:spPr>
          <a:xfrm>
            <a:off x="8851775" y="2074788"/>
            <a:ext cx="345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B66DAE-14D1-83AC-AAB1-EE69D78DE852}"/>
              </a:ext>
            </a:extLst>
          </p:cNvPr>
          <p:cNvCxnSpPr/>
          <p:nvPr/>
        </p:nvCxnSpPr>
        <p:spPr>
          <a:xfrm>
            <a:off x="9650027" y="2045912"/>
            <a:ext cx="39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14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0DF2F-5964-7C5A-1B68-AED2893E0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51" y="778061"/>
            <a:ext cx="10827059" cy="1325948"/>
          </a:xfrm>
        </p:spPr>
        <p:txBody>
          <a:bodyPr>
            <a:normAutofit/>
          </a:bodyPr>
          <a:lstStyle/>
          <a:p>
            <a:r>
              <a:rPr lang="en-US" sz="2000" dirty="0"/>
              <a:t>If child is not satisfied with parent class method implementation then child can define its own method with same name but with his own implementation.</a:t>
            </a:r>
          </a:p>
          <a:p>
            <a:r>
              <a:rPr lang="en-US" sz="2000" dirty="0"/>
              <a:t>Runtime polymorphism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D7DB0C-4575-80FE-9F93-0997EFC7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51" y="135886"/>
            <a:ext cx="7160581" cy="842238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Method Overriding </a:t>
            </a:r>
            <a:endParaRPr lang="en-IN" sz="28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2D739-9631-5F57-F604-3BCEDF4B4B99}"/>
              </a:ext>
            </a:extLst>
          </p:cNvPr>
          <p:cNvSpPr txBox="1"/>
          <p:nvPr/>
        </p:nvSpPr>
        <p:spPr>
          <a:xfrm>
            <a:off x="648069" y="2325065"/>
            <a:ext cx="51934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b="1" u="sng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IN" sz="16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600" b="1" u="sng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IN" sz="16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 Parent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pPr algn="l"/>
            <a:r>
              <a:rPr lang="en-I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    public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property()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{   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System.</a:t>
            </a:r>
            <a:r>
              <a:rPr lang="en-US" sz="1600" b="1" i="1" dirty="0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sz="1600" b="1" i="1" dirty="0">
                <a:solidFill>
                  <a:srgbClr val="000000"/>
                </a:solidFill>
                <a:latin typeface="Calibri" panose="020F0502020204030204" pitchFamily="34" charset="0"/>
              </a:rPr>
              <a:t>.println(</a:t>
            </a:r>
            <a:r>
              <a:rPr lang="en-US" sz="1600" b="1" i="1" dirty="0">
                <a:solidFill>
                  <a:srgbClr val="2A00FF"/>
                </a:solidFill>
                <a:latin typeface="Calibri" panose="020F0502020204030204" pitchFamily="34" charset="0"/>
              </a:rPr>
              <a:t>"cash home gold land"</a:t>
            </a:r>
            <a:r>
              <a:rPr lang="en-US" sz="1600" b="1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   }</a:t>
            </a:r>
          </a:p>
          <a:p>
            <a:pPr algn="l"/>
            <a:r>
              <a:rPr lang="en-I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   public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marry()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{   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System.</a:t>
            </a:r>
            <a:r>
              <a:rPr lang="en-IN" sz="1600" b="1" i="1" dirty="0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IN" sz="1600" b="1" i="1" dirty="0">
                <a:solidFill>
                  <a:srgbClr val="000000"/>
                </a:solidFill>
                <a:latin typeface="Calibri" panose="020F0502020204030204" pitchFamily="34" charset="0"/>
              </a:rPr>
              <a:t>.println(</a:t>
            </a:r>
            <a:r>
              <a:rPr lang="en-IN" sz="1600" b="1" i="1" dirty="0">
                <a:solidFill>
                  <a:srgbClr val="2A00FF"/>
                </a:solidFill>
                <a:latin typeface="Calibri" panose="020F0502020204030204" pitchFamily="34" charset="0"/>
              </a:rPr>
              <a:t>"bolywood heroin"</a:t>
            </a:r>
            <a:r>
              <a:rPr lang="en-IN" sz="1600" b="1" i="1" dirty="0">
                <a:solidFill>
                  <a:srgbClr val="000000"/>
                </a:solidFill>
                <a:latin typeface="Calibri" panose="020F0502020204030204" pitchFamily="34" charset="0"/>
              </a:rPr>
              <a:t>);   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Child </a:t>
            </a:r>
            <a:r>
              <a:rPr lang="en-US" sz="1600" b="1" u="sng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en-US" sz="16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 Parent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pPr algn="l"/>
            <a:r>
              <a:rPr lang="en-I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    public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marry()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{   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System.</a:t>
            </a:r>
            <a:r>
              <a:rPr lang="en-IN" sz="1600" b="1" i="1" dirty="0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IN" sz="1600" b="1" i="1" dirty="0">
                <a:solidFill>
                  <a:srgbClr val="000000"/>
                </a:solidFill>
                <a:latin typeface="Calibri" panose="020F0502020204030204" pitchFamily="34" charset="0"/>
              </a:rPr>
              <a:t>.println(</a:t>
            </a:r>
            <a:r>
              <a:rPr lang="en-IN" sz="1600" b="1" i="1" dirty="0">
                <a:solidFill>
                  <a:srgbClr val="2A00FF"/>
                </a:solidFill>
                <a:latin typeface="Calibri" panose="020F0502020204030204" pitchFamily="34" charset="0"/>
              </a:rPr>
              <a:t>"hollywood heroin"</a:t>
            </a:r>
            <a:r>
              <a:rPr lang="en-IN" sz="1600" b="1" i="1" dirty="0">
                <a:solidFill>
                  <a:srgbClr val="000000"/>
                </a:solidFill>
                <a:latin typeface="Calibri" panose="020F0502020204030204" pitchFamily="34" charset="0"/>
              </a:rPr>
              <a:t>);   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1C538-E5D8-96B5-DB86-38E977AA6A56}"/>
              </a:ext>
            </a:extLst>
          </p:cNvPr>
          <p:cNvSpPr txBox="1"/>
          <p:nvPr/>
        </p:nvSpPr>
        <p:spPr>
          <a:xfrm>
            <a:off x="6604986" y="3429000"/>
            <a:ext cx="34622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Test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     public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 []</a:t>
            </a:r>
            <a:r>
              <a:rPr lang="en-US" sz="1600" b="1" dirty="0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{  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Parent </a:t>
            </a:r>
            <a:r>
              <a:rPr lang="en-IN" sz="1600" dirty="0">
                <a:solidFill>
                  <a:srgbClr val="6A3E3E"/>
                </a:solidFill>
                <a:latin typeface="Calibri" panose="020F0502020204030204" pitchFamily="34" charset="0"/>
              </a:rPr>
              <a:t>p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I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Parent();</a:t>
            </a:r>
          </a:p>
          <a:p>
            <a:pPr algn="l"/>
            <a:r>
              <a:rPr lang="en-IN" sz="1600" dirty="0">
                <a:solidFill>
                  <a:srgbClr val="6A3E3E"/>
                </a:solidFill>
                <a:latin typeface="Calibri" panose="020F0502020204030204" pitchFamily="34" charset="0"/>
              </a:rPr>
              <a:t>     p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.marry();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Child </a:t>
            </a:r>
            <a:r>
              <a:rPr lang="en-IN" sz="1600" dirty="0">
                <a:solidFill>
                  <a:srgbClr val="6A3E3E"/>
                </a:solidFill>
                <a:latin typeface="Calibri" panose="020F0502020204030204" pitchFamily="34" charset="0"/>
              </a:rPr>
              <a:t>c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I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Child();</a:t>
            </a:r>
          </a:p>
          <a:p>
            <a:pPr algn="l"/>
            <a:r>
              <a:rPr lang="en-IN" sz="1600" dirty="0">
                <a:solidFill>
                  <a:srgbClr val="6A3E3E"/>
                </a:solidFill>
                <a:latin typeface="Calibri" panose="020F0502020204030204" pitchFamily="34" charset="0"/>
              </a:rPr>
              <a:t>     c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.marry();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Parent </a:t>
            </a:r>
            <a:r>
              <a:rPr lang="en-IN" sz="1600" dirty="0">
                <a:solidFill>
                  <a:srgbClr val="6A3E3E"/>
                </a:solidFill>
                <a:latin typeface="Calibri" panose="020F0502020204030204" pitchFamily="34" charset="0"/>
              </a:rPr>
              <a:t>p1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I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Child();</a:t>
            </a:r>
          </a:p>
          <a:p>
            <a:pPr algn="l"/>
            <a:r>
              <a:rPr lang="en-IN" sz="1600" dirty="0">
                <a:solidFill>
                  <a:srgbClr val="6A3E3E"/>
                </a:solidFill>
                <a:latin typeface="Calibri" panose="020F0502020204030204" pitchFamily="34" charset="0"/>
              </a:rPr>
              <a:t>     p1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.marry();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}</a:t>
            </a:r>
          </a:p>
          <a:p>
            <a:pPr algn="l"/>
            <a:r>
              <a:rPr lang="en-IN" sz="1600" u="sng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7460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96C8D-AAEC-34BE-68F6-EB32EC71D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44" y="724794"/>
            <a:ext cx="10258887" cy="842238"/>
          </a:xfrm>
        </p:spPr>
        <p:txBody>
          <a:bodyPr>
            <a:normAutofit/>
          </a:bodyPr>
          <a:lstStyle/>
          <a:p>
            <a:r>
              <a:rPr lang="en-US" sz="2000" dirty="0"/>
              <a:t>If both parent and child overriding methods are static then it is method hiding.</a:t>
            </a:r>
          </a:p>
          <a:p>
            <a:r>
              <a:rPr lang="en-US" sz="2000" dirty="0"/>
              <a:t>Method resolution takes care by compiler based on reference type.</a:t>
            </a:r>
            <a:endParaRPr lang="en-IN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645E6B-E184-F9DA-3420-D8E49E69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51" y="0"/>
            <a:ext cx="7160581" cy="842238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Method Overriding </a:t>
            </a:r>
            <a:endParaRPr lang="en-IN" sz="28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0322D-684B-C9D8-FC71-BEB11EC2EDF4}"/>
              </a:ext>
            </a:extLst>
          </p:cNvPr>
          <p:cNvSpPr txBox="1"/>
          <p:nvPr/>
        </p:nvSpPr>
        <p:spPr>
          <a:xfrm>
            <a:off x="1420428" y="2448175"/>
            <a:ext cx="51756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b="1" u="sng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IN" sz="16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600" b="1" u="sng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IN" sz="16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 P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pPr algn="l"/>
            <a:r>
              <a:rPr lang="en-I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     public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static </a:t>
            </a:r>
            <a:r>
              <a:rPr lang="en-I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method()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{   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sz="1600" b="1" i="1" dirty="0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sz="1600" b="1" i="1" dirty="0">
                <a:solidFill>
                  <a:srgbClr val="000000"/>
                </a:solidFill>
                <a:latin typeface="Calibri" panose="020F0502020204030204" pitchFamily="34" charset="0"/>
              </a:rPr>
              <a:t>.println(</a:t>
            </a:r>
            <a:r>
              <a:rPr lang="en-US" sz="1600" b="1" i="1" dirty="0">
                <a:solidFill>
                  <a:srgbClr val="2A00FF"/>
                </a:solidFill>
                <a:latin typeface="Calibri" panose="020F0502020204030204" pitchFamily="34" charset="0"/>
              </a:rPr>
              <a:t>“parent class"</a:t>
            </a:r>
            <a:r>
              <a:rPr lang="en-US" sz="1600" b="1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}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C </a:t>
            </a:r>
            <a:r>
              <a:rPr lang="en-US" sz="1600" b="1" u="sng" dirty="0">
                <a:solidFill>
                  <a:srgbClr val="7F0055"/>
                </a:solidFill>
                <a:latin typeface="Calibri" panose="020F0502020204030204" pitchFamily="34" charset="0"/>
              </a:rPr>
              <a:t>extends</a:t>
            </a:r>
            <a:r>
              <a:rPr lang="en-US" sz="16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 P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pPr algn="l"/>
            <a:r>
              <a:rPr lang="en-I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     Public 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static </a:t>
            </a:r>
            <a:r>
              <a:rPr lang="en-I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method()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{   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System.</a:t>
            </a:r>
            <a:r>
              <a:rPr lang="en-IN" sz="1600" b="1" i="1" dirty="0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IN" sz="1600" b="1" i="1" dirty="0">
                <a:solidFill>
                  <a:srgbClr val="000000"/>
                </a:solidFill>
                <a:latin typeface="Calibri" panose="020F0502020204030204" pitchFamily="34" charset="0"/>
              </a:rPr>
              <a:t>.println(</a:t>
            </a:r>
            <a:r>
              <a:rPr lang="en-IN" sz="1600" b="1" i="1" dirty="0">
                <a:solidFill>
                  <a:srgbClr val="2A00FF"/>
                </a:solidFill>
                <a:latin typeface="Calibri" panose="020F0502020204030204" pitchFamily="34" charset="0"/>
              </a:rPr>
              <a:t>“child class"</a:t>
            </a:r>
            <a:r>
              <a:rPr lang="en-IN" sz="1600" b="1" i="1" dirty="0">
                <a:solidFill>
                  <a:srgbClr val="000000"/>
                </a:solidFill>
                <a:latin typeface="Calibri" panose="020F0502020204030204" pitchFamily="34" charset="0"/>
              </a:rPr>
              <a:t>);  </a:t>
            </a:r>
          </a:p>
          <a:p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}</a:t>
            </a:r>
            <a:endParaRPr lang="en-IN" sz="1600" b="1" i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CF2FA-BAD9-FE53-F4A4-F38B542B59C4}"/>
              </a:ext>
            </a:extLst>
          </p:cNvPr>
          <p:cNvSpPr txBox="1"/>
          <p:nvPr/>
        </p:nvSpPr>
        <p:spPr>
          <a:xfrm>
            <a:off x="6258757" y="2448175"/>
            <a:ext cx="34622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Test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   public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 []</a:t>
            </a:r>
            <a:r>
              <a:rPr lang="en-US" sz="1600" b="1" dirty="0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   {  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   P </a:t>
            </a:r>
            <a:r>
              <a:rPr lang="en-IN" sz="1600" dirty="0">
                <a:solidFill>
                  <a:srgbClr val="6A3E3E"/>
                </a:solidFill>
                <a:latin typeface="Calibri" panose="020F0502020204030204" pitchFamily="34" charset="0"/>
              </a:rPr>
              <a:t>p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I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P();</a:t>
            </a:r>
          </a:p>
          <a:p>
            <a:pPr algn="l"/>
            <a:r>
              <a:rPr lang="en-IN" sz="1600" dirty="0">
                <a:solidFill>
                  <a:srgbClr val="6A3E3E"/>
                </a:solidFill>
                <a:latin typeface="Calibri" panose="020F0502020204030204" pitchFamily="34" charset="0"/>
              </a:rPr>
              <a:t>   p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.method();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   C </a:t>
            </a:r>
            <a:r>
              <a:rPr lang="en-IN" sz="1600" dirty="0">
                <a:solidFill>
                  <a:srgbClr val="6A3E3E"/>
                </a:solidFill>
                <a:latin typeface="Calibri" panose="020F0502020204030204" pitchFamily="34" charset="0"/>
              </a:rPr>
              <a:t>c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I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C();</a:t>
            </a:r>
          </a:p>
          <a:p>
            <a:pPr algn="l"/>
            <a:r>
              <a:rPr lang="en-IN" sz="1600" dirty="0">
                <a:solidFill>
                  <a:srgbClr val="6A3E3E"/>
                </a:solidFill>
                <a:latin typeface="Calibri" panose="020F0502020204030204" pitchFamily="34" charset="0"/>
              </a:rPr>
              <a:t>   c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.method();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   P </a:t>
            </a:r>
            <a:r>
              <a:rPr lang="en-IN" sz="1600" dirty="0">
                <a:solidFill>
                  <a:srgbClr val="6A3E3E"/>
                </a:solidFill>
                <a:latin typeface="Calibri" panose="020F0502020204030204" pitchFamily="34" charset="0"/>
              </a:rPr>
              <a:t>p1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I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C ();</a:t>
            </a:r>
          </a:p>
          <a:p>
            <a:pPr algn="l"/>
            <a:r>
              <a:rPr lang="en-IN" sz="1600" dirty="0">
                <a:solidFill>
                  <a:srgbClr val="6A3E3E"/>
                </a:solidFill>
                <a:latin typeface="Calibri" panose="020F0502020204030204" pitchFamily="34" charset="0"/>
              </a:rPr>
              <a:t>   p1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.method();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pPr algn="l"/>
            <a:r>
              <a:rPr lang="en-IN" sz="1600" u="sng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0438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Widescreen</PresentationFormat>
  <Paragraphs>101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POLYMORPHISM</vt:lpstr>
      <vt:lpstr>PowerPoint Presentation</vt:lpstr>
      <vt:lpstr>Method Overloading </vt:lpstr>
      <vt:lpstr>Method Overriding </vt:lpstr>
      <vt:lpstr>Method Overriding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Sagar Jadhav</dc:creator>
  <cp:lastModifiedBy>Sagar Jadhav</cp:lastModifiedBy>
  <cp:revision>1</cp:revision>
  <dcterms:created xsi:type="dcterms:W3CDTF">2022-07-27T18:42:41Z</dcterms:created>
  <dcterms:modified xsi:type="dcterms:W3CDTF">2022-07-27T18:42:48Z</dcterms:modified>
</cp:coreProperties>
</file>