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2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824" autoAdjust="0"/>
  </p:normalViewPr>
  <p:slideViewPr>
    <p:cSldViewPr snapToGrid="0">
      <p:cViewPr varScale="1">
        <p:scale>
          <a:sx n="61" d="100"/>
          <a:sy n="61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AB836-E3E6-4C91-8B8E-F433C4FEB10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B5D7-D838-4C85-93CD-A3172D896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0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IP address tells how to reach a computer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32 bits are divided into 4 octets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Computer sees IP address in binary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2**8 = 256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0 to 255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3B5D7-D838-4C85-93CD-A3172D89649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05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Logical break down of a network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Example: College has its own network which can be divided into subnets for each department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It helps to keep the department traffic separate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3B5D7-D838-4C85-93CD-A3172D89649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77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Subnet mask helps identify the network and host part in an IP address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3B5D7-D838-4C85-93CD-A3172D89649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66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8EAD-1CEE-E307-63F2-87C20104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E30DD-FD5E-27EE-E4E4-7321156EE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7C16-47B5-0009-ECBA-FB139AC6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46E-4D2D-4E65-8F16-8CD72FAABF7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CDFB-C97E-5606-AF64-D37EABEF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5E89-9725-ECE7-9FA9-01622A17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49A9-C17F-43C0-A986-9742C76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9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30C1-AD17-5A10-9E79-5888F05D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A8CF4-79BB-A156-A1D4-2B975874F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FA94-AE9A-4117-171A-FB8B5C70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46E-4D2D-4E65-8F16-8CD72FAABF7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F4616-9D6D-25F6-8175-EBC5E2DF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B805-0400-0CDA-A632-93C1A64A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49A9-C17F-43C0-A986-9742C76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1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5FF16-BE52-01BD-6BF7-5D45169CB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C0C1F-A7B9-E464-FB33-66FCC8189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EB36-C583-2442-8E85-DC5F8C12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46E-4D2D-4E65-8F16-8CD72FAABF7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3922-C88F-A0A8-B8BD-A004E289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5DFC-0D2C-F05A-1847-20B56570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49A9-C17F-43C0-A986-9742C76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5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BF31-6053-C79E-D53B-044B8455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424B-0239-D2DF-AC12-83421ED2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C79A9-AB51-1A61-D51D-17143C42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46E-4D2D-4E65-8F16-8CD72FAABF7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270D-FD86-185E-83C9-603F0E01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54405-8C56-DD94-2151-160F2581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49A9-C17F-43C0-A986-9742C76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10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CFA5-C1EA-CA84-30AF-13269B17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C78A5-2353-102B-9B19-11CC94A5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CBB2D-DBEE-F421-9AF5-561392B7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46E-4D2D-4E65-8F16-8CD72FAABF7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ACCB-35CF-5D0C-C12B-3AC04191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1F19-9A6F-F46A-32E1-4ED3BFD8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49A9-C17F-43C0-A986-9742C76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5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BA9C-9598-A02C-D836-17348834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493D-59CD-9A4E-857B-6DCDC8FF4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BE8D2-0F8F-2DA6-3F63-ADE3956A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4942-37D4-6294-C173-39584D3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46E-4D2D-4E65-8F16-8CD72FAABF7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55DF2-7BF3-FADF-738B-54258BC2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8291E-0C40-2D22-5D9E-E6C5F104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49A9-C17F-43C0-A986-9742C76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8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2759-803D-EA43-B258-55859C31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94586-C338-D003-A4C2-BA0BCC52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13678-E0B6-0E26-E86C-E459D534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65BCA-6FC8-49AE-332E-BB07EB5D1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2DDE9-9C97-789C-E75E-99B7EBB5D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4CA2F-C4D5-63E6-D5CC-5F856D21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46E-4D2D-4E65-8F16-8CD72FAABF7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E054B-A46A-3AF8-488A-979CF11E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2009F-0A3F-3D94-F04D-9677BC5D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49A9-C17F-43C0-A986-9742C76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7F08-9DDA-9EC2-1C73-EA32C33A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2F392-9B8E-D473-C8E4-0EE13BB9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46E-4D2D-4E65-8F16-8CD72FAABF7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048B1-69F8-5116-C5E0-C38BF73C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3E6A3-7B1C-BB30-029F-231F64D7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49A9-C17F-43C0-A986-9742C76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1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EE3A2-D979-8BE2-4E7F-D9C50BFF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46E-4D2D-4E65-8F16-8CD72FAABF7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8C189-7CA4-23B7-21D5-40D13961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0A6EE-826A-1D65-CE6D-EDB6E7B8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49A9-C17F-43C0-A986-9742C76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3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7E23-8745-C653-FF1E-ADFFA37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E211-259B-970C-B593-7EBBA029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3D606-C678-0019-31EB-82FE5173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AAA3D-DF58-79B3-6FAF-A7CDE74D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46E-4D2D-4E65-8F16-8CD72FAABF7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BF80A-F7EA-68F2-0C17-54EA4E93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BA159-7654-C5A4-75A6-2BB1A22E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49A9-C17F-43C0-A986-9742C76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13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73DF-BF20-4AD8-588D-ECE73F80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74EDB-E90C-3007-A5F6-2CD4219C8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29C6-3313-3BF9-C806-BE8A7C841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5FF0E-E3EB-1419-20F0-B52C1C6C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46E-4D2D-4E65-8F16-8CD72FAABF7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F7CB4-5839-0427-CC16-CC56D2C5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CDD8B-5C7F-6071-5C6A-36377246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49A9-C17F-43C0-A986-9742C76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09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740AC-834D-19A3-4F40-CA73674B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4A650-B50A-3500-7959-3E9899991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E4E5-08D0-FF69-8139-91FE09151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946E-4D2D-4E65-8F16-8CD72FAABF7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8604B-9F37-B231-FB66-390BE770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40A3-CC6E-4AA4-04A5-64A0A257E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949A9-C17F-43C0-A986-9742C76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2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B12403-CEBA-886A-2A22-3DFAED3E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A483C-2354-36BB-BDF8-7669E3977495}"/>
              </a:ext>
            </a:extLst>
          </p:cNvPr>
          <p:cNvSpPr txBox="1"/>
          <p:nvPr/>
        </p:nvSpPr>
        <p:spPr>
          <a:xfrm>
            <a:off x="5430472" y="1174459"/>
            <a:ext cx="6761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kitech Medium" panose="02000000000000000000" pitchFamily="2" charset="0"/>
              </a:rPr>
              <a:t>Subnet Mask</a:t>
            </a:r>
            <a:endParaRPr lang="en-IN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kitech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7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B12403-CEBA-886A-2A22-3DFAED3E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A483C-2354-36BB-BDF8-7669E3977495}"/>
              </a:ext>
            </a:extLst>
          </p:cNvPr>
          <p:cNvSpPr txBox="1"/>
          <p:nvPr/>
        </p:nvSpPr>
        <p:spPr>
          <a:xfrm>
            <a:off x="4915949" y="402672"/>
            <a:ext cx="808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kitech Medium" panose="02000000000000000000" pitchFamily="2" charset="0"/>
              </a:rPr>
              <a:t>Subnet Mask</a:t>
            </a:r>
            <a:endParaRPr lang="en-IN" sz="1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kitech Medium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6A984-15FD-AA51-4FE7-C76C25E5EBC5}"/>
              </a:ext>
            </a:extLst>
          </p:cNvPr>
          <p:cNvSpPr txBox="1"/>
          <p:nvPr/>
        </p:nvSpPr>
        <p:spPr>
          <a:xfrm>
            <a:off x="5066950" y="1468073"/>
            <a:ext cx="6702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identify a computer or a device on a network by its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IPv4 is a 32 bit numeric address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78AB52-00DF-7A4F-6290-96BDBBFFC900}"/>
              </a:ext>
            </a:extLst>
          </p:cNvPr>
          <p:cNvGrpSpPr/>
          <p:nvPr/>
        </p:nvGrpSpPr>
        <p:grpSpPr>
          <a:xfrm>
            <a:off x="7608816" y="4085440"/>
            <a:ext cx="3380764" cy="1569660"/>
            <a:chOff x="7013197" y="3187817"/>
            <a:chExt cx="3380764" cy="1569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1C394D-4A0D-B295-9145-39580A9DC806}"/>
                </a:ext>
              </a:extLst>
            </p:cNvPr>
            <p:cNvSpPr txBox="1"/>
            <p:nvPr/>
          </p:nvSpPr>
          <p:spPr>
            <a:xfrm>
              <a:off x="7013197" y="3187817"/>
              <a:ext cx="33807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192 . 168 . 1 . 0</a:t>
              </a:r>
            </a:p>
            <a:p>
              <a:endParaRPr lang="en-IN" sz="2400" dirty="0"/>
            </a:p>
            <a:p>
              <a:r>
                <a:rPr lang="en-IN" sz="2400" dirty="0"/>
                <a:t>Octet</a:t>
              </a:r>
            </a:p>
            <a:p>
              <a:endParaRPr lang="en-IN" sz="2400" dirty="0"/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F611898C-1918-0764-2F90-E48B1BBB4368}"/>
                </a:ext>
              </a:extLst>
            </p:cNvPr>
            <p:cNvSpPr/>
            <p:nvPr/>
          </p:nvSpPr>
          <p:spPr>
            <a:xfrm rot="5400000">
              <a:off x="7113866" y="3481433"/>
              <a:ext cx="415255" cy="54108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0E788D-520E-F6FA-2252-54EDEBFF74C2}"/>
              </a:ext>
            </a:extLst>
          </p:cNvPr>
          <p:cNvSpPr txBox="1"/>
          <p:nvPr/>
        </p:nvSpPr>
        <p:spPr>
          <a:xfrm>
            <a:off x="6481894" y="3196204"/>
            <a:ext cx="467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192     .     168      .       1        .       0</a:t>
            </a:r>
          </a:p>
          <a:p>
            <a:r>
              <a:rPr lang="en-IN" dirty="0"/>
              <a:t>11000000.10101000.00000001.00000000</a:t>
            </a:r>
          </a:p>
        </p:txBody>
      </p:sp>
    </p:spTree>
    <p:extLst>
      <p:ext uri="{BB962C8B-B14F-4D97-AF65-F5344CB8AC3E}">
        <p14:creationId xmlns:p14="http://schemas.microsoft.com/office/powerpoint/2010/main" val="1044682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B12403-CEBA-886A-2A22-3DFAED3E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A483C-2354-36BB-BDF8-7669E3977495}"/>
              </a:ext>
            </a:extLst>
          </p:cNvPr>
          <p:cNvSpPr txBox="1"/>
          <p:nvPr/>
        </p:nvSpPr>
        <p:spPr>
          <a:xfrm>
            <a:off x="4915949" y="402672"/>
            <a:ext cx="808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kitech Medium" panose="02000000000000000000" pitchFamily="2" charset="0"/>
              </a:rPr>
              <a:t>Subnet</a:t>
            </a:r>
            <a:r>
              <a:rPr lang="en-IN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kitech Medium" panose="02000000000000000000" pitchFamily="2" charset="0"/>
              </a:rPr>
              <a:t> Mask</a:t>
            </a:r>
            <a:endParaRPr lang="en-IN" sz="1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kitech Medium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CD620-89D7-BF77-75E6-A90BBC034D40}"/>
              </a:ext>
            </a:extLst>
          </p:cNvPr>
          <p:cNvSpPr txBox="1"/>
          <p:nvPr/>
        </p:nvSpPr>
        <p:spPr>
          <a:xfrm>
            <a:off x="4546833" y="1912690"/>
            <a:ext cx="7524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 subnetwork or subnet is a logical subdivision of an IP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IP addresses have a network and host part, so networks can be logically broken down into smaller networks, which is known as subnetting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AA85B-9184-A472-E1A8-ED58F1BD4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35" y="2961315"/>
            <a:ext cx="6587386" cy="37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11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B12403-CEBA-886A-2A22-3DFAED3E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A483C-2354-36BB-BDF8-7669E3977495}"/>
              </a:ext>
            </a:extLst>
          </p:cNvPr>
          <p:cNvSpPr txBox="1"/>
          <p:nvPr/>
        </p:nvSpPr>
        <p:spPr>
          <a:xfrm>
            <a:off x="4915949" y="402672"/>
            <a:ext cx="808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kitech Medium" panose="02000000000000000000" pitchFamily="2" charset="0"/>
              </a:rPr>
              <a:t>Subnet </a:t>
            </a:r>
            <a:r>
              <a:rPr lang="en-IN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kitech Medium" panose="02000000000000000000" pitchFamily="2" charset="0"/>
              </a:rPr>
              <a:t>Mask</a:t>
            </a:r>
            <a:endParaRPr lang="en-IN" sz="1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kitech Medium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CD620-89D7-BF77-75E6-A90BBC034D40}"/>
              </a:ext>
            </a:extLst>
          </p:cNvPr>
          <p:cNvSpPr txBox="1"/>
          <p:nvPr/>
        </p:nvSpPr>
        <p:spPr>
          <a:xfrm>
            <a:off x="4546833" y="1912690"/>
            <a:ext cx="7524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 subnet mask is a 32-bit number created by setting host bits to all 0s and setting network bits to all 1s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AA85B-9184-A472-E1A8-ED58F1BD4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85" y="3016818"/>
            <a:ext cx="6587386" cy="37091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43B512-BF48-06DC-672B-34485ACB4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934" y="3169028"/>
            <a:ext cx="6448425" cy="2133600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6AAEB6-D8C3-B83B-CDCE-58AD07A5B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258" y="3160465"/>
            <a:ext cx="6667500" cy="1771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C2792A-E0C9-E86B-A915-CCCF04CD5C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716" y="-796155"/>
            <a:ext cx="3228650" cy="32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7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96296E-6 L 1.875E-6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7" y="2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B12403-CEBA-886A-2A22-3DFAED3E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A483C-2354-36BB-BDF8-7669E3977495}"/>
              </a:ext>
            </a:extLst>
          </p:cNvPr>
          <p:cNvSpPr txBox="1"/>
          <p:nvPr/>
        </p:nvSpPr>
        <p:spPr>
          <a:xfrm>
            <a:off x="4915949" y="402672"/>
            <a:ext cx="8089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kitech Medium" panose="02000000000000000000" pitchFamily="2" charset="0"/>
              </a:rPr>
              <a:t>Subnet </a:t>
            </a:r>
            <a:r>
              <a:rPr lang="en-IN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kitech Medium" panose="02000000000000000000" pitchFamily="2" charset="0"/>
              </a:rPr>
              <a:t>Mask</a:t>
            </a:r>
            <a:endParaRPr lang="en-IN" sz="1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kitech Medium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CD620-89D7-BF77-75E6-A90BBC034D40}"/>
              </a:ext>
            </a:extLst>
          </p:cNvPr>
          <p:cNvSpPr txBox="1"/>
          <p:nvPr/>
        </p:nvSpPr>
        <p:spPr>
          <a:xfrm>
            <a:off x="4546833" y="1912690"/>
            <a:ext cx="7524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A subnet mask is a 32-bit number created by setting host bits to all 0s and setting network bits to all 1s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3B512-BF48-06DC-672B-34485ACB4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71" y="3169028"/>
            <a:ext cx="6448425" cy="2133600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6AAEB6-D8C3-B83B-CDCE-58AD07A5B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510" y="3160465"/>
            <a:ext cx="66675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2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79A-647C-1B71-4DF7-05837ACC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D6C4B-7E26-2989-64D4-DBD01F943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6" y="0"/>
            <a:ext cx="11849724" cy="6858000"/>
          </a:xfrm>
        </p:spPr>
      </p:pic>
    </p:spTree>
    <p:extLst>
      <p:ext uri="{BB962C8B-B14F-4D97-AF65-F5344CB8AC3E}">
        <p14:creationId xmlns:p14="http://schemas.microsoft.com/office/powerpoint/2010/main" val="8499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EA662-59BA-8F96-2AF0-30D1C2E75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99" y="0"/>
            <a:ext cx="6841801" cy="6852344"/>
          </a:xfrm>
        </p:spPr>
      </p:pic>
    </p:spTree>
    <p:extLst>
      <p:ext uri="{BB962C8B-B14F-4D97-AF65-F5344CB8AC3E}">
        <p14:creationId xmlns:p14="http://schemas.microsoft.com/office/powerpoint/2010/main" val="719423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B12403-CEBA-886A-2A22-3DFAED3E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A483C-2354-36BB-BDF8-7669E3977495}"/>
              </a:ext>
            </a:extLst>
          </p:cNvPr>
          <p:cNvSpPr txBox="1"/>
          <p:nvPr/>
        </p:nvSpPr>
        <p:spPr>
          <a:xfrm>
            <a:off x="5430472" y="369115"/>
            <a:ext cx="6761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kitech Medium" panose="02000000000000000000" pitchFamily="2" charset="0"/>
              </a:rPr>
              <a:t>CIDR</a:t>
            </a:r>
            <a:endParaRPr lang="en-IN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kitech Medium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3480F-80B8-5093-F945-43B31A0B2C70}"/>
              </a:ext>
            </a:extLst>
          </p:cNvPr>
          <p:cNvSpPr txBox="1"/>
          <p:nvPr/>
        </p:nvSpPr>
        <p:spPr>
          <a:xfrm>
            <a:off x="5430472" y="1895912"/>
            <a:ext cx="4753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Classless Inter-Domain Routing (slash notation)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A9D51-C303-F4D2-BFE0-B1D61B997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72" y="2886225"/>
            <a:ext cx="5895800" cy="375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B12403-CEBA-886A-2A22-3DFAED3E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530DDBC-9CA4-9937-3F8E-BA028FC81A8F}"/>
              </a:ext>
            </a:extLst>
          </p:cNvPr>
          <p:cNvGrpSpPr/>
          <p:nvPr/>
        </p:nvGrpSpPr>
        <p:grpSpPr>
          <a:xfrm>
            <a:off x="5430472" y="-2443089"/>
            <a:ext cx="6761528" cy="2357794"/>
            <a:chOff x="5430472" y="369115"/>
            <a:chExt cx="6761528" cy="23577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CA483C-2354-36BB-BDF8-7669E3977495}"/>
                </a:ext>
              </a:extLst>
            </p:cNvPr>
            <p:cNvSpPr txBox="1"/>
            <p:nvPr/>
          </p:nvSpPr>
          <p:spPr>
            <a:xfrm>
              <a:off x="5430472" y="369115"/>
              <a:ext cx="67615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rkitech Medium" panose="02000000000000000000" pitchFamily="2" charset="0"/>
                </a:rPr>
                <a:t>CIDR</a:t>
              </a:r>
              <a:endParaRPr lang="en-I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kitech Medium" panose="02000000000000000000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63480F-80B8-5093-F945-43B31A0B2C70}"/>
                </a:ext>
              </a:extLst>
            </p:cNvPr>
            <p:cNvSpPr txBox="1"/>
            <p:nvPr/>
          </p:nvSpPr>
          <p:spPr>
            <a:xfrm>
              <a:off x="5430472" y="1895912"/>
              <a:ext cx="4753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Bahnschrift" panose="020B0502040204020203" pitchFamily="34" charset="0"/>
                </a:rPr>
                <a:t>Classless Inter-Domain Routing (slash notation)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ECA9D51-C303-F4D2-BFE0-B1D61B997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832" y="2886225"/>
            <a:ext cx="5895800" cy="37538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40968A-212E-3C80-7A69-6FB880E50CC6}"/>
              </a:ext>
            </a:extLst>
          </p:cNvPr>
          <p:cNvSpPr/>
          <p:nvPr/>
        </p:nvSpPr>
        <p:spPr>
          <a:xfrm>
            <a:off x="5549668" y="1076725"/>
            <a:ext cx="556113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kitech Medium" panose="02000000000000000000" pitchFamily="2" charset="0"/>
              </a:rPr>
              <a:t>Thank</a:t>
            </a:r>
          </a:p>
          <a:p>
            <a:pPr algn="ctr"/>
            <a:r>
              <a:rPr lang="en-IN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kitech Medium" panose="02000000000000000000" pitchFamily="2" charset="0"/>
              </a:rPr>
              <a:t>You</a:t>
            </a:r>
            <a:endParaRPr lang="en-IN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470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224</Words>
  <Application>Microsoft Office PowerPoint</Application>
  <PresentationFormat>Widescreen</PresentationFormat>
  <Paragraphs>36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Arkitech Medium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Vyavahare</dc:creator>
  <cp:lastModifiedBy>Yash Vyavahare</cp:lastModifiedBy>
  <cp:revision>4</cp:revision>
  <dcterms:created xsi:type="dcterms:W3CDTF">2023-03-02T07:55:46Z</dcterms:created>
  <dcterms:modified xsi:type="dcterms:W3CDTF">2023-03-02T13:11:18Z</dcterms:modified>
</cp:coreProperties>
</file>