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352" r:id="rId6"/>
    <p:sldId id="330" r:id="rId7"/>
    <p:sldId id="294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81" r:id="rId18"/>
    <p:sldId id="382" r:id="rId19"/>
    <p:sldId id="385" r:id="rId20"/>
    <p:sldId id="344" r:id="rId21"/>
    <p:sldId id="383" r:id="rId22"/>
    <p:sldId id="384" r:id="rId23"/>
    <p:sldId id="391" r:id="rId24"/>
    <p:sldId id="342" r:id="rId25"/>
    <p:sldId id="331" r:id="rId26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352"/>
            <p14:sldId id="330"/>
            <p14:sldId id="294"/>
            <p14:sldId id="333"/>
            <p14:sldId id="334"/>
            <p14:sldId id="335"/>
            <p14:sldId id="336"/>
            <p14:sldId id="337"/>
            <p14:sldId id="339"/>
            <p14:sldId id="338"/>
            <p14:sldId id="340"/>
            <p14:sldId id="341"/>
            <p14:sldId id="381"/>
            <p14:sldId id="382"/>
            <p14:sldId id="385"/>
            <p14:sldId id="344"/>
            <p14:sldId id="383"/>
            <p14:sldId id="384"/>
            <p14:sldId id="391"/>
            <p14:sldId id="342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8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7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3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66" userDrawn="1">
          <p15:clr>
            <a:srgbClr val="A4A3A4"/>
          </p15:clr>
        </p15:guide>
        <p15:guide id="16" orient="horz" pos="2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92C5EB"/>
    <a:srgbClr val="0072BC"/>
    <a:srgbClr val="3E3E3E"/>
    <a:srgbClr val="9B9692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8"/>
        <p:guide pos="10344"/>
        <p:guide pos="5475"/>
        <p:guide pos="626"/>
        <p:guide pos="14908"/>
        <p:guide orient="horz" pos="8058"/>
        <p:guide orient="horz" pos="1873"/>
        <p:guide pos="11346"/>
        <p:guide pos="4266"/>
        <p:guide orient="horz" pos="25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368800" y="5201920"/>
            <a:ext cx="16005175" cy="3062605"/>
          </a:xfrm>
        </p:spPr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Введение в </a:t>
            </a:r>
            <a:r>
              <a:rPr lang="en-US" altLang="ru-RU" dirty="0">
                <a:solidFill>
                  <a:schemeClr val="bg1"/>
                </a:solidFill>
              </a:rPr>
              <a:t>Git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en-US" dirty="0"/>
              <a:t>Git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7" name="Изображение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4378325" y="3617595"/>
            <a:ext cx="6759575" cy="6604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" name="Изображение 117"/>
          <p:cNvPicPr/>
          <p:nvPr/>
        </p:nvPicPr>
        <p:blipFill>
          <a:blip r:embed="rId2"/>
          <a:stretch>
            <a:fillRect/>
          </a:stretch>
        </p:blipFill>
        <p:spPr>
          <a:xfrm>
            <a:off x="13019405" y="4481830"/>
            <a:ext cx="5169535" cy="4785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Текстовое поле 2"/>
          <p:cNvSpPr txBox="1"/>
          <p:nvPr/>
        </p:nvSpPr>
        <p:spPr>
          <a:xfrm>
            <a:off x="5010785" y="10818495"/>
            <a:ext cx="14721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</a:t>
            </a:r>
            <a:r>
              <a:rPr lang="en-US" altLang="ru-RU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- </a:t>
            </a:r>
            <a:r>
              <a:rPr lang="ru-RU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распределенная </a:t>
            </a:r>
            <a:r>
              <a:rPr lang="en-US" altLang="en-US" sz="7200" b="1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en-US" sz="7200" b="1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Репозиторий </a:t>
            </a:r>
            <a:r>
              <a:rPr lang="en-US" altLang="ru-RU" dirty="0"/>
              <a:t>Git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49630" y="2825750"/>
            <a:ext cx="20923885" cy="9369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 Git - это хранилище изменений вашего проекта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 репозиторий может быть создан двумя способами: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>
              <a:lnSpc>
                <a:spcPct val="100000"/>
              </a:lnSpc>
            </a:pP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init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текущего каталога;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clone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&lt;url&gt; [folder_name]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60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лонирование существующего репозитория;</a:t>
            </a:r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endParaRPr lang="ru-RU" altLang="en-US" sz="60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932525" cy="1755140"/>
          </a:xfrm>
        </p:spPr>
        <p:txBody>
          <a:bodyPr/>
          <a:lstStyle/>
          <a:p>
            <a:r>
              <a:rPr lang="ru-RU" dirty="0"/>
              <a:t>Структура проекта Git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завершение 2"/>
          <p:cNvSpPr/>
          <p:nvPr/>
        </p:nvSpPr>
        <p:spPr>
          <a:xfrm>
            <a:off x="1929765" y="3113405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851390" y="311340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7771745" y="3113405"/>
            <a:ext cx="5040630" cy="165671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7" name="Прямое соединение 6"/>
          <p:cNvCxnSpPr/>
          <p:nvPr/>
        </p:nvCxnSpPr>
        <p:spPr>
          <a:xfrm>
            <a:off x="204362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12371705" y="477012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4450080" y="476948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Текстовое поле 10"/>
          <p:cNvSpPr txBox="1"/>
          <p:nvPr/>
        </p:nvSpPr>
        <p:spPr>
          <a:xfrm>
            <a:off x="238061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Рабочая копия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01605" y="3588385"/>
            <a:ext cx="4138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8275935" y="3257550"/>
            <a:ext cx="41389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.git/ (</a:t>
            </a:r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</a:t>
            </a:r>
            <a:r>
              <a:rPr lang="en-US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)</a:t>
            </a:r>
            <a:endParaRPr lang="en-US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Стрелка влево 14"/>
          <p:cNvSpPr/>
          <p:nvPr/>
        </p:nvSpPr>
        <p:spPr>
          <a:xfrm>
            <a:off x="4446270" y="4986020"/>
            <a:ext cx="15982315" cy="2050415"/>
          </a:xfrm>
          <a:prstGeom prst="leftArrow">
            <a:avLst>
              <a:gd name="adj1" fmla="val 50000"/>
              <a:gd name="adj2" fmla="val 10870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право 15"/>
          <p:cNvSpPr/>
          <p:nvPr/>
        </p:nvSpPr>
        <p:spPr>
          <a:xfrm>
            <a:off x="4455160" y="7289800"/>
            <a:ext cx="791718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право 16"/>
          <p:cNvSpPr/>
          <p:nvPr/>
        </p:nvSpPr>
        <p:spPr>
          <a:xfrm>
            <a:off x="12371705" y="9305925"/>
            <a:ext cx="8064500" cy="2049780"/>
          </a:xfrm>
          <a:prstGeom prst="rightArrow">
            <a:avLst>
              <a:gd name="adj1" fmla="val 50000"/>
              <a:gd name="adj2" fmla="val 1060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0526395" y="563372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проверка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5026660" y="7938135"/>
            <a:ext cx="513016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индексирование</a:t>
            </a:r>
            <a:endParaRPr lang="ru-RU" altLang="en-US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3883640" y="9954260"/>
            <a:ext cx="3834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коммит</a:t>
            </a:r>
            <a:endParaRPr lang="ru-RU" altLang="ru-RU" sz="4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15" grpId="1" animBg="1"/>
      <p:bldP spid="18" grpId="1"/>
      <p:bldP spid="16" grpId="0" animBg="1"/>
      <p:bldP spid="19" grpId="0"/>
      <p:bldP spid="16" grpId="1" animBg="1"/>
      <p:bldP spid="19" grpId="1"/>
      <p:bldP spid="21" grpId="0"/>
      <p:bldP spid="17" grpId="0" animBg="1"/>
      <p:bldP spid="21" grpId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715220" cy="1755140"/>
          </a:xfrm>
        </p:spPr>
        <p:txBody>
          <a:bodyPr/>
          <a:lstStyle/>
          <a:p>
            <a:r>
              <a:rPr lang="ru-RU" altLang="ru-RU" dirty="0"/>
              <a:t>Основы работы с репозиторием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Блок-схема: завершение 4"/>
          <p:cNvSpPr/>
          <p:nvPr/>
        </p:nvSpPr>
        <p:spPr>
          <a:xfrm>
            <a:off x="993775" y="2609850"/>
            <a:ext cx="5040630" cy="165671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Блок-схема: завершение 5"/>
          <p:cNvSpPr/>
          <p:nvPr/>
        </p:nvSpPr>
        <p:spPr>
          <a:xfrm>
            <a:off x="18708370" y="2609850"/>
            <a:ext cx="5040630" cy="1656715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Блок-схема: завершение 6"/>
          <p:cNvSpPr/>
          <p:nvPr/>
        </p:nvSpPr>
        <p:spPr>
          <a:xfrm>
            <a:off x="6898640" y="260985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Блок-схема: завершение 7"/>
          <p:cNvSpPr/>
          <p:nvPr/>
        </p:nvSpPr>
        <p:spPr>
          <a:xfrm>
            <a:off x="12803505" y="2609850"/>
            <a:ext cx="5040630" cy="1656715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57250" y="304165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Untracked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7042785" y="3041650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Modified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294765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Added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8851880" y="3113405"/>
            <a:ext cx="4791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Commited</a:t>
            </a:r>
            <a:endParaRPr lang="ru-RU" altLang="en-US" sz="36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3512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9418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Прямое соединение 14"/>
          <p:cNvCxnSpPr/>
          <p:nvPr/>
        </p:nvCxnSpPr>
        <p:spPr>
          <a:xfrm>
            <a:off x="15323820" y="4266565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21229320" y="4265930"/>
            <a:ext cx="635" cy="6912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2" name="Изображение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577783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Текстовое поле 16"/>
          <p:cNvSpPr txBox="1"/>
          <p:nvPr/>
        </p:nvSpPr>
        <p:spPr>
          <a:xfrm>
            <a:off x="2794635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413548" y="46266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14603095" y="480758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4627880" y="5346700"/>
            <a:ext cx="971169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09218" y="462597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Текстовое поле 22"/>
          <p:cNvSpPr txBox="1"/>
          <p:nvPr/>
        </p:nvSpPr>
        <p:spPr>
          <a:xfrm>
            <a:off x="20626070" y="484187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847566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8691880" y="8226425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" name="Стрелка вправо 28"/>
          <p:cNvSpPr/>
          <p:nvPr/>
        </p:nvSpPr>
        <p:spPr>
          <a:xfrm>
            <a:off x="10632440" y="865822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add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0" name="Изображение 29"/>
          <p:cNvPicPr/>
          <p:nvPr/>
        </p:nvPicPr>
        <p:blipFill>
          <a:blip r:embed="rId1"/>
          <a:stretch>
            <a:fillRect/>
          </a:stretch>
        </p:blipFill>
        <p:spPr>
          <a:xfrm>
            <a:off x="14534833" y="800989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Текстовое поле 30"/>
          <p:cNvSpPr txBox="1"/>
          <p:nvPr/>
        </p:nvSpPr>
        <p:spPr>
          <a:xfrm>
            <a:off x="14751685" y="822579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2" name="Изображение 31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0544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20647025" y="829818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B1</a:t>
            </a:r>
            <a:endParaRPr lang="en-US" altLang="ru-RU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Стрелка вправо 33"/>
          <p:cNvSpPr/>
          <p:nvPr/>
        </p:nvSpPr>
        <p:spPr>
          <a:xfrm>
            <a:off x="16532225" y="8729980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16520160" y="5273675"/>
            <a:ext cx="3787140" cy="1212850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ru-RU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5" name="Изображение 34"/>
          <p:cNvPicPr/>
          <p:nvPr/>
        </p:nvPicPr>
        <p:blipFill>
          <a:blip r:embed="rId1"/>
          <a:stretch>
            <a:fillRect/>
          </a:stretch>
        </p:blipFill>
        <p:spPr>
          <a:xfrm>
            <a:off x="20430173" y="801370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Текстовое поле 35"/>
          <p:cNvSpPr txBox="1"/>
          <p:nvPr/>
        </p:nvSpPr>
        <p:spPr>
          <a:xfrm>
            <a:off x="20647025" y="822960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Arial Black" panose="020B0A04020102020204" pitchFamily="34" charset="0"/>
                <a:cs typeface="Arial Black" panose="020B0A04020102020204" pitchFamily="34" charset="0"/>
              </a:rPr>
              <a:t>B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/>
      <p:bldP spid="20" grpId="1" animBg="1"/>
      <p:bldP spid="19" grpId="1"/>
      <p:bldP spid="21" grpId="0" animBg="1"/>
      <p:bldP spid="23" grpId="0"/>
      <p:bldP spid="21" grpId="1" animBg="1"/>
      <p:bldP spid="23" grpId="1"/>
      <p:bldP spid="29" grpId="0" animBg="1"/>
      <p:bldP spid="31" grpId="0"/>
      <p:bldP spid="29" grpId="1" animBg="1"/>
      <p:bldP spid="31" grpId="1"/>
      <p:bldP spid="34" grpId="0" animBg="1"/>
      <p:bldP spid="36" grpId="0"/>
      <p:bldP spid="34" grpId="1" animBg="1"/>
      <p:bldP spid="3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Запись изменений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22758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Определение состояния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одробный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status -s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окращенный вывод;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add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индексация</a:t>
            </a:r>
            <a:r>
              <a:rPr lang="en-US" altLang="ru-RU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файлов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commit -m “useful comment”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к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оммит изменений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Удаление файлов: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п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ерманентное;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rm 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--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cached &lt;file&gt;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и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з индекса;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8" name="Изображение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8716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20885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7" name="Изображение 26"/>
          <p:cNvPicPr/>
          <p:nvPr/>
        </p:nvPicPr>
        <p:blipFill>
          <a:blip r:embed="rId1"/>
          <a:stretch>
            <a:fillRect/>
          </a:stretch>
        </p:blipFill>
        <p:spPr>
          <a:xfrm>
            <a:off x="4233863" y="61379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" name="Текстовое поле 27"/>
          <p:cNvSpPr txBox="1"/>
          <p:nvPr/>
        </p:nvSpPr>
        <p:spPr>
          <a:xfrm>
            <a:off x="4450715" y="635381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2"/>
        </p:blipFill>
        <p:spPr>
          <a:xfrm>
            <a:off x="9274810" y="4409440"/>
            <a:ext cx="2585720" cy="2697480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2"/>
        </p:blipFill>
        <p:spPr>
          <a:xfrm>
            <a:off x="11650980" y="4409440"/>
            <a:ext cx="2585720" cy="269748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977900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12155170" y="4687570"/>
            <a:ext cx="103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A</a:t>
            </a:r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22" name="Изображение 21"/>
          <p:cNvPicPr/>
          <p:nvPr/>
        </p:nvPicPr>
        <p:blipFill>
          <a:blip r:embed="rId3"/>
        </p:blipFill>
        <p:spPr>
          <a:xfrm>
            <a:off x="18491835" y="8298180"/>
            <a:ext cx="2519680" cy="3042920"/>
          </a:xfrm>
          <a:prstGeom prst="rect">
            <a:avLst/>
          </a:prstGeom>
        </p:spPr>
      </p:pic>
      <p:pic>
        <p:nvPicPr>
          <p:cNvPr id="23" name="Изображение 22"/>
          <p:cNvPicPr/>
          <p:nvPr/>
        </p:nvPicPr>
        <p:blipFill>
          <a:blip r:embed="rId4"/>
        </p:blipFill>
        <p:spPr>
          <a:xfrm>
            <a:off x="9507855" y="8992553"/>
            <a:ext cx="2143125" cy="2143125"/>
          </a:xfrm>
          <a:prstGeom prst="rect">
            <a:avLst/>
          </a:prstGeom>
        </p:spPr>
      </p:pic>
      <p:pic>
        <p:nvPicPr>
          <p:cNvPr id="24" name="Изображение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8203545" y="405701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" name="Изображение 25"/>
          <p:cNvPicPr/>
          <p:nvPr/>
        </p:nvPicPr>
        <p:blipFill>
          <a:blip r:embed="rId4"/>
        </p:blipFill>
        <p:spPr>
          <a:xfrm>
            <a:off x="11939271" y="8992553"/>
            <a:ext cx="2143125" cy="2143125"/>
          </a:xfrm>
          <a:prstGeom prst="rect">
            <a:avLst/>
          </a:prstGeom>
        </p:spPr>
      </p:pic>
      <p:sp>
        <p:nvSpPr>
          <p:cNvPr id="30" name="Текстовое поле 29"/>
          <p:cNvSpPr txBox="1"/>
          <p:nvPr/>
        </p:nvSpPr>
        <p:spPr>
          <a:xfrm>
            <a:off x="1642110" y="8853805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файлы с кодом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9418955" y="35458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блобы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9507855" y="1117854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хеш-суммы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6979900" y="325755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7267555" y="11341100"/>
            <a:ext cx="4706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индекс</a:t>
            </a:r>
            <a:endParaRPr lang="ru-RU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add A1 A2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6" name="Стрелка вправо 35"/>
          <p:cNvSpPr/>
          <p:nvPr/>
        </p:nvSpPr>
        <p:spPr>
          <a:xfrm rot="20220000">
            <a:off x="6393180" y="5985510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260000">
            <a:off x="6345555" y="868362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14531340" y="534606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9" name="Стрелка вправо 38"/>
          <p:cNvSpPr/>
          <p:nvPr/>
        </p:nvSpPr>
        <p:spPr>
          <a:xfrm>
            <a:off x="14658340" y="9378315"/>
            <a:ext cx="3069590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7" grpId="0" animBg="1"/>
      <p:bldP spid="32" grpId="0"/>
      <p:bldP spid="20" grpId="0"/>
      <p:bldP spid="21" grpId="0"/>
      <p:bldP spid="31" grpId="0"/>
      <p:bldP spid="36" grpId="1" animBg="1"/>
      <p:bldP spid="37" grpId="1" animBg="1"/>
      <p:bldP spid="32" grpId="1"/>
      <p:bldP spid="20" grpId="1"/>
      <p:bldP spid="21" grpId="1"/>
      <p:bldP spid="31" grpId="1"/>
      <p:bldP spid="39" grpId="0" animBg="1"/>
      <p:bldP spid="38" grpId="0" animBg="1"/>
      <p:bldP spid="34" grpId="0"/>
      <p:bldP spid="33" grpId="0"/>
      <p:bldP spid="39" grpId="1" animBg="1"/>
      <p:bldP spid="38" grpId="1" animBg="1"/>
      <p:bldP spid="34" grpId="1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Как </a:t>
            </a:r>
            <a:r>
              <a:rPr lang="en-US" altLang="ru-RU" dirty="0"/>
              <a:t>Git </a:t>
            </a:r>
            <a:r>
              <a:rPr lang="ru-RU" altLang="ru-RU" dirty="0"/>
              <a:t>хранит данные?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24" name="Изображение 23"/>
          <p:cNvPicPr/>
          <p:nvPr/>
        </p:nvPicPr>
        <p:blipFill>
          <a:blip r:embed="rId1"/>
          <a:stretch>
            <a:fillRect/>
          </a:stretch>
        </p:blipFill>
        <p:spPr>
          <a:xfrm>
            <a:off x="19211925" y="5922010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Текстовое поле 32"/>
          <p:cNvSpPr txBox="1"/>
          <p:nvPr/>
        </p:nvSpPr>
        <p:spPr>
          <a:xfrm>
            <a:off x="19067780" y="9450070"/>
            <a:ext cx="285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 b="1">
                <a:latin typeface="Arial Black" panose="020B0A04020102020204" pitchFamily="34" charset="0"/>
                <a:cs typeface="Arial Black" panose="020B0A04020102020204" pitchFamily="34" charset="0"/>
              </a:rPr>
              <a:t>.git</a:t>
            </a:r>
            <a:endParaRPr lang="en-US" altLang="en-US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5" name="Текстовое поле 34"/>
          <p:cNvSpPr txBox="1"/>
          <p:nvPr/>
        </p:nvSpPr>
        <p:spPr>
          <a:xfrm>
            <a:off x="993775" y="2465705"/>
            <a:ext cx="8168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60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git commit</a:t>
            </a:r>
            <a:endParaRPr lang="en-US" altLang="en-US" sz="60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5346065"/>
            <a:ext cx="4627880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Блок-схема: альтернативный процесс 10"/>
          <p:cNvSpPr/>
          <p:nvPr/>
        </p:nvSpPr>
        <p:spPr>
          <a:xfrm>
            <a:off x="7690485" y="6066155"/>
            <a:ext cx="3464560" cy="241935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2947015" y="5561965"/>
            <a:ext cx="4437380" cy="3419475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6" name="Стрелка вправо 5"/>
          <p:cNvSpPr/>
          <p:nvPr/>
        </p:nvSpPr>
        <p:spPr>
          <a:xfrm>
            <a:off x="6034405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1136269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17627600" y="7112635"/>
            <a:ext cx="1475105" cy="619125"/>
          </a:xfrm>
          <a:prstGeom prst="rightArrow">
            <a:avLst>
              <a:gd name="adj1" fmla="val 50000"/>
              <a:gd name="adj2" fmla="val 11471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09675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каталоги проекта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509510" y="909002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дерева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3256260" y="9162415"/>
            <a:ext cx="3818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 b="1">
                <a:latin typeface="Arial Black" panose="020B0A04020102020204" pitchFamily="34" charset="0"/>
                <a:cs typeface="Arial Black" panose="020B0A04020102020204" pitchFamily="34" charset="0"/>
              </a:rPr>
              <a:t>объект коммита</a:t>
            </a:r>
            <a:endParaRPr lang="ru-RU" altLang="ru-RU" sz="40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6" grpId="0" animBg="1"/>
      <p:bldP spid="11" grpId="0" bldLvl="0" animBg="1"/>
      <p:bldP spid="13" grpId="0"/>
      <p:bldP spid="6" grpId="1" animBg="1"/>
      <p:bldP spid="11" grpId="1" animBg="1"/>
      <p:bldP spid="13" grpId="1"/>
      <p:bldP spid="7" grpId="0" animBg="1"/>
      <p:bldP spid="17" grpId="0" bldLvl="0" animBg="1"/>
      <p:bldP spid="14" grpId="0"/>
      <p:bldP spid="7" grpId="1" animBg="1"/>
      <p:bldP spid="17" grpId="1" animBg="1"/>
      <p:bldP spid="14" grpId="1"/>
      <p:bldP spid="8" grpId="0" animBg="1"/>
      <p:bldP spid="33" grpId="0"/>
      <p:bldP spid="8" grpId="1" animBg="1"/>
      <p:bldP spid="3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42630" cy="1755140"/>
          </a:xfrm>
        </p:spPr>
        <p:txBody>
          <a:bodyPr/>
          <a:lstStyle/>
          <a:p>
            <a:r>
              <a:rPr lang="ru-RU" dirty="0"/>
              <a:t>Структура объекта комммита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353820" y="5533390"/>
            <a:ext cx="6508750" cy="357378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message: “Add A1 A2”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0" name="Блок-схема: альтернативный процесс 9"/>
          <p:cNvSpPr/>
          <p:nvPr/>
        </p:nvSpPr>
        <p:spPr>
          <a:xfrm>
            <a:off x="10139045" y="6066155"/>
            <a:ext cx="4613910" cy="25088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blob: 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7339310" y="3113405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5b1d3</a:t>
            </a:r>
            <a:r>
              <a:rPr lang="ru-RU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A1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5" name="Блок-схема: альтернативный процесс 14"/>
          <p:cNvSpPr/>
          <p:nvPr/>
        </p:nvSpPr>
        <p:spPr>
          <a:xfrm>
            <a:off x="17339310" y="9018270"/>
            <a:ext cx="4613910" cy="250888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911e7 A2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16" name="Прямая со стрелкой 15"/>
          <p:cNvCxnSpPr>
            <a:stCxn id="3" idx="3"/>
            <a:endCxn id="10" idx="1"/>
          </p:cNvCxnSpPr>
          <p:nvPr/>
        </p:nvCxnSpPr>
        <p:spPr>
          <a:xfrm>
            <a:off x="7862570" y="7320280"/>
            <a:ext cx="2276475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  <a:endCxn id="12" idx="1"/>
          </p:cNvCxnSpPr>
          <p:nvPr/>
        </p:nvCxnSpPr>
        <p:spPr>
          <a:xfrm flipV="1">
            <a:off x="14752955" y="4368165"/>
            <a:ext cx="2586355" cy="29527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  <a:endCxn id="15" idx="1"/>
          </p:cNvCxnSpPr>
          <p:nvPr/>
        </p:nvCxnSpPr>
        <p:spPr>
          <a:xfrm>
            <a:off x="14752955" y="7320915"/>
            <a:ext cx="2586355" cy="2952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22" name="Блок-схема: завершение 21"/>
          <p:cNvSpPr/>
          <p:nvPr/>
        </p:nvSpPr>
        <p:spPr>
          <a:xfrm>
            <a:off x="1536700" y="7146290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23" name="Прямая со стрелкой 22"/>
          <p:cNvCxnSpPr>
            <a:stCxn id="22" idx="0"/>
          </p:cNvCxnSpPr>
          <p:nvPr/>
        </p:nvCxnSpPr>
        <p:spPr>
          <a:xfrm flipV="1">
            <a:off x="4057015" y="6426200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9850755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12371070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Организационные вопросы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Что такое ветка?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7" name="Блок-схема: альтернативный процесс 16"/>
          <p:cNvSpPr/>
          <p:nvPr/>
        </p:nvSpPr>
        <p:spPr>
          <a:xfrm>
            <a:off x="1838325" y="236156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92ec2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null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3" name="Блок-схема: альтернативный процесс 2"/>
          <p:cNvSpPr/>
          <p:nvPr/>
        </p:nvSpPr>
        <p:spPr>
          <a:xfrm>
            <a:off x="10119360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184ca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</a:t>
            </a: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  <a:sym typeface="+mn-ea"/>
              </a:rPr>
              <a:t>98ca9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12" name="Блок-схема: альтернативный процесс 11"/>
          <p:cNvSpPr/>
          <p:nvPr/>
        </p:nvSpPr>
        <p:spPr>
          <a:xfrm>
            <a:off x="18457545" y="2393315"/>
            <a:ext cx="4437380" cy="4095750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f30ab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tree: 0de24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parent: 34ac2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author: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  <a:p>
            <a:pPr algn="l"/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lt"/>
              </a:rPr>
              <a:t>commiter: user</a:t>
            </a:r>
            <a:endParaRPr lang="en-US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+mj-lt"/>
            </a:endParaRPr>
          </a:p>
        </p:txBody>
      </p:sp>
      <p:cxnSp>
        <p:nvCxnSpPr>
          <p:cNvPr id="20" name="Прямая со стрелкой 19"/>
          <p:cNvCxnSpPr>
            <a:stCxn id="3" idx="1"/>
            <a:endCxn id="17" idx="3"/>
          </p:cNvCxnSpPr>
          <p:nvPr/>
        </p:nvCxnSpPr>
        <p:spPr>
          <a:xfrm flipH="1" flipV="1">
            <a:off x="6275705" y="4409440"/>
            <a:ext cx="3843655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1"/>
            <a:endCxn id="3" idx="3"/>
          </p:cNvCxnSpPr>
          <p:nvPr/>
        </p:nvCxnSpPr>
        <p:spPr>
          <a:xfrm flipH="1">
            <a:off x="14556740" y="4441190"/>
            <a:ext cx="390080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Блок-схема: завершение 4"/>
          <p:cNvSpPr/>
          <p:nvPr/>
        </p:nvSpPr>
        <p:spPr>
          <a:xfrm>
            <a:off x="18155920" y="721804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master</a:t>
            </a:r>
            <a:endParaRPr lang="en-US" altLang="ru-RU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>
            <a:stCxn id="5" idx="0"/>
          </p:cNvCxnSpPr>
          <p:nvPr/>
        </p:nvCxnSpPr>
        <p:spPr>
          <a:xfrm flipV="1">
            <a:off x="20676235" y="649795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Блок-схема: завершение 6"/>
          <p:cNvSpPr/>
          <p:nvPr/>
        </p:nvSpPr>
        <p:spPr>
          <a:xfrm>
            <a:off x="18155920" y="9594215"/>
            <a:ext cx="5040630" cy="1656715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 Black" panose="020B0A04020102020204" pitchFamily="34" charset="0"/>
              </a:rPr>
              <a:t>HEAD</a:t>
            </a:r>
            <a:endParaRPr lang="en-US" alt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7" idx="0"/>
          </p:cNvCxnSpPr>
          <p:nvPr/>
        </p:nvCxnSpPr>
        <p:spPr>
          <a:xfrm flipV="1">
            <a:off x="20676235" y="8874125"/>
            <a:ext cx="1905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Назад в прошлое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истории изменений: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log</a:t>
            </a: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Переход к предыдущей версии: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--soft &lt;hash&gt;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откат</a:t>
            </a:r>
            <a:r>
              <a:rPr lang="en-US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до указанного коммита с сохранением добавленных изменений в индексе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--mixed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 откат до указанного коммита, изменения останутся в файлах, но не будут внесены в индекс;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reset --hard &lt;hash&gt;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откат до указанного коммита, все внесенные изменения будут утеряны;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 b="1">
              <a:solidFill>
                <a:schemeClr val="tx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lvl="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Удаленные репозитории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214120" y="2825750"/>
            <a:ext cx="21869400" cy="9610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Просмотр удаленных репозиториев: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без подробностей;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remote -v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 подробностями;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add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 &lt;url&gt;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д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обавление репозиториев;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Получение изменений: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fetch &lt;remote-name&gt;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б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ез слияния;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1143000" lvl="1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pull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с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 слиянием;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$ git push &lt;remote-name&gt; &lt;branch-name&gt;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- 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отправка изменений;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685800" indent="-685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$ git remote remove &lt;</a:t>
            </a:r>
            <a:r>
              <a:rPr lang="en-US" altLang="ru-RU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repo_</a:t>
            </a:r>
            <a:r>
              <a:rPr lang="ru-RU" altLang="en-US" sz="4800" b="1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</a:rPr>
              <a:t>name&gt;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у</a:t>
            </a:r>
            <a:r>
              <a:rPr lang="ru-RU" altLang="en-US" sz="4800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даление: </a:t>
            </a:r>
            <a:endParaRPr lang="ru-RU" altLang="en-US" sz="4800">
              <a:solidFill>
                <a:schemeClr val="tx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Практическая часть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102580" cy="1755140"/>
          </a:xfrm>
        </p:spPr>
        <p:txBody>
          <a:bodyPr/>
          <a:lstStyle/>
          <a:p>
            <a:r>
              <a:rPr lang="ru-RU" altLang="en-US" dirty="0"/>
              <a:t>Организационные вопросы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75" y="2537460"/>
            <a:ext cx="8559800" cy="85598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421245" y="11394440"/>
            <a:ext cx="9243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latin typeface="Arial Black" panose="020B0A04020102020204" pitchFamily="34" charset="0"/>
                <a:cs typeface="Arial Black" panose="020B0A04020102020204" pitchFamily="34" charset="0"/>
              </a:rPr>
              <a:t>ТГ-канал курса</a:t>
            </a:r>
            <a:endParaRPr lang="en-US" altLang="en-US" sz="72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Основы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Git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576060" cy="1755140"/>
          </a:xfrm>
        </p:spPr>
        <p:txBody>
          <a:bodyPr/>
          <a:lstStyle/>
          <a:p>
            <a:r>
              <a:rPr lang="ru-RU" altLang="en-US" dirty="0"/>
              <a:t>Проблема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498840" y="3545205"/>
            <a:ext cx="7751445" cy="6956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20148233" y="3833495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82758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20150773" y="719201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" name="Текстовое поле 28"/>
          <p:cNvSpPr txBox="1"/>
          <p:nvPr/>
        </p:nvSpPr>
        <p:spPr>
          <a:xfrm>
            <a:off x="17320895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0" name="Текстовое поле 29"/>
          <p:cNvSpPr txBox="1"/>
          <p:nvPr/>
        </p:nvSpPr>
        <p:spPr>
          <a:xfrm>
            <a:off x="20486370" y="412178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7320895" y="7433945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20486370" y="7505700"/>
            <a:ext cx="1210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600">
                <a:latin typeface="Arial Black" panose="020B0A04020102020204" pitchFamily="34" charset="0"/>
                <a:cs typeface="Arial Black" panose="020B0A04020102020204" pitchFamily="34" charset="0"/>
              </a:rPr>
              <a:t>V4</a:t>
            </a:r>
            <a:endParaRPr lang="en-US" altLang="en-US" sz="36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3" name="Текстовое поле 3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868025" y="2623185"/>
            <a:ext cx="30060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проект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6979900" y="2623185"/>
            <a:ext cx="513334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5400">
                <a:latin typeface="+mj-lt"/>
                <a:cs typeface="+mj-lt"/>
              </a:rPr>
              <a:t>версии кода</a:t>
            </a:r>
            <a:endParaRPr lang="ru-RU" altLang="en-US" sz="5400">
              <a:latin typeface="+mj-lt"/>
              <a:cs typeface="+mj-lt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Как быть с версионированием?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29" grpId="0"/>
      <p:bldP spid="30" grpId="0"/>
      <p:bldP spid="31" grpId="0"/>
      <p:bldP spid="32" grpId="0"/>
      <p:bldP spid="38" grpId="0"/>
      <p:bldP spid="29" grpId="1"/>
      <p:bldP spid="30" grpId="1"/>
      <p:bldP spid="31" grpId="1"/>
      <p:bldP spid="32" grpId="1"/>
      <p:bldP spid="38" grpId="1"/>
      <p:bldP spid="39" grpId="0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en-US" dirty="0"/>
              <a:t>Локальное хранилище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Изображение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18347690" y="354520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277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3473450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3738860" y="7361555"/>
            <a:ext cx="3980180" cy="4043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15123795" y="5777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V1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737705" y="590486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V2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5250795" y="9594215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V3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737705" y="9665970"/>
            <a:ext cx="12103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latin typeface="+mj-lt"/>
                <a:cs typeface="+mj-lt"/>
              </a:rPr>
              <a:t>V4</a:t>
            </a:r>
            <a:endParaRPr lang="en-US" altLang="ru-RU" sz="4000">
              <a:latin typeface="+mj-lt"/>
              <a:cs typeface="+mj-lt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4458950" y="2623185"/>
            <a:ext cx="6578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версии проекта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Локальная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4409440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Текстовое поле 12"/>
          <p:cNvSpPr txBox="1"/>
          <p:nvPr/>
        </p:nvSpPr>
        <p:spPr>
          <a:xfrm>
            <a:off x="149860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latin typeface="Arial Black" panose="020B0A04020102020204" pitchFamily="34" charset="0"/>
                <a:cs typeface="Arial Black" panose="020B0A04020102020204" pitchFamily="34" charset="0"/>
              </a:rPr>
              <a:t>разработчик</a:t>
            </a:r>
            <a:endParaRPr lang="ru-RU" altLang="en-US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102" name="Изображение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42283" y="5849620"/>
            <a:ext cx="1885950" cy="2419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Изображение 111"/>
          <p:cNvPicPr/>
          <p:nvPr/>
        </p:nvPicPr>
        <p:blipFill>
          <a:blip r:embed="rId3"/>
          <a:stretch>
            <a:fillRect/>
          </a:stretch>
        </p:blipFill>
        <p:spPr>
          <a:xfrm>
            <a:off x="15323185" y="3617595"/>
            <a:ext cx="7487285" cy="666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13235305" y="6858000"/>
            <a:ext cx="1569085" cy="485775"/>
          </a:xfrm>
          <a:prstGeom prst="rightArrow">
            <a:avLst>
              <a:gd name="adj1" fmla="val 34117"/>
              <a:gd name="adj2" fmla="val 93202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851880" y="909002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V1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8923635" y="8009890"/>
            <a:ext cx="1152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V2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8851880" y="6929755"/>
            <a:ext cx="132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V3</a:t>
            </a:r>
            <a:endParaRPr lang="en-US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9865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код</a:t>
            </a:r>
            <a:endParaRPr lang="ru-RU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5755620" y="2623185"/>
            <a:ext cx="5343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latin typeface="Arial Black" panose="020B0A04020102020204" pitchFamily="34" charset="0"/>
                <a:cs typeface="Arial Black" panose="020B0A04020102020204" pitchFamily="34" charset="0"/>
              </a:rPr>
              <a:t>VCS</a:t>
            </a:r>
            <a:endParaRPr lang="en-US" altLang="ru-RU" sz="54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4970145" y="10170160"/>
            <a:ext cx="151784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latin typeface="+mj-lt"/>
                <a:cs typeface="+mj-lt"/>
              </a:rPr>
              <a:t>А как быть если разработчик не один?</a:t>
            </a:r>
            <a:endParaRPr lang="ru-RU" altLang="en-US" sz="7200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5" grpId="0"/>
      <p:bldP spid="15" grpId="1"/>
      <p:bldP spid="16" grpId="0"/>
      <p:bldP spid="16" grpId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Централизованные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Изображение 6"/>
          <p:cNvPicPr/>
          <p:nvPr/>
        </p:nvPicPr>
        <p:blipFill>
          <a:blip r:embed="rId1"/>
          <a:stretch>
            <a:fillRect/>
          </a:stretch>
        </p:blipFill>
        <p:spPr>
          <a:xfrm>
            <a:off x="934656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640332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Двойная стрелка вверх/вниз 16"/>
          <p:cNvSpPr/>
          <p:nvPr/>
        </p:nvSpPr>
        <p:spPr>
          <a:xfrm>
            <a:off x="11219180" y="5868035"/>
            <a:ext cx="322580" cy="2729865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Изображение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006665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Изображение 114"/>
          <p:cNvPicPr/>
          <p:nvPr/>
        </p:nvPicPr>
        <p:blipFill>
          <a:blip r:embed="rId4"/>
          <a:stretch>
            <a:fillRect/>
          </a:stretch>
        </p:blipFill>
        <p:spPr>
          <a:xfrm>
            <a:off x="7906385" y="1169670"/>
            <a:ext cx="6397625" cy="63233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" name="Изображение 115"/>
          <p:cNvPicPr/>
          <p:nvPr/>
        </p:nvPicPr>
        <p:blipFill>
          <a:blip r:embed="rId4"/>
          <a:stretch>
            <a:fillRect/>
          </a:stretch>
        </p:blipFill>
        <p:spPr>
          <a:xfrm rot="19320000">
            <a:off x="4873625" y="640969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10514330" y="6442710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Изображение 21"/>
          <p:cNvPicPr/>
          <p:nvPr/>
        </p:nvPicPr>
        <p:blipFill>
          <a:blip r:embed="rId4"/>
          <a:stretch>
            <a:fillRect/>
          </a:stretch>
        </p:blipFill>
        <p:spPr>
          <a:xfrm rot="18840000">
            <a:off x="15900400" y="6207125"/>
            <a:ext cx="1732280" cy="17379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02940" cy="1755140"/>
          </a:xfrm>
        </p:spPr>
        <p:txBody>
          <a:bodyPr/>
          <a:lstStyle/>
          <a:p>
            <a:r>
              <a:rPr lang="ru-RU" altLang="ru-RU" dirty="0"/>
              <a:t>Распределенные </a:t>
            </a:r>
            <a:r>
              <a:rPr lang="en-US" altLang="ru-RU" dirty="0"/>
              <a:t>VCS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2362200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15539085" y="8395970"/>
            <a:ext cx="3674745" cy="3517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" name="Изображение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8986520" y="2393315"/>
            <a:ext cx="4616450" cy="3833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Двойная стрелка вверх/вниз 15"/>
          <p:cNvSpPr/>
          <p:nvPr/>
        </p:nvSpPr>
        <p:spPr>
          <a:xfrm rot="3240000">
            <a:off x="5706745" y="5133340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Двойная стрелка вверх/вниз 17"/>
          <p:cNvSpPr/>
          <p:nvPr/>
        </p:nvSpPr>
        <p:spPr>
          <a:xfrm rot="18360000">
            <a:off x="16652240" y="5061585"/>
            <a:ext cx="360045" cy="4180840"/>
          </a:xfrm>
          <a:prstGeom prst="upDownArrow">
            <a:avLst>
              <a:gd name="adj1" fmla="val 42125"/>
              <a:gd name="adj2" fmla="val 162378"/>
            </a:avLst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2" name="Изображение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4450080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Изображение 19"/>
          <p:cNvPicPr/>
          <p:nvPr/>
        </p:nvPicPr>
        <p:blipFill>
          <a:blip r:embed="rId3"/>
          <a:stretch>
            <a:fillRect/>
          </a:stretch>
        </p:blipFill>
        <p:spPr>
          <a:xfrm>
            <a:off x="17367885" y="6060440"/>
            <a:ext cx="942975" cy="11283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Изображение 2"/>
          <p:cNvPicPr/>
          <p:nvPr/>
        </p:nvPicPr>
        <p:blipFill>
          <a:blip r:embed="rId4"/>
          <a:stretch>
            <a:fillRect/>
          </a:stretch>
        </p:blipFill>
        <p:spPr>
          <a:xfrm>
            <a:off x="6538595" y="8874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Изображение 4"/>
          <p:cNvPicPr/>
          <p:nvPr/>
        </p:nvPicPr>
        <p:blipFill>
          <a:blip r:embed="rId4"/>
          <a:stretch>
            <a:fillRect/>
          </a:stretch>
        </p:blipFill>
        <p:spPr>
          <a:xfrm>
            <a:off x="19571970" y="9001125"/>
            <a:ext cx="3097530" cy="3309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2672</Words>
  <Application>WPS Presentation</Application>
  <PresentationFormat>Произвольный</PresentationFormat>
  <Paragraphs>326</Paragraphs>
  <Slides>23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Microsoft YaHei</vt:lpstr>
      <vt:lpstr>Arial Unicode MS</vt:lpstr>
      <vt:lpstr>Consolas</vt:lpstr>
      <vt:lpstr>simple-light-2</vt:lpstr>
      <vt:lpstr>Введение в Git</vt:lpstr>
      <vt:lpstr>Организационные вопросы</vt:lpstr>
      <vt:lpstr>Организационные вопросы</vt:lpstr>
      <vt:lpstr>Основы Git</vt:lpstr>
      <vt:lpstr>Проблема</vt:lpstr>
      <vt:lpstr>Локальное хранилище</vt:lpstr>
      <vt:lpstr>Локальная VCS</vt:lpstr>
      <vt:lpstr>Централизованные VCS</vt:lpstr>
      <vt:lpstr>Распределенные VCS</vt:lpstr>
      <vt:lpstr>Git</vt:lpstr>
      <vt:lpstr>Репозиторий Git</vt:lpstr>
      <vt:lpstr>Структура проекта Git</vt:lpstr>
      <vt:lpstr>Основы работы с репозиторием</vt:lpstr>
      <vt:lpstr>Запись изменений</vt:lpstr>
      <vt:lpstr>Как Git хранит данные?</vt:lpstr>
      <vt:lpstr>Как Git хранит данные?</vt:lpstr>
      <vt:lpstr>Структура объекта комммита</vt:lpstr>
      <vt:lpstr>Что такое ветка?</vt:lpstr>
      <vt:lpstr>Что такое ветка?</vt:lpstr>
      <vt:lpstr>Что такое ветка?</vt:lpstr>
      <vt:lpstr>Назад в прошлое</vt:lpstr>
      <vt:lpstr>Удаленные репозитории</vt:lpstr>
      <vt:lpstr>Практическая часть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</cp:lastModifiedBy>
  <cp:revision>467</cp:revision>
  <dcterms:created xsi:type="dcterms:W3CDTF">2023-09-07T15:23:00Z</dcterms:created>
  <dcterms:modified xsi:type="dcterms:W3CDTF">2024-08-26T06:52:51Z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1049-12.2.0.17562</vt:lpwstr>
  </property>
</Properties>
</file>