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352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4" r:id="rId16"/>
    <p:sldId id="405" r:id="rId17"/>
    <p:sldId id="406" r:id="rId18"/>
    <p:sldId id="408" r:id="rId19"/>
    <p:sldId id="410" r:id="rId20"/>
    <p:sldId id="412" r:id="rId21"/>
    <p:sldId id="414" r:id="rId22"/>
    <p:sldId id="415" r:id="rId23"/>
    <p:sldId id="416" r:id="rId24"/>
    <p:sldId id="417" r:id="rId25"/>
    <p:sldId id="330" r:id="rId26"/>
    <p:sldId id="419" r:id="rId27"/>
    <p:sldId id="420" r:id="rId28"/>
    <p:sldId id="421" r:id="rId29"/>
    <p:sldId id="422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3" r:id="rId39"/>
    <p:sldId id="432" r:id="rId40"/>
    <p:sldId id="331" r:id="rId41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352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5"/>
            <p14:sldId id="406"/>
            <p14:sldId id="408"/>
            <p14:sldId id="410"/>
            <p14:sldId id="412"/>
            <p14:sldId id="414"/>
            <p14:sldId id="415"/>
            <p14:sldId id="416"/>
            <p14:sldId id="417"/>
            <p14:sldId id="330"/>
            <p14:sldId id="419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3"/>
            <p14:sldId id="432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54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95" userDrawn="1">
          <p15:clr>
            <a:srgbClr val="A4A3A4"/>
          </p15:clr>
        </p15:guide>
        <p15:guide id="7" pos="641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330" userDrawn="1">
          <p15:clr>
            <a:srgbClr val="A4A3A4"/>
          </p15:clr>
        </p15:guide>
        <p15:guide id="15" pos="4266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C09D29"/>
    <a:srgbClr val="7CB683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54"/>
        <p:guide pos="10344"/>
        <p:guide pos="5495"/>
        <p:guide pos="641"/>
        <p:guide pos="14908"/>
        <p:guide orient="horz" pos="8058"/>
        <p:guide orient="horz" pos="1870"/>
        <p:guide pos="11330"/>
        <p:guide pos="4266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368800" y="5201920"/>
            <a:ext cx="16005175" cy="3062605"/>
          </a:xfrm>
        </p:spPr>
        <p:txBody>
          <a:bodyPr/>
          <a:lstStyle/>
          <a:p>
            <a:r>
              <a:rPr lang="ru-RU" sz="8800" dirty="0">
                <a:solidFill>
                  <a:schemeClr val="bg1"/>
                </a:solidFill>
              </a:rPr>
              <a:t>Структура языка</a:t>
            </a:r>
            <a:br>
              <a:rPr lang="ru-RU" sz="8800" dirty="0">
                <a:solidFill>
                  <a:schemeClr val="bg1"/>
                </a:solidFill>
              </a:rPr>
            </a:br>
            <a:r>
              <a:rPr lang="ru-RU" sz="8800" dirty="0">
                <a:solidFill>
                  <a:schemeClr val="bg1"/>
                </a:solidFill>
              </a:rPr>
              <a:t>Логический тип данных</a:t>
            </a:r>
            <a:endParaRPr lang="ru-RU" sz="88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Токены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2105660"/>
            <a:ext cx="20267930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Виды токенов</a:t>
            </a: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: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идентификаторы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разделители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литералы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операторы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ключевые слова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Идентификаторы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3401695"/>
            <a:ext cx="22920325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my_variable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валидное имя</a:t>
            </a:r>
            <a:endParaRPr lang="ru-RU" altLang="en-US" sz="6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MyVariable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  # тоже валидное имя</a:t>
            </a:r>
            <a:endParaRPr lang="ru-RU" altLang="en-US" sz="6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_var1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  # это тоже валидное имя</a:t>
            </a:r>
            <a:endParaRPr lang="ru-RU" altLang="en-US" sz="6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__len__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  # и это валидное имя переменной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_2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 это тоже</a:t>
            </a:r>
            <a:endParaRPr lang="ru-RU" altLang="en-US" sz="6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2var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  # SyntaxError</a:t>
            </a:r>
            <a:endParaRPr lang="ru-RU" altLang="en-US" sz="6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my_$uper_variable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  # SyntaxError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Разделители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5346065"/>
            <a:ext cx="229203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       )       [       ]       {       }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      :       .       ;       @       =       -&gt;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+=      -=      *=      /=      //=     %=      @=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&amp;=      |=      ^=      &gt;&gt;=     &lt;&lt;=     **=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Литералы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5346065"/>
            <a:ext cx="229203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                   # целое число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               # число с плавающей точкой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1.0j                # комплексное число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"Hello!"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строковый литерал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Операторы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11785" y="5706110"/>
            <a:ext cx="24158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       -       *       **      /       //      %      @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&lt;&lt;      &gt;&gt;      &amp;       |       ^       ~       :=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       &gt;       &lt;=      &gt;=      ==      !=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Ключевые слова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426210" y="3761740"/>
            <a:ext cx="211493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await      else       import     pass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      except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       class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finally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and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continue   for   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lambda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    try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 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nonlocal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assert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del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global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async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elif       if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or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yield</a:t>
            </a:r>
            <a:endParaRPr lang="ru-RU" altLang="en-US" sz="60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Объекты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Python</a:t>
            </a:r>
            <a:endParaRPr lang="en-US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2105660"/>
            <a:ext cx="2026793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ru-RU" altLang="en-US" sz="7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Характеристики объекта</a:t>
            </a:r>
            <a:r>
              <a:rPr lang="en-US" altLang="ru-RU" sz="720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Python</a:t>
            </a: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: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идентичность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 данных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значение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Идентичность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4337685"/>
            <a:ext cx="202679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ru-RU" altLang="en-US" sz="6000">
                <a:solidFill>
                  <a:srgbClr val="0072BC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rgbClr val="0072BC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140723671524264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8586470"/>
            <a:ext cx="202679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 None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969895"/>
            <a:ext cx="15172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получение идентичности объекта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137920" y="7433945"/>
            <a:ext cx="17101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сравнение идентичностей объектов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Тип данных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33730" y="3401695"/>
            <a:ext cx="8014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(None)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'NoneType'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435080" y="3401695"/>
            <a:ext cx="104641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(None)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'NoneType'</a:t>
            </a:r>
            <a:endParaRPr lang="ru-RU" altLang="en-US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633730" y="7073900"/>
            <a:ext cx="115411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bool_flag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bool_flag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706120" y="10242550"/>
            <a:ext cx="132626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bool_flag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bool_flag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564515" y="2105660"/>
            <a:ext cx="18488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определение типа данных объекта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633730" y="5914390"/>
            <a:ext cx="18488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проверка типа данных объекта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Типы данных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818245" y="3473450"/>
            <a:ext cx="7105650" cy="25203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Типы данных</a:t>
            </a:r>
            <a:endParaRPr lang="ru-RU" altLang="en-US" sz="5400" b="1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12595" y="7793990"/>
            <a:ext cx="7105650" cy="25203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Изменяемые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6050895" y="7793990"/>
            <a:ext cx="7105650" cy="25203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Неизменяемые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3" idx="2"/>
            <a:endCxn id="7" idx="0"/>
          </p:cNvCxnSpPr>
          <p:nvPr/>
        </p:nvCxnSpPr>
        <p:spPr>
          <a:xfrm flipH="1">
            <a:off x="5265420" y="5993765"/>
            <a:ext cx="7105650" cy="1800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4" idx="0"/>
          </p:cNvCxnSpPr>
          <p:nvPr/>
        </p:nvCxnSpPr>
        <p:spPr>
          <a:xfrm>
            <a:off x="12299315" y="5993765"/>
            <a:ext cx="7304405" cy="1800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Структура языка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Переменные и ссылки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066165" y="5427345"/>
            <a:ext cx="5000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402830" y="3114040"/>
            <a:ext cx="3776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0076160" y="2609850"/>
            <a:ext cx="2087880" cy="2016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6000" b="1">
                <a:latin typeface="Arial Black" panose="020B0A04020102020204" pitchFamily="34" charset="0"/>
                <a:cs typeface="Arial Black" panose="020B0A04020102020204" pitchFamily="34" charset="0"/>
              </a:rPr>
              <a:t>5</a:t>
            </a:r>
            <a:endParaRPr lang="ru-RU" altLang="en-US" sz="6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099540" y="3114040"/>
            <a:ext cx="1992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Прямая со стрелкой 7"/>
          <p:cNvCxnSpPr>
            <a:stCxn id="7" idx="3"/>
            <a:endCxn id="5" idx="1"/>
          </p:cNvCxnSpPr>
          <p:nvPr/>
        </p:nvCxnSpPr>
        <p:spPr>
          <a:xfrm flipV="1">
            <a:off x="16092170" y="3618230"/>
            <a:ext cx="398399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7402830" y="6350635"/>
            <a:ext cx="5059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099540" y="6350635"/>
            <a:ext cx="1992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</p:cNvCxnSpPr>
          <p:nvPr/>
        </p:nvCxnSpPr>
        <p:spPr>
          <a:xfrm flipV="1">
            <a:off x="16092170" y="3689350"/>
            <a:ext cx="3983990" cy="316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5" grpId="1" animBg="1"/>
      <p:bldP spid="7" grpId="0"/>
      <p:bldP spid="7" grpId="1"/>
      <p:bldP spid="9" grpId="0"/>
      <p:bldP spid="9" grpId="1"/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Переменные и ссылки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066165" y="5427345"/>
            <a:ext cx="5000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402830" y="3114040"/>
            <a:ext cx="3776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0076160" y="2609850"/>
            <a:ext cx="2087880" cy="2016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6000" b="1">
                <a:latin typeface="Arial Black" panose="020B0A04020102020204" pitchFamily="34" charset="0"/>
                <a:cs typeface="Arial Black" panose="020B0A04020102020204" pitchFamily="34" charset="0"/>
              </a:rPr>
              <a:t>5</a:t>
            </a:r>
            <a:endParaRPr lang="ru-RU" altLang="en-US" sz="6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099540" y="3114040"/>
            <a:ext cx="1992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6092170" y="3618230"/>
            <a:ext cx="398399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7402830" y="6350635"/>
            <a:ext cx="5059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099540" y="6350635"/>
            <a:ext cx="1992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</p:cNvCxnSpPr>
          <p:nvPr/>
        </p:nvCxnSpPr>
        <p:spPr>
          <a:xfrm flipV="1">
            <a:off x="16092170" y="3689350"/>
            <a:ext cx="3983990" cy="316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Текстовое поле 11"/>
          <p:cNvSpPr txBox="1"/>
          <p:nvPr/>
        </p:nvSpPr>
        <p:spPr>
          <a:xfrm>
            <a:off x="7402830" y="10069830"/>
            <a:ext cx="5059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076160" y="9450070"/>
            <a:ext cx="2087880" cy="2016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6000" b="1">
                <a:latin typeface="Arial Black" panose="020B0A04020102020204" pitchFamily="34" charset="0"/>
                <a:cs typeface="Arial Black" panose="020B0A04020102020204" pitchFamily="34" charset="0"/>
              </a:rPr>
              <a:t>6</a:t>
            </a:r>
            <a:endParaRPr lang="ru-RU" altLang="en-US" sz="6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>
            <a:stCxn id="7" idx="3"/>
            <a:endCxn id="13" idx="1"/>
          </p:cNvCxnSpPr>
          <p:nvPr/>
        </p:nvCxnSpPr>
        <p:spPr>
          <a:xfrm>
            <a:off x="16092170" y="3621405"/>
            <a:ext cx="3983990" cy="6837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Виды присваивания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4337685"/>
            <a:ext cx="9651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num3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8586470"/>
            <a:ext cx="202679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ru-RU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969895"/>
            <a:ext cx="15172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каскадное присваивание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137920" y="7433945"/>
            <a:ext cx="17101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множественное присваивание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Логический тип данных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Основные сведения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897505"/>
            <a:ext cx="21873210" cy="950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логический тип - неизменяемый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допустимые значения: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функция для конвертации: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Конвертация объектов в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bool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426210" y="2753360"/>
            <a:ext cx="5471795" cy="9497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4514195" y="2753360"/>
            <a:ext cx="824738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([])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(None)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Арифметические операции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105660"/>
            <a:ext cx="20173950" cy="1061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унарный минус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       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-1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сложение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 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2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вычитание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1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умножение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 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1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честное деление (truediv)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 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1.0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целочисленное деление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//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1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модульное деление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%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 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0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Битовые операции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105660"/>
            <a:ext cx="20173950" cy="1061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битовое НЕ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~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       # == -2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битовое И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&amp;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# == False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битовое ИЛИ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# ==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исключающее ИЛИ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^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# ==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битовый сдвиг влево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# == 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битовый сдвиг вправо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# == 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Логические операции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105660"/>
            <a:ext cx="20173950" cy="1061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оператор равенства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# == False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оператор неравенства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# ==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оператор больше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# ==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оператор больше или равно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# ==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оператор меньше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 # == False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оператор меньше или равно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# ==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Оператор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not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537460"/>
            <a:ext cx="5535295" cy="8042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 dirty="0"/>
              <a:t>Py-</a:t>
            </a:r>
            <a:r>
              <a:rPr lang="ru-RU" altLang="ru-RU" dirty="0"/>
              <a:t>файл как множество строк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910" y="4986020"/>
            <a:ext cx="4157980" cy="4960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649855" y="5561965"/>
            <a:ext cx="1473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 b="1">
                <a:latin typeface="Arial Black" panose="020B0A04020102020204" pitchFamily="34" charset="0"/>
                <a:cs typeface="Arial Black" panose="020B0A04020102020204" pitchFamily="34" charset="0"/>
              </a:rPr>
              <a:t>.py</a:t>
            </a:r>
            <a:endParaRPr lang="en-US" altLang="en-US" sz="6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2802870" y="3977640"/>
            <a:ext cx="9351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light_velocity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3e8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2802870" y="8442325"/>
            <a:ext cx="89839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371070" y="2680335"/>
            <a:ext cx="93408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60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физические строки</a:t>
            </a:r>
            <a:endParaRPr lang="ru-RU" altLang="ru-RU" sz="60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2515215" y="7362190"/>
            <a:ext cx="93408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60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логические строки</a:t>
            </a:r>
            <a:endParaRPr lang="ru-RU" altLang="ru-RU" sz="60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6776085" y="4193540"/>
            <a:ext cx="5523230" cy="3020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795135" y="7541895"/>
            <a:ext cx="5504180" cy="2124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9" grpId="1"/>
      <p:bldP spid="7" grpId="1"/>
      <p:bldP spid="10" grpId="0"/>
      <p:bldP spid="8" grpId="0"/>
      <p:bldP spid="10" grpId="1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Операторы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and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и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or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4265930"/>
            <a:ext cx="8818245" cy="5120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 and 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 and 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4675485" y="4265930"/>
            <a:ext cx="8434705" cy="5102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 or 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 or {}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561975" y="3197860"/>
            <a:ext cx="11866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примеры использования 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and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2659360" y="9306560"/>
            <a:ext cx="11184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примеры использования 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or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Ветвление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017905" y="2825750"/>
            <a:ext cx="7940040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expression1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do_something1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expression2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expression3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ng3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do_another_thing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Другие варианты ветвления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017905" y="5129530"/>
            <a:ext cx="63049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18880" y="5057775"/>
            <a:ext cx="63049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condition1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do_if_case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condition2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do_elif_case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6620490" y="5057775"/>
            <a:ext cx="6304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do_if_case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569720" y="3548380"/>
            <a:ext cx="5041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</a:t>
            </a:r>
            <a:r>
              <a:rPr lang="en-US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elif</a:t>
            </a:r>
            <a:endParaRPr lang="en-US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203055" y="3548380"/>
            <a:ext cx="5041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else</a:t>
            </a: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6744315" y="3548380"/>
            <a:ext cx="5041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только </a:t>
            </a:r>
            <a:r>
              <a:rPr 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if</a:t>
            </a:r>
            <a:endParaRPr 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Замечание 1: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bool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 условии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017905" y="3617595"/>
            <a:ext cx="1567370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Пример, как делать не надо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Пример python-way кода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Замечание 2: сравнение с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bool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017905" y="2681605"/>
            <a:ext cx="2154047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не нужно сравнивать значения явно</a:t>
            </a:r>
            <a:endParaRPr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my_variable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такая проверка имеет место</a:t>
            </a:r>
            <a:endParaRPr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однако количество ситуаций, в которых она будет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полезна, невелико</a:t>
            </a:r>
            <a:endParaRPr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my_variable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 True</a:t>
            </a:r>
            <a:r>
              <a:rPr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Цикл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while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017905" y="5993765"/>
            <a:ext cx="84886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expression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Ромб 2"/>
          <p:cNvSpPr/>
          <p:nvPr/>
        </p:nvSpPr>
        <p:spPr>
          <a:xfrm>
            <a:off x="13163550" y="3603625"/>
            <a:ext cx="7331710" cy="2390140"/>
          </a:xfrm>
          <a:prstGeom prst="diamond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expression</a:t>
            </a:r>
            <a:r>
              <a:rPr lang="ru-RU" altLang="en-US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истинно?</a:t>
            </a:r>
            <a:endParaRPr lang="ru-RU" altLang="en-US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091160" y="7362190"/>
            <a:ext cx="7514590" cy="2455545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Прямая со стрелкой 6"/>
          <p:cNvCxnSpPr>
            <a:stCxn id="3" idx="2"/>
            <a:endCxn id="5" idx="0"/>
          </p:cNvCxnSpPr>
          <p:nvPr/>
        </p:nvCxnSpPr>
        <p:spPr>
          <a:xfrm>
            <a:off x="16829405" y="5993765"/>
            <a:ext cx="19050" cy="13684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3" idx="0"/>
          </p:cNvCxnSpPr>
          <p:nvPr/>
        </p:nvCxnSpPr>
        <p:spPr>
          <a:xfrm flipH="1">
            <a:off x="16829405" y="2538095"/>
            <a:ext cx="6350" cy="106553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endCxn id="3" idx="1"/>
          </p:cNvCxnSpPr>
          <p:nvPr/>
        </p:nvCxnSpPr>
        <p:spPr>
          <a:xfrm rot="16200000">
            <a:off x="10657205" y="6080125"/>
            <a:ext cx="3787775" cy="122428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>
            <a:endCxn id="5" idx="1"/>
          </p:cNvCxnSpPr>
          <p:nvPr/>
        </p:nvCxnSpPr>
        <p:spPr>
          <a:xfrm>
            <a:off x="11939270" y="8586470"/>
            <a:ext cx="1151890" cy="381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Текстовое поле 12"/>
          <p:cNvSpPr txBox="1"/>
          <p:nvPr/>
        </p:nvSpPr>
        <p:spPr>
          <a:xfrm>
            <a:off x="16979900" y="6222365"/>
            <a:ext cx="1122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20507960" y="3978275"/>
            <a:ext cx="1372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нет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5" name="Соединительная линия уступом 14"/>
          <p:cNvCxnSpPr>
            <a:stCxn id="3" idx="3"/>
          </p:cNvCxnSpPr>
          <p:nvPr/>
        </p:nvCxnSpPr>
        <p:spPr>
          <a:xfrm>
            <a:off x="20495260" y="4798695"/>
            <a:ext cx="1092835" cy="630809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continue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61975" y="4050030"/>
            <a:ext cx="1120076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get_condition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do_another_thing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update_condition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299315" y="3977640"/>
            <a:ext cx="116116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get_condition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continue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do_another_thing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update_condition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561975" y="2897505"/>
            <a:ext cx="10089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использования </a:t>
            </a:r>
            <a:r>
              <a:rPr lang="en-US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continue</a:t>
            </a:r>
            <a:endParaRPr lang="en-US" altLang="ru-RU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731115" y="11178540"/>
            <a:ext cx="10089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c</a:t>
            </a:r>
            <a:r>
              <a:rPr lang="ru-RU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использованием </a:t>
            </a:r>
            <a:r>
              <a:rPr lang="en-US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continue</a:t>
            </a:r>
            <a:endParaRPr lang="en-US" altLang="ru-RU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break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else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993775" y="2609850"/>
            <a:ext cx="21540470" cy="9324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get_break_condition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do_another_thing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update_condition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finish_while_loop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Практическая часть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Комментарии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66165" y="4050030"/>
            <a:ext cx="224320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максимальная дальность обзора РЛС в морских милях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согласно протоколу использования РЛС, с.3 таб.1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distance_max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1852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066165" y="9378315"/>
            <a:ext cx="214941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distance_max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1852 # определили переменную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137920" y="2673985"/>
            <a:ext cx="191211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правильное использование комментариев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264920" y="7649845"/>
            <a:ext cx="204171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неправильное использование комментариев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Пустые строки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4965700"/>
            <a:ext cx="103327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%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"even"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"odd"</a:t>
            </a:r>
            <a:endParaRPr lang="ru-RU" alt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2731115" y="4481830"/>
            <a:ext cx="1051179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%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number_type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"even"</a:t>
            </a:r>
            <a:endParaRPr lang="ru-RU" altLang="en-US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else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number_type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"odd"</a:t>
            </a:r>
            <a:endParaRPr lang="ru-RU" altLang="en-US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489585" y="3257550"/>
            <a:ext cx="11873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использования пустых строк</a:t>
            </a:r>
            <a:endParaRPr lang="ru-RU" altLang="en-US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226925" y="9954260"/>
            <a:ext cx="11873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 использованием пустых строк</a:t>
            </a:r>
            <a:endParaRPr lang="ru-RU" altLang="en-US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Объединение физических строк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3173095"/>
            <a:ext cx="2266315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логическая строка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very_long_string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is long string so long "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\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"so you need to postpone it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part to the next line"</a:t>
            </a:r>
            <a:endParaRPr lang="ru-RU" altLang="en-US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python-way логическая строка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another_long_string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is very very very long string so long "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"so you need to postpone its part"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Отступы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93775" y="3119120"/>
            <a:ext cx="16226790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while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&gt;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binary_notation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%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+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binary_notation</a:t>
            </a:r>
            <a:endParaRPr lang="ru-RU" altLang="en-US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//=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binary_notation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binary_notation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"0"</a:t>
            </a:r>
            <a:endParaRPr lang="ru-RU" altLang="en-US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17124045" y="4193540"/>
            <a:ext cx="1007745" cy="38163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635980" y="5594350"/>
            <a:ext cx="47097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блок кода</a:t>
            </a:r>
            <a:endParaRPr lang="ru-RU" altLang="ru-RU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Простые инструкции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113405"/>
            <a:ext cx="22679025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операция привязки переменной - простая инструкция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light_velocity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3e8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вызов функции - простая инструкция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“Hello, world!”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использование оператора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pass -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простая инструкция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lang="en-US" altLang="en-US" sz="60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Составные инструкции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2465705"/>
            <a:ext cx="2267902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первое положение сложной инструкции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# хедер первого положения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# тело первого положения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"even"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второе положение сложной инструкции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# хедер второго положения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# тело второго положения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"odd"</a:t>
            </a:r>
            <a:endParaRPr lang="ru-RU" altLang="en-US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6319</Words>
  <Application>WPS Presentation</Application>
  <PresentationFormat>Произвольный</PresentationFormat>
  <Paragraphs>531</Paragraphs>
  <Slides>38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Структура языка Логический тип данных</vt:lpstr>
      <vt:lpstr>Структура языка</vt:lpstr>
      <vt:lpstr>Py-файл как множество строк</vt:lpstr>
      <vt:lpstr>Комментарии</vt:lpstr>
      <vt:lpstr>Пустые строки</vt:lpstr>
      <vt:lpstr>Объединение физических строк</vt:lpstr>
      <vt:lpstr>Отступы</vt:lpstr>
      <vt:lpstr>Простые инструкции</vt:lpstr>
      <vt:lpstr>Составные инструкции</vt:lpstr>
      <vt:lpstr>Токены</vt:lpstr>
      <vt:lpstr>Идентификаторы</vt:lpstr>
      <vt:lpstr>Разделители</vt:lpstr>
      <vt:lpstr>Литералы</vt:lpstr>
      <vt:lpstr>Операторы</vt:lpstr>
      <vt:lpstr>Ключевые слова</vt:lpstr>
      <vt:lpstr>Объекты Python</vt:lpstr>
      <vt:lpstr>Идентичность</vt:lpstr>
      <vt:lpstr>Тип данных</vt:lpstr>
      <vt:lpstr>Типы данных</vt:lpstr>
      <vt:lpstr>Переменные и ссылки</vt:lpstr>
      <vt:lpstr>Переменные и ссылки</vt:lpstr>
      <vt:lpstr>Виды присваивания</vt:lpstr>
      <vt:lpstr>Логический тип данных</vt:lpstr>
      <vt:lpstr>Основные сведения</vt:lpstr>
      <vt:lpstr>Конвертация объектов в bool</vt:lpstr>
      <vt:lpstr>Арифметические операции</vt:lpstr>
      <vt:lpstr>Битовые операции</vt:lpstr>
      <vt:lpstr>Логические операции</vt:lpstr>
      <vt:lpstr>Оператор not</vt:lpstr>
      <vt:lpstr>Операторы and и or</vt:lpstr>
      <vt:lpstr>Ветвление</vt:lpstr>
      <vt:lpstr>Другие варианты ветвления</vt:lpstr>
      <vt:lpstr>Замечание 1: bool в условии</vt:lpstr>
      <vt:lpstr>Замечание 2: сравнение с bool</vt:lpstr>
      <vt:lpstr>Цикл while</vt:lpstr>
      <vt:lpstr>continue</vt:lpstr>
      <vt:lpstr>break и else</vt:lpstr>
      <vt:lpstr>Практическая часть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</cp:lastModifiedBy>
  <cp:revision>489</cp:revision>
  <dcterms:created xsi:type="dcterms:W3CDTF">2023-09-07T15:23:00Z</dcterms:created>
  <dcterms:modified xsi:type="dcterms:W3CDTF">2024-08-25T20:40:46Z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1049-12.2.0.17562</vt:lpwstr>
  </property>
</Properties>
</file>