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436" r:id="rId6"/>
    <p:sldId id="395" r:id="rId7"/>
    <p:sldId id="437" r:id="rId8"/>
    <p:sldId id="438" r:id="rId9"/>
    <p:sldId id="439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90" r:id="rId24"/>
    <p:sldId id="491" r:id="rId25"/>
    <p:sldId id="492" r:id="rId26"/>
    <p:sldId id="493" r:id="rId27"/>
    <p:sldId id="494" r:id="rId28"/>
    <p:sldId id="331" r:id="rId29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436"/>
            <p14:sldId id="395"/>
            <p14:sldId id="437"/>
            <p14:sldId id="438"/>
            <p14:sldId id="439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90"/>
            <p14:sldId id="491"/>
            <p14:sldId id="492"/>
            <p14:sldId id="493"/>
            <p14:sldId id="494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0072BC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44"/>
        <p:guide pos="5495"/>
        <p:guide pos="626"/>
        <p:guide pos="14908"/>
        <p:guide orient="horz" pos="8058"/>
        <p:guide orient="horz" pos="1870"/>
        <p:guide pos="11296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59095" y="5777865"/>
            <a:ext cx="13825220" cy="207772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Числа и функции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Конвертация объектов во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float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3257550"/>
            <a:ext cx="7569835" cy="7844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123.0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"56.7"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56.7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Специальные значения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float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3257550"/>
            <a:ext cx="7569835" cy="7844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"+inf"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inf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"-inf"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-inf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"nan"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nan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Литералы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float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4409440"/>
            <a:ext cx="20678140" cy="6816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   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          # -3.14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00003.14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.314            # 0.314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3.14e0  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314e-2  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Арифметические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3329940"/>
            <a:ext cx="20678140" cy="873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         # унарный минус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      # унарный плюс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 # сложение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# вычитание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 # умножение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# честное деление (truediv)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# целая часть от деления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# остаток от деления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# возведение в степень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Арифметические функции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2897505"/>
            <a:ext cx="20678140" cy="970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обычное возведение в степень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pow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# == 16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возведение в степень по модулю 10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pow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# ==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вычисления целой части и остатка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divmod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# == (1, 2)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вычисление модуля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# == 3.14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Логические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4337685"/>
            <a:ext cx="20678140" cy="6119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   # равенство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   # неравенство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    # больше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   # больше или равно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    # меньше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   # меньше или равно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Сравнение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float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2537460"/>
            <a:ext cx="20678140" cy="8539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eps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1e-6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eps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"equals"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"not equals"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Битовые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23098125" cy="10109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изменение бита 1 на бит 0 и наоборот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~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             # битовое НЕ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операция И между соответствующими битами операндов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&amp;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           # битовое И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операция ИЛИ между соответствующими битами операндов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           # битовое ИЛИ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операция исключающего ИЛИ между соответствующими битами операндов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^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           # ислючающее ИЛИ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смещение битов 5 на 2 позиции влево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         # смещение битов влево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смещение битов 5 на 2 позиции вправо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         # смещение битов вправо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Пользовательские функции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769485"/>
            <a:ext cx="17278985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979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5474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параметры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7339945" y="5850255"/>
            <a:ext cx="720090" cy="25920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8488660" y="6497955"/>
            <a:ext cx="3916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функции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7" idx="2"/>
          </p:cNvCxnSpPr>
          <p:nvPr/>
        </p:nvCxnSpPr>
        <p:spPr>
          <a:xfrm>
            <a:off x="4618355" y="3137535"/>
            <a:ext cx="1848485" cy="1632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14603730" y="3137535"/>
            <a:ext cx="5064125" cy="148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Текстовое поле 12"/>
          <p:cNvSpPr txBox="1"/>
          <p:nvPr/>
        </p:nvSpPr>
        <p:spPr>
          <a:xfrm>
            <a:off x="1282065" y="10890250"/>
            <a:ext cx="13104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3369945" y="9809480"/>
            <a:ext cx="8872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вызов функции</a:t>
            </a:r>
            <a:endParaRPr lang="ru-RU" altLang="en-US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9" grpId="0" bldLvl="0" animBg="1"/>
      <p:bldP spid="10" grpId="1"/>
      <p:bldP spid="9" grpId="1" animBg="1"/>
      <p:bldP spid="14" grpId="0"/>
      <p:bldP spid="13" grpId="0"/>
      <p:bldP spid="14" grpId="1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Числа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Параметры функции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4455" y="3401695"/>
            <a:ext cx="17614900" cy="5805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500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44360" y="6786245"/>
            <a:ext cx="2345690" cy="2259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500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068935" y="6858000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068935" y="8010525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 flipV="1">
            <a:off x="15248255" y="7362190"/>
            <a:ext cx="432371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3"/>
          </p:cNvCxnSpPr>
          <p:nvPr/>
        </p:nvCxnSpPr>
        <p:spPr>
          <a:xfrm flipV="1">
            <a:off x="15248255" y="8514080"/>
            <a:ext cx="4323715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Параметры по умолчанию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09850"/>
            <a:ext cx="14163040" cy="402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97305" y="6786245"/>
            <a:ext cx="144005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param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= 1, param2 == 2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param1 == 3, param2 == 5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Аннотации типов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4553585"/>
            <a:ext cx="16566515" cy="5856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82065" y="3257550"/>
            <a:ext cx="1726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пример игнорирования аннотаций типов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Возвращаемое значение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545840"/>
            <a:ext cx="17693640" cy="7569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obj_id = 140706553521064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None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return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545840"/>
            <a:ext cx="21376005" cy="7569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message will never be printed"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num = 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min 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max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4553585"/>
            <a:ext cx="21376005" cy="452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max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-18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-18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max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-18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Числовые типы данных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2105660"/>
            <a:ext cx="202679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ru-RU" altLang="en-US" sz="7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Числовые типы в</a:t>
            </a:r>
            <a:r>
              <a:rPr lang="en-US" altLang="ru-RU" sz="7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Python</a:t>
            </a: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: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целые числа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числа с плавающей точкой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комплексные числа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3" name="Прямое соединение 2"/>
          <p:cNvCxnSpPr/>
          <p:nvPr/>
        </p:nvCxnSpPr>
        <p:spPr>
          <a:xfrm flipV="1">
            <a:off x="1702435" y="8226425"/>
            <a:ext cx="11316970" cy="1016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Часто используемые 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4965700"/>
            <a:ext cx="1033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num3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2299315" y="4913630"/>
            <a:ext cx="1126807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500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1000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num3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80110" y="2753360"/>
            <a:ext cx="11672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 b="1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Вычисления с часто используемыми значениями</a:t>
            </a:r>
            <a:endParaRPr lang="ru-RU" altLang="en-US" sz="5400" b="1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894820" y="9162415"/>
            <a:ext cx="11672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 b="1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Вычисления с нечасто используемыми значениями</a:t>
            </a:r>
            <a:endParaRPr lang="ru-RU" altLang="en-US" sz="5400" b="1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int: 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основные сведения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897505"/>
            <a:ext cx="22822535" cy="950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целочисленный тип - неизменяемый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допустимые значения: целые числа от -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inf </a:t>
            </a: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до 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+inf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функция для конвертации: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Конвертация объектов в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int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2753360"/>
            <a:ext cx="6395085" cy="9497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b"123"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Выбор системы счисления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3473450"/>
            <a:ext cx="12122785" cy="739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"101"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base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base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base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2748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Целочисленные литералы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3473450"/>
            <a:ext cx="20678140" cy="739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0b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1000101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двоичная форма записи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0o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105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восьмеричная форма записи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69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десятичная форма записи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0x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a9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шестнадцатеричная форма записи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разделители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1_000_000_000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0x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F1c5_910D_FF0A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float: 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основные сведения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897505"/>
            <a:ext cx="23262590" cy="950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float</a:t>
            </a: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неизменяемый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допустимые значения: числа с плавающей точкой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максимальное значение: зависит от платформы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минимальное значение: зависит от платформы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функция для конвертации: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3959</Words>
  <Application>WPS Presentation</Application>
  <PresentationFormat>Произвольный</PresentationFormat>
  <Paragraphs>309</Paragraphs>
  <Slides>26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Числа и функции</vt:lpstr>
      <vt:lpstr>Числа</vt:lpstr>
      <vt:lpstr>Числовые типы данных</vt:lpstr>
      <vt:lpstr>Часто используемые значения</vt:lpstr>
      <vt:lpstr>int: основные сведения</vt:lpstr>
      <vt:lpstr>Конвертация объектов в int</vt:lpstr>
      <vt:lpstr>Выбор системы счисления</vt:lpstr>
      <vt:lpstr>Выбор системы счисления</vt:lpstr>
      <vt:lpstr>int: основные сведения</vt:lpstr>
      <vt:lpstr>Конвертация объектов в int</vt:lpstr>
      <vt:lpstr>Конвертация объектов во float</vt:lpstr>
      <vt:lpstr>Целочисленные литералы</vt:lpstr>
      <vt:lpstr>Литералы float</vt:lpstr>
      <vt:lpstr>Арифметические операции</vt:lpstr>
      <vt:lpstr>Арифметические операции</vt:lpstr>
      <vt:lpstr>Логические операции</vt:lpstr>
      <vt:lpstr>Логические операции</vt:lpstr>
      <vt:lpstr>Логический тип данных</vt:lpstr>
      <vt:lpstr>Сравнение float</vt:lpstr>
      <vt:lpstr>Сравнение float</vt:lpstr>
      <vt:lpstr>Параметры функции</vt:lpstr>
      <vt:lpstr>Параметры по умолчанию</vt:lpstr>
      <vt:lpstr>Аннотации типов</vt:lpstr>
      <vt:lpstr>Возвращаемое значение</vt:lpstr>
      <vt:lpstr>return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509</cp:revision>
  <dcterms:created xsi:type="dcterms:W3CDTF">2023-09-07T15:23:00Z</dcterms:created>
  <dcterms:modified xsi:type="dcterms:W3CDTF">2024-08-27T23:17:44Z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1049-12.2.0.17562</vt:lpwstr>
  </property>
</Properties>
</file>