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5"/>
  </p:notesMasterIdLst>
  <p:sldIdLst>
    <p:sldId id="306" r:id="rId3"/>
    <p:sldId id="329" r:id="rId4"/>
    <p:sldId id="436" r:id="rId6"/>
    <p:sldId id="395" r:id="rId7"/>
    <p:sldId id="497" r:id="rId8"/>
    <p:sldId id="498" r:id="rId9"/>
    <p:sldId id="499" r:id="rId10"/>
    <p:sldId id="500" r:id="rId11"/>
    <p:sldId id="501" r:id="rId12"/>
    <p:sldId id="502" r:id="rId13"/>
    <p:sldId id="503" r:id="rId14"/>
    <p:sldId id="504" r:id="rId15"/>
    <p:sldId id="505" r:id="rId16"/>
    <p:sldId id="506" r:id="rId17"/>
    <p:sldId id="507" r:id="rId18"/>
    <p:sldId id="518" r:id="rId19"/>
    <p:sldId id="508" r:id="rId20"/>
    <p:sldId id="509" r:id="rId21"/>
    <p:sldId id="438" r:id="rId22"/>
    <p:sldId id="510" r:id="rId23"/>
    <p:sldId id="511" r:id="rId24"/>
    <p:sldId id="512" r:id="rId25"/>
    <p:sldId id="513" r:id="rId26"/>
    <p:sldId id="514" r:id="rId27"/>
    <p:sldId id="515" r:id="rId28"/>
    <p:sldId id="516" r:id="rId29"/>
    <p:sldId id="439" r:id="rId30"/>
    <p:sldId id="519" r:id="rId31"/>
    <p:sldId id="517" r:id="rId32"/>
    <p:sldId id="520" r:id="rId33"/>
    <p:sldId id="521" r:id="rId34"/>
    <p:sldId id="523" r:id="rId35"/>
    <p:sldId id="524" r:id="rId36"/>
    <p:sldId id="331" r:id="rId37"/>
  </p:sldIdLst>
  <p:sldSz cx="24742775" cy="13716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CCB284-FAD9-4ACF-BBE5-987686199942}">
          <p14:sldIdLst>
            <p14:sldId id="306"/>
            <p14:sldId id="329"/>
            <p14:sldId id="436"/>
            <p14:sldId id="395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18"/>
            <p14:sldId id="508"/>
            <p14:sldId id="509"/>
            <p14:sldId id="438"/>
            <p14:sldId id="510"/>
            <p14:sldId id="511"/>
            <p14:sldId id="512"/>
            <p14:sldId id="513"/>
            <p14:sldId id="514"/>
            <p14:sldId id="515"/>
            <p14:sldId id="516"/>
            <p14:sldId id="439"/>
            <p14:sldId id="519"/>
            <p14:sldId id="517"/>
            <p14:sldId id="520"/>
            <p14:sldId id="521"/>
            <p14:sldId id="523"/>
            <p14:sldId id="524"/>
            <p14:sldId id="331"/>
          </p14:sldIdLst>
        </p14:section>
        <p14:section name="Раздел без заголовка" id="{F03BB59A-273A-4306-BA96-E51F876B3C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5" userDrawn="1">
          <p15:clr>
            <a:srgbClr val="A4A3A4"/>
          </p15:clr>
        </p15:guide>
        <p15:guide id="2" pos="7914" userDrawn="1">
          <p15:clr>
            <a:srgbClr val="A4A3A4"/>
          </p15:clr>
        </p15:guide>
        <p15:guide id="4" pos="10344" userDrawn="1">
          <p15:clr>
            <a:srgbClr val="A4A3A4"/>
          </p15:clr>
        </p15:guide>
        <p15:guide id="5" pos="5495" userDrawn="1">
          <p15:clr>
            <a:srgbClr val="A4A3A4"/>
          </p15:clr>
        </p15:guide>
        <p15:guide id="7" pos="626" userDrawn="1">
          <p15:clr>
            <a:srgbClr val="A4A3A4"/>
          </p15:clr>
        </p15:guide>
        <p15:guide id="8" pos="14908" userDrawn="1">
          <p15:clr>
            <a:srgbClr val="A4A3A4"/>
          </p15:clr>
        </p15:guide>
        <p15:guide id="12" orient="horz" pos="8058" userDrawn="1">
          <p15:clr>
            <a:srgbClr val="A4A3A4"/>
          </p15:clr>
        </p15:guide>
        <p15:guide id="13" orient="horz" pos="1870" userDrawn="1">
          <p15:clr>
            <a:srgbClr val="A4A3A4"/>
          </p15:clr>
        </p15:guide>
        <p15:guide id="14" pos="11317" userDrawn="1">
          <p15:clr>
            <a:srgbClr val="A4A3A4"/>
          </p15:clr>
        </p15:guide>
        <p15:guide id="15" pos="4230" userDrawn="1">
          <p15:clr>
            <a:srgbClr val="A4A3A4"/>
          </p15:clr>
        </p15:guide>
        <p15:guide id="16" orient="horz" pos="25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  <a:srgbClr val="C09D29"/>
    <a:srgbClr val="7CB683"/>
    <a:srgbClr val="3E3E3E"/>
    <a:srgbClr val="525252"/>
    <a:srgbClr val="68045E"/>
    <a:srgbClr val="99CA89"/>
    <a:srgbClr val="CFE09A"/>
    <a:srgbClr val="DAED05"/>
    <a:srgbClr val="92C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395" autoAdjust="0"/>
  </p:normalViewPr>
  <p:slideViewPr>
    <p:cSldViewPr showGuides="1">
      <p:cViewPr varScale="1">
        <p:scale>
          <a:sx n="58" d="100"/>
          <a:sy n="58" d="100"/>
        </p:scale>
        <p:origin x="408" y="108"/>
      </p:cViewPr>
      <p:guideLst>
        <p:guide orient="horz" pos="555"/>
        <p:guide pos="7914"/>
        <p:guide pos="10344"/>
        <p:guide pos="5495"/>
        <p:guide pos="626"/>
        <p:guide pos="14908"/>
        <p:guide orient="horz" pos="8058"/>
        <p:guide orient="horz" pos="1870"/>
        <p:guide pos="11317"/>
        <p:guide pos="4230"/>
        <p:guide orient="horz" pos="255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1pPr>
    <a:lvl2pPr marL="123063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2pPr>
    <a:lvl3pPr marL="246062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3pPr>
    <a:lvl4pPr marL="369125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4pPr>
    <a:lvl5pPr marL="492188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5pPr>
    <a:lvl6pPr marL="615251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6pPr>
    <a:lvl7pPr marL="738251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7pPr>
    <a:lvl8pPr marL="861314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8pPr>
    <a:lvl9pPr marL="984377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3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13865"/>
            </a:lvl2pPr>
            <a:lvl3pPr algn="ctr">
              <a:spcBef>
                <a:spcPts val="0"/>
              </a:spcBef>
              <a:buSzPct val="100000"/>
              <a:defRPr sz="13865"/>
            </a:lvl3pPr>
            <a:lvl4pPr algn="ctr">
              <a:spcBef>
                <a:spcPts val="0"/>
              </a:spcBef>
              <a:buSzPct val="100000"/>
              <a:defRPr sz="13865"/>
            </a:lvl4pPr>
            <a:lvl5pPr algn="ctr">
              <a:spcBef>
                <a:spcPts val="0"/>
              </a:spcBef>
              <a:buSzPct val="100000"/>
              <a:defRPr sz="13865"/>
            </a:lvl5pPr>
            <a:lvl6pPr algn="ctr">
              <a:spcBef>
                <a:spcPts val="0"/>
              </a:spcBef>
              <a:buSzPct val="100000"/>
              <a:defRPr sz="13865"/>
            </a:lvl6pPr>
            <a:lvl7pPr algn="ctr">
              <a:spcBef>
                <a:spcPts val="0"/>
              </a:spcBef>
              <a:buSzPct val="100000"/>
              <a:defRPr sz="13865"/>
            </a:lvl7pPr>
            <a:lvl8pPr algn="ctr">
              <a:spcBef>
                <a:spcPts val="0"/>
              </a:spcBef>
              <a:buSzPct val="100000"/>
              <a:defRPr sz="13865"/>
            </a:lvl8pPr>
            <a:lvl9pPr algn="ctr">
              <a:spcBef>
                <a:spcPts val="0"/>
              </a:spcBef>
              <a:buSzPct val="100000"/>
              <a:defRPr sz="13865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18017851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12371387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6720856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71388" y="720000"/>
            <a:ext cx="21600000" cy="1440000"/>
          </a:xfrm>
        </p:spPr>
        <p:txBody>
          <a:bodyPr lIns="0" tIns="0" rIns="0" bIns="0"/>
          <a:lstStyle>
            <a:lvl1pPr algn="ctr" fontAlgn="base">
              <a:defRPr sz="6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1403388" y="12628800"/>
            <a:ext cx="540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8411388" y="12628800"/>
            <a:ext cx="792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843437" y="5705872"/>
            <a:ext cx="23055913" cy="224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85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9600"/>
            </a:lvl2pPr>
            <a:lvl3pPr algn="ctr">
              <a:spcBef>
                <a:spcPts val="0"/>
              </a:spcBef>
              <a:buSzPct val="100000"/>
              <a:defRPr sz="9600"/>
            </a:lvl3pPr>
            <a:lvl4pPr algn="ctr">
              <a:spcBef>
                <a:spcPts val="0"/>
              </a:spcBef>
              <a:buSzPct val="100000"/>
              <a:defRPr sz="9600"/>
            </a:lvl4pPr>
            <a:lvl5pPr algn="ctr">
              <a:spcBef>
                <a:spcPts val="0"/>
              </a:spcBef>
              <a:buSzPct val="100000"/>
              <a:defRPr sz="9600"/>
            </a:lvl5pPr>
            <a:lvl6pPr algn="ctr">
              <a:spcBef>
                <a:spcPts val="0"/>
              </a:spcBef>
              <a:buSzPct val="100000"/>
              <a:defRPr sz="9600"/>
            </a:lvl6pPr>
            <a:lvl7pPr algn="ctr">
              <a:spcBef>
                <a:spcPts val="0"/>
              </a:spcBef>
              <a:buSzPct val="100000"/>
              <a:defRPr sz="9600"/>
            </a:lvl7pPr>
            <a:lvl8pPr algn="ctr">
              <a:spcBef>
                <a:spcPts val="0"/>
              </a:spcBef>
              <a:buSzPct val="100000"/>
              <a:defRPr sz="9600"/>
            </a:lvl8pPr>
            <a:lvl9pPr algn="ctr">
              <a:spcBef>
                <a:spcPts val="0"/>
              </a:spcBef>
              <a:buSzPct val="100000"/>
              <a:defRPr sz="9600"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Shape 17"/>
          <p:cNvSpPr txBox="1">
            <a:spLocks noGrp="1"/>
          </p:cNvSpPr>
          <p:nvPr>
            <p:ph type="body" idx="13"/>
          </p:nvPr>
        </p:nvSpPr>
        <p:spPr>
          <a:xfrm>
            <a:off x="857782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" name="Shape 17"/>
          <p:cNvSpPr txBox="1">
            <a:spLocks noGrp="1"/>
          </p:cNvSpPr>
          <p:nvPr>
            <p:ph type="body" idx="14"/>
          </p:nvPr>
        </p:nvSpPr>
        <p:spPr>
          <a:xfrm>
            <a:off x="16224001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86905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163523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sz="2665" smtClean="0">
                <a:solidFill>
                  <a:schemeClr val="dk2"/>
                </a:solidFill>
              </a:rPr>
            </a:fld>
            <a:endParaRPr lang="en-US" sz="2665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1722735" y="11754485"/>
            <a:ext cx="12978130" cy="156781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Докладчик: Евграфов Михаил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4090035" y="4409440"/>
            <a:ext cx="16085185" cy="3451860"/>
          </a:xfrm>
        </p:spPr>
        <p:txBody>
          <a:bodyPr/>
          <a:lstStyle/>
          <a:p>
            <a:r>
              <a:rPr lang="ru-RU" altLang="ru-RU" sz="9600" dirty="0">
                <a:solidFill>
                  <a:schemeClr val="bg1"/>
                </a:solidFill>
              </a:rPr>
              <a:t>Последовательности: списки и кортежи</a:t>
            </a:r>
            <a:endParaRPr lang="ru-RU" altLang="ru-RU" sz="96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5352"/>
            <a:ext cx="2437777" cy="7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/>
              <a:t>Отрицательная индексация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22020" y="2393315"/>
            <a:ext cx="11827510" cy="10063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индексация списков</a:t>
            </a:r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array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r>
              <a:rPr lang="ru-RU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array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-3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индексация кортежей</a:t>
            </a:r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tuple_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ru-RU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5</a:t>
            </a:r>
            <a:r>
              <a:rPr lang="ru-RU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6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tuple_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-1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6</a:t>
            </a:r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/>
              <a:t>Некорректная индексация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22020" y="3113405"/>
            <a:ext cx="11827510" cy="7847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array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r>
              <a:rPr lang="ru-RU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array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0.5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TypeError</a:t>
            </a:r>
            <a:r>
              <a:rPr lang="ru-RU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...</a:t>
            </a:r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tuple_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ru-RU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5</a:t>
            </a:r>
            <a:r>
              <a:rPr lang="ru-RU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6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tuple_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IndexError</a:t>
            </a:r>
            <a:r>
              <a:rPr lang="ru-RU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...</a:t>
            </a:r>
            <a:endParaRPr lang="ru-RU" altLang="en-US" sz="72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/>
              <a:t>Срезка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93775" y="3329940"/>
            <a:ext cx="1503997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с помощью вызова slice()</a:t>
            </a:r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my_slice</a:t>
            </a:r>
            <a:r>
              <a:rPr lang="ru-RU" altLang="en-US" sz="72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7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slice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lang="ru-RU" altLang="en-US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72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7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в контексте индексации </a:t>
            </a:r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с мгновенным использованием</a:t>
            </a:r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array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7200"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lang="ru-RU" altLang="en-US" sz="7200"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ru-RU" altLang="en-US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 dirty="0"/>
              <a:t>Использование срезов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93775" y="2249805"/>
            <a:ext cx="16972915" cy="104330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arr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r>
              <a:rPr lang="ru-RU" altLang="en-US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</a:t>
            </a:r>
            <a:r>
              <a:rPr lang="ru-RU" altLang="en-US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</a:t>
            </a:r>
            <a:r>
              <a:rPr lang="ru-RU" altLang="en-US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5</a:t>
            </a: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ru-RU" altLang="en-US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все числа с позиций [1, 3)</a:t>
            </a:r>
            <a:endParaRPr lang="ru-RU" altLang="en-US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arr</a:t>
            </a: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    # == [2, 3]</a:t>
            </a:r>
            <a:endParaRPr lang="ru-RU" altLang="en-US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все числа с позиций [0, 3]</a:t>
            </a:r>
            <a:endParaRPr lang="ru-RU" altLang="en-US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arr</a:t>
            </a: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     # == [1, 2, 3)</a:t>
            </a:r>
            <a:endParaRPr lang="ru-RU" altLang="en-US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все числа с позиций [1, 4]</a:t>
            </a:r>
            <a:endParaRPr lang="ru-RU" altLang="en-US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arr</a:t>
            </a: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     # == [2, 3, 4, 5]</a:t>
            </a:r>
            <a:endParaRPr lang="ru-RU" altLang="en-US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все числа с четными индексами</a:t>
            </a:r>
            <a:endParaRPr lang="ru-RU" altLang="en-US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arr</a:t>
            </a: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::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    # == [1, 3, 5]</a:t>
            </a:r>
            <a:endParaRPr lang="ru-RU" altLang="en-US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все числа в обратном порядке</a:t>
            </a:r>
            <a:endParaRPr lang="ru-RU" altLang="en-US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arr</a:t>
            </a: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::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-1</a:t>
            </a: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   # == [5, 4, 3, 2, 1]</a:t>
            </a:r>
            <a:endParaRPr lang="ru-RU" altLang="en-US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числа из диапазона [1, 3] в обратном порядке</a:t>
            </a:r>
            <a:endParaRPr lang="ru-RU" altLang="en-US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arr</a:t>
            </a: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-2</a:t>
            </a:r>
            <a:r>
              <a:rPr lang="ru-RU" altLang="en-US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-5</a:t>
            </a:r>
            <a:r>
              <a:rPr lang="ru-RU" altLang="en-US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-1</a:t>
            </a: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# == [4, 3, 2]</a:t>
            </a:r>
            <a:endParaRPr lang="ru-RU" altLang="en-US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 dirty="0"/>
              <a:t>Проверка количества элементов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93775" y="2609850"/>
            <a:ext cx="16972915" cy="9232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проверка количества элементов в списке</a:t>
            </a:r>
            <a:endParaRPr lang="ru-RU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len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([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])</a:t>
            </a:r>
            <a:endParaRPr lang="ru-RU" altLang="en-US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endParaRPr lang="ru-RU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проверка количества элементов в кортеже</a:t>
            </a:r>
            <a:endParaRPr lang="ru-RU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len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(())</a:t>
            </a:r>
            <a:endParaRPr lang="ru-RU" altLang="en-US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ru-RU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проверка количества элементов в строке</a:t>
            </a:r>
            <a:endParaRPr lang="ru-RU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len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"abcdef"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6</a:t>
            </a:r>
            <a:endParaRPr lang="ru-RU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572980" cy="1755140"/>
          </a:xfrm>
        </p:spPr>
        <p:txBody>
          <a:bodyPr/>
          <a:lstStyle/>
          <a:p>
            <a:r>
              <a:rPr lang="ru-RU" altLang="ru-RU" sz="7200" dirty="0"/>
              <a:t>Повторения с изменяемыми элементами</a:t>
            </a:r>
            <a:endParaRPr lang="ru-RU" altLang="ru-RU" sz="7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93775" y="3185795"/>
            <a:ext cx="16972915" cy="7477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повторение с изменяемыми элементами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]]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]]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]]</a:t>
            </a:r>
            <a:endParaRPr lang="ru-RU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572980" cy="1755140"/>
          </a:xfrm>
        </p:spPr>
        <p:txBody>
          <a:bodyPr/>
          <a:lstStyle/>
          <a:p>
            <a:r>
              <a:rPr lang="ru-RU" altLang="ru-RU" sz="7200" dirty="0"/>
              <a:t>Повторения с изменяемыми элементами</a:t>
            </a:r>
            <a:endParaRPr lang="ru-RU" altLang="ru-RU" sz="7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2146300" y="3113405"/>
            <a:ext cx="54159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[[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]]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</a:t>
            </a:r>
            <a:endParaRPr lang="ru-RU" altLang="en-US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073910" y="8946515"/>
            <a:ext cx="2736215" cy="26644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7200">
                <a:latin typeface="Arial Black" panose="020B0A04020102020204" pitchFamily="34" charset="0"/>
                <a:cs typeface="Arial Black" panose="020B0A04020102020204" pitchFamily="34" charset="0"/>
              </a:rPr>
              <a:t>3</a:t>
            </a:r>
            <a:endParaRPr lang="ru-RU" altLang="en-US" sz="72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3442970" y="4337685"/>
            <a:ext cx="0" cy="43929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Текстовое поле 7"/>
          <p:cNvSpPr txBox="1"/>
          <p:nvPr/>
        </p:nvSpPr>
        <p:spPr>
          <a:xfrm>
            <a:off x="12659360" y="3041650"/>
            <a:ext cx="90830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[[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[</a:t>
            </a:r>
            <a:r>
              <a:rPr lang="en-US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[</a:t>
            </a:r>
            <a:r>
              <a:rPr lang="en-US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ru-RU" altLang="en-US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5458460" y="4260215"/>
            <a:ext cx="9209405" cy="48298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5530850" y="4121785"/>
            <a:ext cx="11664950" cy="5616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5674995" y="4193540"/>
            <a:ext cx="14041120" cy="59766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7546975" y="3761740"/>
            <a:ext cx="47529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366730" cy="1755140"/>
          </a:xfrm>
        </p:spPr>
        <p:txBody>
          <a:bodyPr/>
          <a:lstStyle/>
          <a:p>
            <a:r>
              <a:rPr lang="ru-RU" altLang="ru-RU" sz="7200" dirty="0"/>
              <a:t>Конкатенация с изменяемыми элементами</a:t>
            </a:r>
            <a:endParaRPr lang="ru-RU" altLang="ru-RU" sz="7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93775" y="2393315"/>
            <a:ext cx="10011410" cy="10248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seq1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]]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seq2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]]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seq3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seq1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+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seq2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seq3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]]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seq3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42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seq3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]]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seq1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]]</a:t>
            </a:r>
            <a:endParaRPr lang="ru-RU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36994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Кортежи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Группа 12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14" name="Овал 13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17" name="Овал 16"/>
          <p:cNvSpPr/>
          <p:nvPr/>
        </p:nvSpPr>
        <p:spPr>
          <a:xfrm>
            <a:off x="3514342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tuple</a:t>
            </a:r>
            <a:endParaRPr 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105660"/>
            <a:ext cx="12590780" cy="10349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создание кортежа из списка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tuple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создание кортежа из другого кортежа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tuple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создание кортежа из строки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tuple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'h'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'e'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'l'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'l'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'o'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создание пустого кортежа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tuple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36994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Последовательности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6" name="Овал 5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4" name="Овал 3"/>
          <p:cNvSpPr/>
          <p:nvPr/>
        </p:nvSpPr>
        <p:spPr>
          <a:xfrm>
            <a:off x="3514342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Литералы кортежей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4265930"/>
            <a:ext cx="17821275" cy="592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r>
              <a:rPr lang="en-US" altLang="ru-RU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   # == (1, 2, 3)</a:t>
            </a:r>
            <a:endParaRPr lang="en-US" altLang="ru-RU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r>
              <a:rPr lang="en-US" altLang="ru-RU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         # == (1, 2, 3)</a:t>
            </a:r>
            <a:endParaRPr lang="en-US" altLang="ru-RU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r>
              <a:rPr lang="en-US" altLang="ru-RU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    # == (3.14, )</a:t>
            </a:r>
            <a:endParaRPr lang="en-US" altLang="ru-RU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r>
              <a:rPr lang="en-US" altLang="ru-RU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       # == (3.14, )</a:t>
            </a:r>
            <a:endParaRPr lang="en-US" altLang="ru-RU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          # пустой кортеж</a:t>
            </a:r>
            <a:endParaRPr lang="en-US" altLang="ru-RU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Изменение значений кортежа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3473450"/>
            <a:ext cx="17821275" cy="8253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tuple_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[])</a:t>
            </a: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tuple_</a:t>
            </a: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[])</a:t>
            </a: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tuple_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-1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7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append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tuple_</a:t>
            </a: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])</a:t>
            </a:r>
            <a:endParaRPr lang="en-US" altLang="ru-RU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Попытки явных изменений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3329940"/>
            <a:ext cx="23488015" cy="8253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tuple_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попытка привязать ссылку к другому объекту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tuple_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TypeError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...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попытка удалить ссылку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del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tuple_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TypeError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...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Логические операции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537460"/>
            <a:ext cx="10507345" cy="10150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6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!=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6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&lt;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&lt;=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&gt;=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index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537460"/>
            <a:ext cx="17412970" cy="8524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tuple_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элемент со значением 3 имеет индекс 2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tuple_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index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в данном кортеже нет элемента "a"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tuple_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index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"a"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...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count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3113405"/>
            <a:ext cx="17412970" cy="8335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tuple_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tuple_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7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count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endParaRPr lang="en-US" altLang="ru-RU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tuple_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7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count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7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"a"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en-US" altLang="ru-RU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36994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Списки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4" name="Овал 3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12" name="Овал 11"/>
          <p:cNvSpPr/>
          <p:nvPr/>
        </p:nvSpPr>
        <p:spPr>
          <a:xfrm>
            <a:off x="3514342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list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201545"/>
            <a:ext cx="10140315" cy="10233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создание списка из списка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создание списка из кортежа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создание списка из строки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'h'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'e'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'l'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'l'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'o'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создание пустого списка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[]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Списковые литералы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4643755"/>
            <a:ext cx="10140315" cy="3879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en-US" altLang="ru-RU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3.14</a:t>
            </a:r>
            <a:r>
              <a:rPr lang="en-US" altLang="ru-RU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72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'string'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100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[]</a:t>
            </a:r>
            <a:endParaRPr lang="en-US" altLang="ru-RU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Изменения списков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3617595"/>
            <a:ext cx="23293070" cy="8010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        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[1, 42, 3, 4, 5]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6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7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8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[1, 42, 5, 6, 7, 8, 5]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[1, 42, 3, 3, 3, 5, 6, 7, 8, 5]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7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[]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      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[1, 42, 7, 8, 5]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       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[1]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del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         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[]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Последовательности</a:t>
            </a:r>
            <a:endParaRPr lang="ru-RU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209675" y="2537460"/>
            <a:ext cx="10297160" cy="99371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Овал 6"/>
          <p:cNvSpPr/>
          <p:nvPr/>
        </p:nvSpPr>
        <p:spPr>
          <a:xfrm>
            <a:off x="5530850" y="5777865"/>
            <a:ext cx="5616575" cy="55448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3595350" y="2815590"/>
            <a:ext cx="83521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8000">
                <a:solidFill>
                  <a:schemeClr val="bg2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коллекции</a:t>
            </a:r>
            <a:endParaRPr lang="ru-RU" altLang="en-US" sz="8000">
              <a:solidFill>
                <a:schemeClr val="bg2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2731115" y="10818495"/>
            <a:ext cx="109327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6600">
                <a:solidFill>
                  <a:schemeClr val="bg2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последовательности</a:t>
            </a:r>
            <a:endParaRPr lang="ru-RU" altLang="en-US" sz="6600">
              <a:solidFill>
                <a:schemeClr val="bg2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11147425" y="3905885"/>
            <a:ext cx="3455670" cy="15843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10786745" y="10242550"/>
            <a:ext cx="2232660" cy="1223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7" grpId="1" animBg="1"/>
      <p:bldP spid="9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Модифицирующие методы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3401695"/>
            <a:ext cx="23293070" cy="8010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append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x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clear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extend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insert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x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pop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-1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remove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x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reverse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sort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key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reverse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False)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Цикл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for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49630" y="4697730"/>
            <a:ext cx="9496425" cy="2395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72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72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iterable</a:t>
            </a:r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en-US" altLang="en-US" sz="7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236980" y="2897505"/>
            <a:ext cx="87217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6000" b="1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переменная цикла</a:t>
            </a:r>
            <a:endParaRPr lang="ru-RU" altLang="ru-RU" sz="6000" b="1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3091160" y="2825750"/>
            <a:ext cx="104006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6000" b="1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итерируемый объект</a:t>
            </a:r>
            <a:endParaRPr lang="ru-RU" altLang="ru-RU" sz="6000" b="1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7" name="Прямая со стрелкой 6"/>
          <p:cNvCxnSpPr>
            <a:stCxn id="3" idx="2"/>
          </p:cNvCxnSpPr>
          <p:nvPr/>
        </p:nvCxnSpPr>
        <p:spPr>
          <a:xfrm flipH="1">
            <a:off x="3370580" y="3912235"/>
            <a:ext cx="2227580" cy="929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5" idx="2"/>
          </p:cNvCxnSpPr>
          <p:nvPr/>
        </p:nvCxnSpPr>
        <p:spPr>
          <a:xfrm flipH="1">
            <a:off x="9779000" y="3840480"/>
            <a:ext cx="8512810" cy="10013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Правая фигурная скобка 8"/>
          <p:cNvSpPr/>
          <p:nvPr/>
        </p:nvSpPr>
        <p:spPr>
          <a:xfrm>
            <a:off x="9994900" y="5777865"/>
            <a:ext cx="1008380" cy="158432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1541125" y="5922010"/>
            <a:ext cx="50101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тело цикла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880110" y="8217535"/>
            <a:ext cx="9596120" cy="4177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nums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nums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9" grpId="0" animBg="1"/>
      <p:bldP spid="10" grpId="0"/>
      <p:bldP spid="9" grpId="1" animBg="1"/>
      <p:bldP spid="10" grpId="1"/>
      <p:bldP spid="11" grpId="0"/>
      <p:bldP spid="11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range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3401695"/>
            <a:ext cx="12597130" cy="5953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72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72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7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range</a:t>
            </a:r>
            <a:r>
              <a:rPr lang="en-US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7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en-US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72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72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7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range</a:t>
            </a:r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):</a:t>
            </a:r>
            <a:endParaRPr lang="en-US" altLang="en-US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7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map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3401695"/>
            <a:ext cx="16617950" cy="720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nums_string</a:t>
            </a:r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en-US" sz="7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input</a:t>
            </a:r>
            <a:r>
              <a:rPr lang="en-US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en-US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nums</a:t>
            </a:r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en-US" sz="7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en-US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7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map</a:t>
            </a:r>
            <a:r>
              <a:rPr lang="en-US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en-US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 sz="7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en-US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nums_string</a:t>
            </a:r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en-US" sz="7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split</a:t>
            </a:r>
            <a:r>
              <a:rPr lang="en-US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en-US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Практическая часть</a:t>
            </a:r>
            <a:endParaRPr 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6" name="Овал 5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4" name="Овал 3"/>
          <p:cNvSpPr/>
          <p:nvPr/>
        </p:nvSpPr>
        <p:spPr>
          <a:xfrm>
            <a:off x="3514342" y="12258675"/>
            <a:ext cx="294135" cy="2971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/>
              <a:t>Конкатенация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22020" y="2177415"/>
            <a:ext cx="22881590" cy="10248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конкатенация списков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+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конкатенация кортежей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+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конкатенация в составном присваивании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array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array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+=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array == [1, 2, 3, 4, 5]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/>
              <a:t>Повторения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22020" y="2177415"/>
            <a:ext cx="22881590" cy="10248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повторение списка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повторение кортежа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5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5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5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повторение в составном присваивании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tuple_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tuple_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*=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         # tuple_ == (1, 2, 1, 2)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/>
              <a:t>Некорректные повторения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22020" y="2177415"/>
            <a:ext cx="16054705" cy="10248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повторение 0 раз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0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ru-RU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повторение отрицательное число раз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5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-1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[]</a:t>
            </a:r>
            <a:endParaRPr lang="ru-RU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повторение с некорректным операндом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0.5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TypeError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...</a:t>
            </a:r>
            <a:endParaRPr lang="ru-RU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 dirty="0"/>
              <a:t>Оператор </a:t>
            </a:r>
            <a:r>
              <a:rPr lang="en-US" altLang="ru-RU" dirty="0"/>
              <a:t>in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22020" y="4265930"/>
            <a:ext cx="1605470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 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r>
              <a:rPr lang="ru-RU" altLang="en-US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ru-RU" altLang="en-US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 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ru-RU" altLang="en-US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5</a:t>
            </a:r>
            <a:r>
              <a:rPr lang="ru-RU" altLang="en-US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6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ru-RU" altLang="en-US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/>
              <a:t>Отрицание оператора </a:t>
            </a:r>
            <a:r>
              <a:rPr lang="en-US" dirty="0"/>
              <a:t>in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22020" y="3401695"/>
            <a:ext cx="22155785" cy="7847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менее предпочтительный вариант отрицания</a:t>
            </a:r>
            <a:endParaRPr lang="ru-RU" altLang="en-US" sz="7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 (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7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in [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])</a:t>
            </a:r>
            <a:endParaRPr lang="ru-RU" altLang="en-US" sz="7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ru-RU" altLang="en-US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7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более предпочтительный вариант отрицания</a:t>
            </a:r>
            <a:endParaRPr lang="ru-RU" altLang="en-US" sz="7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7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 in [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ru-RU" altLang="en-US" sz="7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ru-RU" altLang="en-US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/>
              <a:t>Индексация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22020" y="2393315"/>
            <a:ext cx="11827510" cy="10063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индексация списков</a:t>
            </a:r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array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r>
              <a:rPr lang="ru-RU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array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индексация кортежей</a:t>
            </a:r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tuple_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ru-RU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5</a:t>
            </a:r>
            <a:r>
              <a:rPr lang="ru-RU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6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tuple_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6</a:t>
            </a:r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4710</Words>
  <Application>WPS Presentation</Application>
  <PresentationFormat>Произвольный</PresentationFormat>
  <Paragraphs>415</Paragraphs>
  <Slides>34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SimSun</vt:lpstr>
      <vt:lpstr>Wingdings</vt:lpstr>
      <vt:lpstr>Arial</vt:lpstr>
      <vt:lpstr>Segoe UI</vt:lpstr>
      <vt:lpstr>Arial Black</vt:lpstr>
      <vt:lpstr>Tahoma</vt:lpstr>
      <vt:lpstr>Franklin Gothic Book</vt:lpstr>
      <vt:lpstr>Consolas</vt:lpstr>
      <vt:lpstr>Microsoft YaHei</vt:lpstr>
      <vt:lpstr>Arial Unicode MS</vt:lpstr>
      <vt:lpstr>Consolas</vt:lpstr>
      <vt:lpstr>simple-light-2</vt:lpstr>
      <vt:lpstr>Числа и функции</vt:lpstr>
      <vt:lpstr>Числа</vt:lpstr>
      <vt:lpstr>Числовые типы данных</vt:lpstr>
      <vt:lpstr>Часто используемые значения</vt:lpstr>
      <vt:lpstr>Конкатенация</vt:lpstr>
      <vt:lpstr>Повторения</vt:lpstr>
      <vt:lpstr>Некорректные повторения</vt:lpstr>
      <vt:lpstr>Оператор in</vt:lpstr>
      <vt:lpstr>Отрицание оператора in</vt:lpstr>
      <vt:lpstr>Индексация</vt:lpstr>
      <vt:lpstr>Отрицательная индексация</vt:lpstr>
      <vt:lpstr>Некорректная индексация</vt:lpstr>
      <vt:lpstr>Срезка</vt:lpstr>
      <vt:lpstr>Использование срезов</vt:lpstr>
      <vt:lpstr>Проверка количества элементов</vt:lpstr>
      <vt:lpstr>Повторения с изменяемыми элементами</vt:lpstr>
      <vt:lpstr>Повторения с изменяемыми элементами</vt:lpstr>
      <vt:lpstr>Последовательности</vt:lpstr>
      <vt:lpstr>Конвертация объектов в int</vt:lpstr>
      <vt:lpstr>tuple</vt:lpstr>
      <vt:lpstr>Литералы кортежей</vt:lpstr>
      <vt:lpstr>Изменение значений кортежа</vt:lpstr>
      <vt:lpstr>Попытки явных изменений</vt:lpstr>
      <vt:lpstr>Логические операции</vt:lpstr>
      <vt:lpstr>index</vt:lpstr>
      <vt:lpstr>Кортежи</vt:lpstr>
      <vt:lpstr>Выбор системы счисления</vt:lpstr>
      <vt:lpstr>list</vt:lpstr>
      <vt:lpstr>list</vt:lpstr>
      <vt:lpstr>Изменения списков</vt:lpstr>
      <vt:lpstr>Модифицирующие методы</vt:lpstr>
      <vt:lpstr>Модифицирующие методы</vt:lpstr>
      <vt:lpstr>range</vt:lpstr>
      <vt:lpstr>Практическая часть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/ Phystech</dc:title>
  <dc:creator>Marina</dc:creator>
  <cp:lastModifiedBy>Michail</cp:lastModifiedBy>
  <cp:revision>533</cp:revision>
  <dcterms:created xsi:type="dcterms:W3CDTF">2023-09-07T15:23:00Z</dcterms:created>
  <dcterms:modified xsi:type="dcterms:W3CDTF">2024-08-29T01:20:11Z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939A7A65A70D42D3AFBDFCFAB1B7D962_12</vt:lpwstr>
  </property>
  <property fmtid="{D5CDD505-2E9C-101B-9397-08002B2CF9AE}" pid="3" name="KSOProductBuildVer">
    <vt:lpwstr>1049-12.2.0.17562</vt:lpwstr>
  </property>
</Properties>
</file>