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86" r:id="rId4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1" r:id="rId15"/>
    <p:sldId id="572" r:id="rId16"/>
    <p:sldId id="574" r:id="rId17"/>
    <p:sldId id="573" r:id="rId18"/>
    <p:sldId id="575" r:id="rId19"/>
    <p:sldId id="576" r:id="rId20"/>
    <p:sldId id="577" r:id="rId21"/>
    <p:sldId id="579" r:id="rId22"/>
    <p:sldId id="578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593" r:id="rId37"/>
    <p:sldId id="595" r:id="rId38"/>
    <p:sldId id="596" r:id="rId39"/>
    <p:sldId id="597" r:id="rId40"/>
    <p:sldId id="598" r:id="rId41"/>
    <p:sldId id="599" r:id="rId42"/>
    <p:sldId id="331" r:id="rId4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86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1"/>
            <p14:sldId id="572"/>
            <p14:sldId id="574"/>
            <p14:sldId id="573"/>
            <p14:sldId id="575"/>
            <p14:sldId id="576"/>
            <p14:sldId id="577"/>
            <p14:sldId id="579"/>
            <p14:sldId id="578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5"/>
            <p14:sldId id="596"/>
            <p14:sldId id="597"/>
            <p14:sldId id="598"/>
            <p14:sldId id="599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3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83"/>
    <a:srgbClr val="C09D29"/>
    <a:srgbClr val="0072BC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3"/>
        <p:guide pos="10344"/>
        <p:guide pos="5492"/>
        <p:guide pos="626"/>
        <p:guide pos="14908"/>
        <p:guide orient="horz" pos="8058"/>
        <p:guide orient="horz" pos="1870"/>
        <p:guide pos="11296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218055" y="4841875"/>
            <a:ext cx="20034250" cy="47612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altLang="ru-RU" sz="9600" dirty="0">
                <a:solidFill>
                  <a:schemeClr val="bg1"/>
                </a:solidFill>
              </a:rPr>
              <a:t>Объектно-Ориентированное</a:t>
            </a:r>
            <a:br>
              <a:rPr lang="ru-RU" altLang="ru-RU" sz="9600" dirty="0">
                <a:solidFill>
                  <a:schemeClr val="bg1"/>
                </a:solidFill>
              </a:rPr>
            </a:br>
            <a:r>
              <a:rPr lang="ru-RU" altLang="ru-RU" sz="9600" dirty="0">
                <a:solidFill>
                  <a:schemeClr val="bg1"/>
                </a:solidFill>
              </a:rPr>
              <a:t>программирование</a:t>
            </a:r>
            <a:br>
              <a:rPr lang="ru-RU" altLang="ru-RU" sz="9600" dirty="0">
                <a:solidFill>
                  <a:schemeClr val="bg1"/>
                </a:solidFill>
              </a:rPr>
            </a:br>
            <a:r>
              <a:rPr lang="ru-RU" altLang="ru-RU" sz="9600" dirty="0">
                <a:solidFill>
                  <a:schemeClr val="bg1"/>
                </a:solidFill>
              </a:rPr>
              <a:t>на </a:t>
            </a:r>
            <a:r>
              <a:rPr lang="en-US" altLang="ru-RU" sz="9600" dirty="0">
                <a:solidFill>
                  <a:schemeClr val="bg1"/>
                </a:solidFill>
              </a:rPr>
              <a:t>Python</a:t>
            </a:r>
            <a:endParaRPr lang="en-US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property setter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901315"/>
            <a:ext cx="15147925" cy="941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"new_name"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get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get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@property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3489305" cy="10208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property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"get 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return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setter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new_name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"set 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4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@property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5147925" cy="10184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"new_name"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get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get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40120" y="4050030"/>
            <a:ext cx="126631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Наследование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3462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Наследование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769485"/>
            <a:ext cx="17278985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979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1290935" y="2321560"/>
            <a:ext cx="7391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родительские классы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0930890" y="5850255"/>
            <a:ext cx="720090" cy="25920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079605" y="6497955"/>
            <a:ext cx="3916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ru-RU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класса</a:t>
            </a:r>
            <a:endParaRPr lang="ru-RU" altLang="ru-RU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738370" y="3257550"/>
            <a:ext cx="575945" cy="144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9490710" y="3473450"/>
            <a:ext cx="3456305" cy="129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Множественное наследование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769485"/>
            <a:ext cx="17278985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Parent1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Parent2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97965" y="2307590"/>
            <a:ext cx="6240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3811250" y="2321560"/>
            <a:ext cx="7391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родительские классы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0930890" y="5850255"/>
            <a:ext cx="720090" cy="25920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2079605" y="6497955"/>
            <a:ext cx="3916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</a:t>
            </a:r>
            <a:endParaRPr lang="ru-RU" altLang="en-US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ru-RU" sz="4800" b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класса</a:t>
            </a:r>
            <a:endParaRPr lang="ru-RU" altLang="ru-RU" sz="4800" b="1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738370" y="3257550"/>
            <a:ext cx="575945" cy="1440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9490710" y="3545840"/>
            <a:ext cx="5616575" cy="122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/>
          <p:nvPr/>
        </p:nvCxnSpPr>
        <p:spPr>
          <a:xfrm flipH="1">
            <a:off x="12442825" y="3545840"/>
            <a:ext cx="2665095" cy="1350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Проблема ромба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93315"/>
            <a:ext cx="11346815" cy="9819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"parallelogram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"rectangle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"rhombus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lang="en-US" altLang="ru-RU" sz="44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Проблема ромба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545840"/>
            <a:ext cx="11346815" cy="2152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379450" y="3401695"/>
            <a:ext cx="8369300" cy="743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Проблема ромба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545840"/>
            <a:ext cx="11346815" cy="337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 area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MRO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66165" y="5382260"/>
            <a:ext cx="3024505" cy="295211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+mj-lt"/>
                <a:cs typeface="+mj-lt"/>
              </a:rPr>
              <a:t>square</a:t>
            </a:r>
            <a:endParaRPr lang="en-US" altLang="ru-RU" sz="4800">
              <a:latin typeface="+mj-lt"/>
              <a:cs typeface="+mj-lt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26025" y="5382260"/>
            <a:ext cx="3024505" cy="29521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+mj-lt"/>
                <a:cs typeface="+mj-lt"/>
              </a:rPr>
              <a:t>Square</a:t>
            </a:r>
            <a:endParaRPr lang="en-US" altLang="ru-RU" sz="4800">
              <a:latin typeface="+mj-lt"/>
              <a:cs typeface="+mj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86520" y="1889760"/>
            <a:ext cx="4058920" cy="29521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+mj-lt"/>
                <a:cs typeface="+mj-lt"/>
              </a:rPr>
              <a:t>Rectangle</a:t>
            </a:r>
            <a:endParaRPr lang="en-US" altLang="ru-RU" sz="4800">
              <a:latin typeface="+mj-lt"/>
              <a:cs typeface="+mj-l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986520" y="8874125"/>
            <a:ext cx="4058920" cy="29521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+mj-lt"/>
                <a:cs typeface="+mj-lt"/>
              </a:rPr>
              <a:t>Rhombus</a:t>
            </a:r>
            <a:endParaRPr lang="en-US" altLang="ru-RU" sz="4800">
              <a:latin typeface="+mj-lt"/>
              <a:cs typeface="+mj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83005" y="5346065"/>
            <a:ext cx="5493385" cy="2952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+mj-lt"/>
                <a:cs typeface="+mj-lt"/>
              </a:rPr>
              <a:t>Parallelogram</a:t>
            </a:r>
            <a:endParaRPr lang="en-US" altLang="ru-RU" sz="4800">
              <a:latin typeface="+mj-lt"/>
              <a:cs typeface="+mj-l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364450" y="5346065"/>
            <a:ext cx="3024505" cy="2952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800">
                <a:latin typeface="+mj-lt"/>
                <a:cs typeface="+mj-lt"/>
              </a:rPr>
              <a:t>object</a:t>
            </a:r>
            <a:endParaRPr lang="en-US" altLang="ru-RU" sz="4800">
              <a:latin typeface="+mj-lt"/>
              <a:cs typeface="+mj-lt"/>
            </a:endParaRPr>
          </a:p>
        </p:txBody>
      </p:sp>
      <p:cxnSp>
        <p:nvCxnSpPr>
          <p:cNvPr id="12" name="Прямая со стрелкой 11"/>
          <p:cNvCxnSpPr>
            <a:stCxn id="3" idx="3"/>
            <a:endCxn id="5" idx="1"/>
          </p:cNvCxnSpPr>
          <p:nvPr/>
        </p:nvCxnSpPr>
        <p:spPr>
          <a:xfrm>
            <a:off x="4090670" y="6858635"/>
            <a:ext cx="9353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0"/>
            <a:endCxn id="7" idx="1"/>
          </p:cNvCxnSpPr>
          <p:nvPr/>
        </p:nvCxnSpPr>
        <p:spPr>
          <a:xfrm flipV="1">
            <a:off x="6538595" y="3366135"/>
            <a:ext cx="2447925" cy="2016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  <a:endCxn id="8" idx="0"/>
          </p:cNvCxnSpPr>
          <p:nvPr/>
        </p:nvCxnSpPr>
        <p:spPr>
          <a:xfrm>
            <a:off x="11015980" y="4841875"/>
            <a:ext cx="0" cy="4032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9" idx="2"/>
          </p:cNvCxnSpPr>
          <p:nvPr/>
        </p:nvCxnSpPr>
        <p:spPr>
          <a:xfrm flipV="1">
            <a:off x="13155930" y="8298180"/>
            <a:ext cx="3474085" cy="2034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1" idx="1"/>
          </p:cNvCxnSpPr>
          <p:nvPr/>
        </p:nvCxnSpPr>
        <p:spPr>
          <a:xfrm>
            <a:off x="19376390" y="6822440"/>
            <a:ext cx="9880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Текстовое поле 16"/>
          <p:cNvSpPr txBox="1"/>
          <p:nvPr/>
        </p:nvSpPr>
        <p:spPr>
          <a:xfrm>
            <a:off x="16043910" y="10332720"/>
            <a:ext cx="7462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AttributeError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40120" y="4050030"/>
            <a:ext cx="126631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Инкапсуляция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23462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__mro__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969895"/>
            <a:ext cx="21255990" cy="772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__mro__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'__main__.Square'&gt;,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'__main__.Rectangle'&gt;, 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'__main__.Rhombus'&gt;,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'__main__.Parallelogram'&gt;,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'object'&gt;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Зачем нужен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super?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1454130" cy="1094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Parallelogram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"parallelogram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"rectangle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"rhombus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"square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Зачем нужен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super?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671570"/>
            <a:ext cx="11454130" cy="406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rhombus area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square area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super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1454130" cy="1094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Parallelogram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"parallelogram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"rectangle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"rhombus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super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"square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super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671570"/>
            <a:ext cx="11454130" cy="406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rhombus area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square area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super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и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__init__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1454130" cy="10401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Parent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Parent"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ChildWrong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Parent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ChildWrong"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ChildNaive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Parent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pass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ChildGood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Parent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ChildGood"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super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super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и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__init__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465830"/>
            <a:ext cx="16119475" cy="710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child_wrong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ChildWrong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child_naive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ChildNaive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child_good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ChildGood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init ChildWrong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init Parent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init ChildGood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init Parent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492460" cy="1755140"/>
          </a:xfrm>
        </p:spPr>
        <p:txBody>
          <a:bodyPr/>
          <a:lstStyle/>
          <a:p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init__ </a:t>
            </a:r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множественное наследование</a:t>
            </a:r>
            <a:endParaRPr lang="ru-RU" sz="80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1889125"/>
            <a:ext cx="11454130" cy="11029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B"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super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c_instance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init A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init C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492460" cy="1755140"/>
          </a:xfrm>
        </p:spPr>
        <p:txBody>
          <a:bodyPr/>
          <a:lstStyle/>
          <a:p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init__ </a:t>
            </a:r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множественное наследование</a:t>
            </a:r>
            <a:endParaRPr lang="ru-RU" sz="80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1889125"/>
            <a:ext cx="11454130" cy="9134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B"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492460" cy="1755140"/>
          </a:xfrm>
        </p:spPr>
        <p:txBody>
          <a:bodyPr/>
          <a:lstStyle/>
          <a:p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init__ </a:t>
            </a:r>
            <a:r>
              <a:rPr lang="ru-RU" sz="800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множественное наследование</a:t>
            </a:r>
            <a:endParaRPr lang="ru-RU" sz="800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833620"/>
            <a:ext cx="11454130" cy="6189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6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6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c_instance</a:t>
            </a:r>
            <a:r>
              <a:rPr lang="en-US" altLang="ru-RU" sz="66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</a:t>
            </a:r>
            <a:r>
              <a:rPr lang="en-US" altLang="ru-RU" sz="66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600">
                <a:latin typeface="Consolas" panose="020B0609020204030204" charset="0"/>
                <a:cs typeface="Consolas" panose="020B0609020204030204" charset="0"/>
              </a:rPr>
              <a:t>init A</a:t>
            </a:r>
            <a:endParaRPr lang="en-US" altLang="ru-RU" sz="6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600">
                <a:latin typeface="Consolas" panose="020B0609020204030204" charset="0"/>
                <a:cs typeface="Consolas" panose="020B0609020204030204" charset="0"/>
              </a:rPr>
              <a:t>init B</a:t>
            </a:r>
            <a:endParaRPr lang="en-US" altLang="ru-RU" sz="6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600">
                <a:latin typeface="Consolas" panose="020B0609020204030204" charset="0"/>
                <a:cs typeface="Consolas" panose="020B0609020204030204" charset="0"/>
              </a:rPr>
              <a:t>init C</a:t>
            </a:r>
            <a:endParaRPr lang="en-US" altLang="ru-RU" sz="6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Публичные и служебные атрибуты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8350230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AttributeError: 'MyClass' object has no attribute '__name'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40120" y="4050030"/>
            <a:ext cx="126631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Полиморфизм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3462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Полиморфизм и протоколы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6119475" cy="9912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set_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dict_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dict_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Полиморфизм и наследование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3750925" cy="9912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("parallelogram area")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"rectangle area"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"rhombus area"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Полиморфизм и наследование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811905"/>
            <a:ext cx="22418675" cy="8413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Parallelogram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Rectangle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Rhombus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area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parallelogram area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rectangle area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rhombus area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singledispatch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10310" y="2033270"/>
            <a:ext cx="14388465" cy="1040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functools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singledispatch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@singledispatch</a:t>
            </a:r>
            <a:endParaRPr lang="en-US" altLang="ru-RU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"given number: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@func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register</a:t>
            </a:r>
            <a:endParaRPr lang="en-US" altLang="ru-RU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"given string: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given string: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given number: 1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singledispatchmethod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10310" y="2033270"/>
            <a:ext cx="17851755" cy="1040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functools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singledispatchmethod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singledispatchmethod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/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"integer"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 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register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/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"bool"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singledispatchmethod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10310" y="3809365"/>
            <a:ext cx="15038705" cy="644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negative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integer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bool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40120" y="4050030"/>
            <a:ext cx="126631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Абстракция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3462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Интерфейсы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6278860" cy="10594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abstractmethod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_side_len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side_len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_side_len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side_len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square 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Интерфейсы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7980660" cy="10594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abstractmethod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Polygon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"square area"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square 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get_area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square area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Публичные и служебные атрибуты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033270"/>
            <a:ext cx="18350230" cy="1056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_MyClass__name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34623" y="12258675"/>
            <a:ext cx="294135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getter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setter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93315"/>
            <a:ext cx="18350230" cy="9357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set_name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new_name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getter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setter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4050030"/>
            <a:ext cx="14934565" cy="600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set_name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"new_name"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property getter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4934565" cy="940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"get name"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property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property getter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440430"/>
            <a:ext cx="17993995" cy="7075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"name"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"new_name"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get 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AttributeError: property ... has no setter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8352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property setter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05660"/>
            <a:ext cx="14934565" cy="10208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"get 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set_name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new_name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"set name"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new_name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property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get_name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set_name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7443</Words>
  <Application>WPS Presentation</Application>
  <PresentationFormat>Произвольный</PresentationFormat>
  <Paragraphs>559</Paragraphs>
  <Slides>40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Consolas</vt:lpstr>
      <vt:lpstr>simple-light-2</vt:lpstr>
      <vt:lpstr>Классы</vt:lpstr>
      <vt:lpstr>Объекты классов</vt:lpstr>
      <vt:lpstr>Публичные и служебные атрибуты</vt:lpstr>
      <vt:lpstr>Публичные и служебные атрибуты</vt:lpstr>
      <vt:lpstr>Публичные и служебные атрибуты</vt:lpstr>
      <vt:lpstr>getter и setter</vt:lpstr>
      <vt:lpstr>getter и setter</vt:lpstr>
      <vt:lpstr>property getter</vt:lpstr>
      <vt:lpstr>property getter</vt:lpstr>
      <vt:lpstr>property setter</vt:lpstr>
      <vt:lpstr>property setter</vt:lpstr>
      <vt:lpstr>property setter</vt:lpstr>
      <vt:lpstr>Инкапсуляция</vt:lpstr>
      <vt:lpstr>Пользовательские классы</vt:lpstr>
      <vt:lpstr>Пользовательские классы</vt:lpstr>
      <vt:lpstr>Множественное наследование</vt:lpstr>
      <vt:lpstr>Проблема ромба</vt:lpstr>
      <vt:lpstr>Что выведет area?</vt:lpstr>
      <vt:lpstr>__mro__</vt:lpstr>
      <vt:lpstr>Проблема ромба</vt:lpstr>
      <vt:lpstr>__mro__</vt:lpstr>
      <vt:lpstr>Зачем нужен super?</vt:lpstr>
      <vt:lpstr>Зачем нужен super?</vt:lpstr>
      <vt:lpstr>Зачем нужен super?</vt:lpstr>
      <vt:lpstr>super</vt:lpstr>
      <vt:lpstr>super и __init__</vt:lpstr>
      <vt:lpstr>super и __init__</vt:lpstr>
      <vt:lpstr>__init__ и множественное наследование</vt:lpstr>
      <vt:lpstr>__init__ и множественное наследование</vt:lpstr>
      <vt:lpstr>Наследование</vt:lpstr>
      <vt:lpstr>super и __init__</vt:lpstr>
      <vt:lpstr>Полиморфизм на уровне языка</vt:lpstr>
      <vt:lpstr>Полиморфизм и наследование</vt:lpstr>
      <vt:lpstr>Полиморфизм и наследование</vt:lpstr>
      <vt:lpstr>singledispatch</vt:lpstr>
      <vt:lpstr>singledispatchmethod</vt:lpstr>
      <vt:lpstr>Полиморфизм</vt:lpstr>
      <vt:lpstr>singledispatchmethod</vt:lpstr>
      <vt:lpstr>Интерфейсы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562</cp:revision>
  <dcterms:created xsi:type="dcterms:W3CDTF">2023-09-07T15:23:00Z</dcterms:created>
  <dcterms:modified xsi:type="dcterms:W3CDTF">2024-10-03T23:20:58Z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1049-12.2.0.18586</vt:lpwstr>
  </property>
</Properties>
</file>