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sldIdLst>
    <p:sldId id="306" r:id="rId3"/>
    <p:sldId id="601" r:id="rId4"/>
    <p:sldId id="599" r:id="rId6"/>
    <p:sldId id="647" r:id="rId7"/>
    <p:sldId id="648" r:id="rId8"/>
    <p:sldId id="649" r:id="rId9"/>
    <p:sldId id="650" r:id="rId10"/>
    <p:sldId id="656" r:id="rId11"/>
    <p:sldId id="652" r:id="rId12"/>
    <p:sldId id="653" r:id="rId13"/>
    <p:sldId id="657" r:id="rId14"/>
    <p:sldId id="655" r:id="rId15"/>
    <p:sldId id="654" r:id="rId16"/>
    <p:sldId id="658" r:id="rId17"/>
    <p:sldId id="659" r:id="rId18"/>
    <p:sldId id="660" r:id="rId19"/>
    <p:sldId id="661" r:id="rId20"/>
    <p:sldId id="662" r:id="rId21"/>
    <p:sldId id="665" r:id="rId22"/>
    <p:sldId id="666" r:id="rId23"/>
    <p:sldId id="667" r:id="rId24"/>
    <p:sldId id="663" r:id="rId25"/>
    <p:sldId id="668" r:id="rId26"/>
    <p:sldId id="669" r:id="rId27"/>
    <p:sldId id="670" r:id="rId28"/>
    <p:sldId id="671" r:id="rId29"/>
    <p:sldId id="673" r:id="rId30"/>
    <p:sldId id="672" r:id="rId31"/>
    <p:sldId id="674" r:id="rId32"/>
    <p:sldId id="675" r:id="rId33"/>
    <p:sldId id="677" r:id="rId34"/>
    <p:sldId id="678" r:id="rId35"/>
    <p:sldId id="679" r:id="rId36"/>
    <p:sldId id="680" r:id="rId37"/>
    <p:sldId id="681" r:id="rId38"/>
    <p:sldId id="682" r:id="rId39"/>
    <p:sldId id="684" r:id="rId40"/>
    <p:sldId id="683" r:id="rId41"/>
    <p:sldId id="331" r:id="rId42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6"/>
            <p14:sldId id="601"/>
            <p14:sldId id="599"/>
            <p14:sldId id="647"/>
            <p14:sldId id="648"/>
            <p14:sldId id="649"/>
            <p14:sldId id="650"/>
            <p14:sldId id="656"/>
            <p14:sldId id="652"/>
            <p14:sldId id="653"/>
            <p14:sldId id="657"/>
            <p14:sldId id="655"/>
            <p14:sldId id="654"/>
            <p14:sldId id="658"/>
            <p14:sldId id="659"/>
            <p14:sldId id="660"/>
            <p14:sldId id="661"/>
            <p14:sldId id="662"/>
            <p14:sldId id="665"/>
            <p14:sldId id="666"/>
            <p14:sldId id="667"/>
            <p14:sldId id="663"/>
            <p14:sldId id="668"/>
            <p14:sldId id="669"/>
            <p14:sldId id="670"/>
            <p14:sldId id="671"/>
            <p14:sldId id="673"/>
            <p14:sldId id="672"/>
            <p14:sldId id="674"/>
            <p14:sldId id="675"/>
            <p14:sldId id="677"/>
            <p14:sldId id="678"/>
            <p14:sldId id="679"/>
            <p14:sldId id="680"/>
            <p14:sldId id="681"/>
            <p14:sldId id="682"/>
            <p14:sldId id="684"/>
            <p14:sldId id="683"/>
            <p14:sldId id="331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7978" userDrawn="1">
          <p15:clr>
            <a:srgbClr val="A4A3A4"/>
          </p15:clr>
        </p15:guide>
        <p15:guide id="4" pos="10374" userDrawn="1">
          <p15:clr>
            <a:srgbClr val="A4A3A4"/>
          </p15:clr>
        </p15:guide>
        <p15:guide id="5" pos="5464" userDrawn="1">
          <p15:clr>
            <a:srgbClr val="A4A3A4"/>
          </p15:clr>
        </p15:guide>
        <p15:guide id="7" pos="626" userDrawn="1">
          <p15:clr>
            <a:srgbClr val="A4A3A4"/>
          </p15:clr>
        </p15:guide>
        <p15:guide id="8" pos="14886" userDrawn="1">
          <p15:clr>
            <a:srgbClr val="A4A3A4"/>
          </p15:clr>
        </p15:guide>
        <p15:guide id="12" orient="horz" pos="8014" userDrawn="1">
          <p15:clr>
            <a:srgbClr val="A4A3A4"/>
          </p15:clr>
        </p15:guide>
        <p15:guide id="13" orient="horz" pos="1870" userDrawn="1">
          <p15:clr>
            <a:srgbClr val="A4A3A4"/>
          </p15:clr>
        </p15:guide>
        <p15:guide id="14" pos="11296" userDrawn="1">
          <p15:clr>
            <a:srgbClr val="A4A3A4"/>
          </p15:clr>
        </p15:guide>
        <p15:guide id="15" pos="4230" userDrawn="1">
          <p15:clr>
            <a:srgbClr val="A4A3A4"/>
          </p15:clr>
        </p15:guide>
        <p15:guide id="16" orient="horz" pos="25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C09D29"/>
    <a:srgbClr val="7CB683"/>
    <a:srgbClr val="CC4E3F"/>
    <a:srgbClr val="3E3E3E"/>
    <a:srgbClr val="525252"/>
    <a:srgbClr val="68045E"/>
    <a:srgbClr val="99CA89"/>
    <a:srgbClr val="CFE09A"/>
    <a:srgbClr val="DAE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395" autoAdjust="0"/>
  </p:normalViewPr>
  <p:slideViewPr>
    <p:cSldViewPr showGuides="1">
      <p:cViewPr varScale="1">
        <p:scale>
          <a:sx n="58" d="100"/>
          <a:sy n="58" d="100"/>
        </p:scale>
        <p:origin x="408" y="108"/>
      </p:cViewPr>
      <p:guideLst>
        <p:guide orient="horz" pos="555"/>
        <p:guide pos="7978"/>
        <p:guide pos="10374"/>
        <p:guide pos="5464"/>
        <p:guide pos="626"/>
        <p:guide pos="14886"/>
        <p:guide orient="horz" pos="8014"/>
        <p:guide orient="horz" pos="1870"/>
        <p:guide pos="11296"/>
        <p:guide pos="4230"/>
        <p:guide orient="horz" pos="2538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63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62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25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8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51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51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14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7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13865"/>
            </a:lvl2pPr>
            <a:lvl3pPr algn="ctr">
              <a:spcBef>
                <a:spcPts val="0"/>
              </a:spcBef>
              <a:buSzPct val="100000"/>
              <a:defRPr sz="13865"/>
            </a:lvl3pPr>
            <a:lvl4pPr algn="ctr">
              <a:spcBef>
                <a:spcPts val="0"/>
              </a:spcBef>
              <a:buSzPct val="100000"/>
              <a:defRPr sz="13865"/>
            </a:lvl4pPr>
            <a:lvl5pPr algn="ctr">
              <a:spcBef>
                <a:spcPts val="0"/>
              </a:spcBef>
              <a:buSzPct val="100000"/>
              <a:defRPr sz="13865"/>
            </a:lvl5pPr>
            <a:lvl6pPr algn="ctr">
              <a:spcBef>
                <a:spcPts val="0"/>
              </a:spcBef>
              <a:buSzPct val="100000"/>
              <a:defRPr sz="13865"/>
            </a:lvl6pPr>
            <a:lvl7pPr algn="ctr">
              <a:spcBef>
                <a:spcPts val="0"/>
              </a:spcBef>
              <a:buSzPct val="100000"/>
              <a:defRPr sz="13865"/>
            </a:lvl7pPr>
            <a:lvl8pPr algn="ctr">
              <a:spcBef>
                <a:spcPts val="0"/>
              </a:spcBef>
              <a:buSzPct val="100000"/>
              <a:defRPr sz="13865"/>
            </a:lvl8pPr>
            <a:lvl9pPr algn="ctr">
              <a:spcBef>
                <a:spcPts val="0"/>
              </a:spcBef>
              <a:buSzPct val="100000"/>
              <a:defRPr sz="13865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71388" y="720000"/>
            <a:ext cx="21600000" cy="1440000"/>
          </a:xfrm>
        </p:spPr>
        <p:txBody>
          <a:bodyPr lIns="0" tIns="0" rIns="0" bIns="0"/>
          <a:lstStyle>
            <a:lvl1pPr algn="ctr" fontAlgn="base">
              <a:defRPr sz="6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1403388" y="12628800"/>
            <a:ext cx="540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8411388" y="12628800"/>
            <a:ext cx="792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5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9600"/>
            </a:lvl2pPr>
            <a:lvl3pPr algn="ctr">
              <a:spcBef>
                <a:spcPts val="0"/>
              </a:spcBef>
              <a:buSzPct val="100000"/>
              <a:defRPr sz="9600"/>
            </a:lvl3pPr>
            <a:lvl4pPr algn="ctr">
              <a:spcBef>
                <a:spcPts val="0"/>
              </a:spcBef>
              <a:buSzPct val="100000"/>
              <a:defRPr sz="9600"/>
            </a:lvl4pPr>
            <a:lvl5pPr algn="ctr">
              <a:spcBef>
                <a:spcPts val="0"/>
              </a:spcBef>
              <a:buSzPct val="100000"/>
              <a:defRPr sz="9600"/>
            </a:lvl5pPr>
            <a:lvl6pPr algn="ctr">
              <a:spcBef>
                <a:spcPts val="0"/>
              </a:spcBef>
              <a:buSzPct val="100000"/>
              <a:defRPr sz="9600"/>
            </a:lvl6pPr>
            <a:lvl7pPr algn="ctr">
              <a:spcBef>
                <a:spcPts val="0"/>
              </a:spcBef>
              <a:buSzPct val="100000"/>
              <a:defRPr sz="9600"/>
            </a:lvl7pPr>
            <a:lvl8pPr algn="ctr">
              <a:spcBef>
                <a:spcPts val="0"/>
              </a:spcBef>
              <a:buSzPct val="100000"/>
              <a:defRPr sz="9600"/>
            </a:lvl8pPr>
            <a:lvl9pPr algn="ctr">
              <a:spcBef>
                <a:spcPts val="0"/>
              </a:spcBef>
              <a:buSzPct val="100000"/>
              <a:defRPr sz="960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sz="2665" smtClean="0">
                <a:solidFill>
                  <a:schemeClr val="dk2"/>
                </a:solidFill>
              </a:rPr>
            </a:fld>
            <a:endParaRPr lang="en-US" sz="2665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1722735" y="11754485"/>
            <a:ext cx="12978130" cy="156781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Докладчик: Евграфов Михаил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546340" y="4913630"/>
            <a:ext cx="9789795" cy="191643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ru-RU" sz="9600" dirty="0">
                <a:solidFill>
                  <a:schemeClr val="bg1"/>
                </a:solidFill>
              </a:rPr>
              <a:t>Модули</a:t>
            </a:r>
            <a:endParaRPr lang="ru-RU" sz="96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5352"/>
            <a:ext cx="2437777" cy="7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664906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from ... import *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066165" y="2033270"/>
            <a:ext cx="19760565" cy="10780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greeting.py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GREET_TEMPLATE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"Hello,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!"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print_greeting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GREET_TEMPLATE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format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*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GREET_TEMPLATE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print_greeting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"Mike"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sz="5400">
                <a:latin typeface="Consolas" panose="020B0609020204030204" charset="0"/>
                <a:cs typeface="Consolas" panose="020B0609020204030204" charset="0"/>
              </a:rPr>
              <a:t>Hello, {}!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sz="5400">
                <a:latin typeface="Consolas" panose="020B0609020204030204" charset="0"/>
                <a:cs typeface="Consolas" panose="020B0609020204030204" charset="0"/>
              </a:rPr>
              <a:t>Hello, Mike!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66490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Проблемы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from ... import *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066165" y="2033270"/>
            <a:ext cx="16320135" cy="10780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greeting.py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GREET_TEMPLATE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"Hello,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!"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print_greeting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GREET_TEMPLATE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format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*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GREET_TEMPLATE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"wrong"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GREET_TEMPLATE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print_greeting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"Mike"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sz="5400">
                <a:latin typeface="Consolas" panose="020B0609020204030204" charset="0"/>
                <a:cs typeface="Consolas" panose="020B0609020204030204" charset="0"/>
              </a:rPr>
              <a:t>wrong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sz="5400">
                <a:latin typeface="Consolas" panose="020B0609020204030204" charset="0"/>
                <a:cs typeface="Consolas" panose="020B0609020204030204" charset="0"/>
              </a:rPr>
              <a:t>Hello, Mike!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845754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Приватные поля модуля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066165" y="2033270"/>
            <a:ext cx="19554825" cy="10780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greeting.py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print_greeting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str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_greeting_template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format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_greeting_template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"Hello,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!"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_greeting_template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_greeting_template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Hello, {}!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845754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Приватные поля модуля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 </a:t>
            </a:r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 *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066165" y="2033270"/>
            <a:ext cx="19554825" cy="10780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greeting.py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print_greeting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str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_greeting_template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format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_greeting_template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"Hello,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!"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*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print_greeting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"Mike"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_greeting_template</a:t>
            </a: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sz="5400">
                <a:latin typeface="Consolas" panose="020B0609020204030204" charset="0"/>
                <a:cs typeface="Consolas" panose="020B0609020204030204" charset="0"/>
              </a:rPr>
              <a:t>Hello, Mike!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NameError: name '_greeting_template' is not defined</a:t>
            </a:r>
            <a:endParaRPr lang="en-US" sz="5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87118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Выполнение модуля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 </a:t>
            </a:r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как скрипта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066165" y="2450465"/>
            <a:ext cx="16328390" cy="9595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greeting.py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print_greeting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"Hello,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!"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your name: 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print_greeting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$ python greeting.py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7870190" cy="175514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__pycache__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066165" y="7146290"/>
            <a:ext cx="14053820" cy="5065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├───__pycache__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│   │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│   └───greeting.cpython-311.pyc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│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└───greeting.py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193165" y="2537460"/>
            <a:ext cx="6863080" cy="1209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└───greeting.py  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320165" y="4769485"/>
            <a:ext cx="9167495" cy="1209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$ python greeting.py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5467330" y="2609850"/>
            <a:ext cx="1549400" cy="1209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T1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5539720" y="9018270"/>
            <a:ext cx="1549400" cy="1209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T1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5539720" y="10890250"/>
            <a:ext cx="1549400" cy="1209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T1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7" grpId="0"/>
      <p:bldP spid="8" grpId="0"/>
      <p:bldP spid="9" grpId="1"/>
      <p:bldP spid="7" grpId="1"/>
      <p:bldP spid="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>
            <a:spLocks noGrp="1"/>
          </p:cNvSpPr>
          <p:nvPr/>
        </p:nvSpPr>
        <p:spPr>
          <a:xfrm>
            <a:off x="880110" y="557530"/>
            <a:ext cx="20871180" cy="175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Обновление </a:t>
            </a:r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__pycache__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12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066165" y="2321560"/>
            <a:ext cx="14053820" cy="5065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├───__pycache__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│   └───greeting.cpython-311.pyc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└───greeting.py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15539720" y="3257550"/>
            <a:ext cx="1240155" cy="85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T1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15539720" y="4193540"/>
            <a:ext cx="1177290" cy="866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T1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871180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Обновление </a:t>
            </a:r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__pycache__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066165" y="2321560"/>
            <a:ext cx="14053820" cy="3042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├───__pycache__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│   └───greeting.cpython-311.pyc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└───greeting.py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5539720" y="3257550"/>
            <a:ext cx="1240155" cy="85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rgbClr val="CC4E3F"/>
                </a:solidFill>
                <a:latin typeface="Consolas" panose="020B0609020204030204" charset="0"/>
                <a:cs typeface="Consolas" panose="020B0609020204030204" charset="0"/>
              </a:rPr>
              <a:t>T1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5539720" y="4193540"/>
            <a:ext cx="1177290" cy="866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T2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353820" y="6177280"/>
            <a:ext cx="9167495" cy="1209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$ python greeting.py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137920" y="8082280"/>
            <a:ext cx="14053820" cy="3042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├───__pycache__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│   └───greeting.cpython-311.pyc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└───greeting.py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5611475" y="9018270"/>
            <a:ext cx="1240155" cy="85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T2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5611475" y="9954260"/>
            <a:ext cx="1177290" cy="866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T2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6" grpId="0"/>
      <p:bldP spid="10" grpId="0"/>
      <p:bldP spid="3" grpId="1"/>
      <p:bldP spid="6" grpId="1"/>
      <p:bldP spid="1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8108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Порядок поиска модулей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104265" y="2033270"/>
            <a:ext cx="17790795" cy="10099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greeting.py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typing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Optional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third_party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cool_greeting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print_greeting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ru-RU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Optional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ru-RU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"Hello,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ru-RU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!"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cool_greeting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ru-RU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8108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Порядок поиска модулей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137920" y="3905885"/>
            <a:ext cx="9602470" cy="1159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$ python greeting.py 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6763365" y="2249805"/>
            <a:ext cx="6102350" cy="1198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ru-RU" sz="6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Директории</a:t>
            </a:r>
            <a:endParaRPr lang="ru-RU" altLang="ru-RU" sz="6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5417820"/>
            <a:ext cx="13407390" cy="1159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from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ru-RU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typing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import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21444585" y="5346065"/>
            <a:ext cx="15989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?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4675485" y="5346065"/>
            <a:ext cx="15989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./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5" grpId="0"/>
      <p:bldP spid="5" grpId="1"/>
      <p:bldP spid="9" grpId="0"/>
      <p:bldP spid="8" grpId="0"/>
      <p:bldP spid="9" grpId="1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Модули</a:t>
            </a:r>
            <a:endParaRPr 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6" name="Овал 5"/>
          <p:cNvSpPr/>
          <p:nvPr/>
        </p:nvSpPr>
        <p:spPr>
          <a:xfrm>
            <a:off x="2722053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492943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8108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Порядок поиска модулей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137920" y="3905885"/>
            <a:ext cx="9602470" cy="1159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$ python greeting.py 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6763365" y="2249805"/>
            <a:ext cx="6102350" cy="1198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ru-RU" sz="6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Директории</a:t>
            </a:r>
            <a:endParaRPr lang="ru-RU" altLang="ru-RU" sz="6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5417820"/>
            <a:ext cx="13407390" cy="1159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from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ru-RU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typing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import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4675485" y="5346065"/>
            <a:ext cx="15989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./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21444585" y="5346065"/>
            <a:ext cx="15989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rgbClr val="CC4E3F"/>
                </a:solidFill>
                <a:latin typeface="Consolas" panose="020B0609020204030204" charset="0"/>
                <a:cs typeface="Consolas" panose="020B0609020204030204" charset="0"/>
              </a:rPr>
              <a:t>NO</a:t>
            </a:r>
            <a:endParaRPr lang="en-US" altLang="ru-RU" sz="6000">
              <a:solidFill>
                <a:srgbClr val="CC4E3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4603730" y="6858000"/>
            <a:ext cx="68402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.../Python/...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1443950" y="6858000"/>
            <a:ext cx="15989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?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9" grpId="1"/>
      <p:bldP spid="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8108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Порядок поиска модулей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137920" y="3905885"/>
            <a:ext cx="9602470" cy="1159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$ python greeting.py 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6763365" y="2249805"/>
            <a:ext cx="6102350" cy="1198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ru-RU" sz="6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Директории</a:t>
            </a:r>
            <a:endParaRPr lang="ru-RU" altLang="ru-RU" sz="6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5417820"/>
            <a:ext cx="13407390" cy="1159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from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ru-RU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typing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import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4675485" y="5346065"/>
            <a:ext cx="15989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./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21444585" y="5346065"/>
            <a:ext cx="15989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rgbClr val="CC4E3F"/>
                </a:solidFill>
                <a:latin typeface="Consolas" panose="020B0609020204030204" charset="0"/>
                <a:cs typeface="Consolas" panose="020B0609020204030204" charset="0"/>
              </a:rPr>
              <a:t>NO</a:t>
            </a:r>
            <a:endParaRPr lang="en-US" altLang="ru-RU" sz="6000">
              <a:solidFill>
                <a:srgbClr val="CC4E3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4603730" y="6858000"/>
            <a:ext cx="68402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.../Python/...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1443950" y="6858000"/>
            <a:ext cx="15989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YES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8108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Порядок поиска модулей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137920" y="3905885"/>
            <a:ext cx="9602470" cy="1159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$ python greeting.py 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6763365" y="2249805"/>
            <a:ext cx="6102350" cy="1198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ru-RU" sz="6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Директории</a:t>
            </a:r>
            <a:endParaRPr lang="ru-RU" altLang="ru-RU" sz="6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5417820"/>
            <a:ext cx="13407390" cy="1159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from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ru-RU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typing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import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6929755"/>
            <a:ext cx="13271500" cy="1159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from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ru-RU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third_party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import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 ...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1444585" y="5346065"/>
            <a:ext cx="15989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?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4675485" y="5346065"/>
            <a:ext cx="15989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./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0" grpId="1"/>
      <p:bldP spid="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8108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Порядок поиска модулей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137920" y="3905885"/>
            <a:ext cx="9602470" cy="1159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$ python greeting.py 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6763365" y="2249805"/>
            <a:ext cx="6102350" cy="1198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ru-RU" sz="6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Директории</a:t>
            </a:r>
            <a:endParaRPr lang="ru-RU" altLang="ru-RU" sz="6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5417820"/>
            <a:ext cx="13407390" cy="1159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from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ru-RU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typing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import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6929755"/>
            <a:ext cx="13271500" cy="1159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from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ru-RU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third_party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import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 ...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1444585" y="5346065"/>
            <a:ext cx="15989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>
                <a:solidFill>
                  <a:srgbClr val="CC4E3F"/>
                </a:solidFill>
                <a:latin typeface="Consolas" panose="020B0609020204030204" charset="0"/>
                <a:cs typeface="Consolas" panose="020B0609020204030204" charset="0"/>
              </a:rPr>
              <a:t>NO</a:t>
            </a:r>
            <a:endParaRPr lang="en-US" altLang="en-US" sz="6000">
              <a:solidFill>
                <a:srgbClr val="CC4E3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4675485" y="5346065"/>
            <a:ext cx="15989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./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4604365" y="6930390"/>
            <a:ext cx="68402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.../Python/...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21444585" y="6930390"/>
            <a:ext cx="15989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?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8" grpId="1"/>
      <p:bldP spid="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8108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Порядок поиска модулей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137920" y="3905885"/>
            <a:ext cx="9602470" cy="1159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$ python greeting.py 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6763365" y="2249805"/>
            <a:ext cx="6102350" cy="1198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ru-RU" sz="6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Директории</a:t>
            </a:r>
            <a:endParaRPr lang="ru-RU" altLang="ru-RU" sz="6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5417820"/>
            <a:ext cx="13407390" cy="1159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from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ru-RU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typing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import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6929755"/>
            <a:ext cx="13271500" cy="1159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from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ru-RU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third_party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import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 ...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1444585" y="5346065"/>
            <a:ext cx="15989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>
                <a:solidFill>
                  <a:srgbClr val="CC4E3F"/>
                </a:solidFill>
                <a:latin typeface="Consolas" panose="020B0609020204030204" charset="0"/>
                <a:cs typeface="Consolas" panose="020B0609020204030204" charset="0"/>
              </a:rPr>
              <a:t>NO</a:t>
            </a:r>
            <a:endParaRPr lang="en-US" altLang="en-US" sz="6000">
              <a:solidFill>
                <a:srgbClr val="CC4E3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4675485" y="5346065"/>
            <a:ext cx="15989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./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4604365" y="6930390"/>
            <a:ext cx="68402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.../Python/...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21444585" y="6930390"/>
            <a:ext cx="15989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rgbClr val="CC4E3F"/>
                </a:solidFill>
                <a:latin typeface="Consolas" panose="020B0609020204030204" charset="0"/>
                <a:cs typeface="Consolas" panose="020B0609020204030204" charset="0"/>
              </a:rPr>
              <a:t>NO</a:t>
            </a:r>
            <a:endParaRPr lang="en-US" altLang="ru-RU" sz="6000">
              <a:solidFill>
                <a:srgbClr val="CC4E3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1722735" y="8441690"/>
            <a:ext cx="94151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.../site-packages/...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21444585" y="8442325"/>
            <a:ext cx="15989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?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13" grpId="1"/>
      <p:bldP spid="1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8108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Порядок поиска модулей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137920" y="3905885"/>
            <a:ext cx="9602470" cy="1159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$ python greeting.py 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6763365" y="2249805"/>
            <a:ext cx="6102350" cy="1198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ru-RU" sz="6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Директории</a:t>
            </a:r>
            <a:endParaRPr lang="ru-RU" altLang="ru-RU" sz="6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5417820"/>
            <a:ext cx="13407390" cy="1159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from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ru-RU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typing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import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6929755"/>
            <a:ext cx="13271500" cy="1159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from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ru-RU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third_party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import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 ...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1444585" y="5346065"/>
            <a:ext cx="15989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>
                <a:solidFill>
                  <a:srgbClr val="CC4E3F"/>
                </a:solidFill>
                <a:latin typeface="Consolas" panose="020B0609020204030204" charset="0"/>
                <a:cs typeface="Consolas" panose="020B0609020204030204" charset="0"/>
              </a:rPr>
              <a:t>NO</a:t>
            </a:r>
            <a:endParaRPr lang="en-US" altLang="en-US" sz="6000">
              <a:solidFill>
                <a:srgbClr val="CC4E3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4675485" y="5346065"/>
            <a:ext cx="15989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./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4604365" y="6930390"/>
            <a:ext cx="68402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.../Python/...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21444585" y="6930390"/>
            <a:ext cx="15989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rgbClr val="CC4E3F"/>
                </a:solidFill>
                <a:latin typeface="Consolas" panose="020B0609020204030204" charset="0"/>
                <a:cs typeface="Consolas" panose="020B0609020204030204" charset="0"/>
              </a:rPr>
              <a:t>NO</a:t>
            </a:r>
            <a:endParaRPr lang="en-US" altLang="ru-RU" sz="6000">
              <a:solidFill>
                <a:srgbClr val="CC4E3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1722735" y="8441690"/>
            <a:ext cx="94151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.../site-packages/...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21444585" y="8442325"/>
            <a:ext cx="15989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YES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5615305" cy="175514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builtins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104265" y="2033270"/>
            <a:ext cx="18732500" cy="10257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en-US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__builtins__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'abs': &lt;function abs(x, /)&gt;,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'all': &lt;function all(iterable, /)&gt;,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'any': &lt;function any(iterable, /)&gt;,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en-US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builtins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__builtins__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"len"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is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builtins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len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Исполняемые модули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6" name="Овал 5"/>
          <p:cNvSpPr/>
          <p:nvPr/>
        </p:nvSpPr>
        <p:spPr>
          <a:xfrm>
            <a:off x="2722053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492943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19287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</a:t>
            </a:r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name__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104265" y="2033270"/>
            <a:ext cx="14132560" cy="10257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name_printer.py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$ python name_printer.py</a:t>
            </a:r>
            <a:endParaRPr lang="en-US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__main__</a:t>
            </a:r>
            <a:endParaRPr lang="en-US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$ python</a:t>
            </a:r>
            <a:endParaRPr lang="en-US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name_printer</a:t>
            </a:r>
            <a:endParaRPr lang="en-US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name_printer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name_printer</a:t>
            </a:r>
            <a:endParaRPr lang="en-US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name_printer</a:t>
            </a:r>
            <a:endParaRPr lang="en-US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19287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Идиома __</a:t>
            </a:r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name__</a:t>
            </a:r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 == "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</a:t>
            </a:r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main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</a:t>
            </a:r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"</a:t>
            </a:r>
            <a:endParaRPr lang="ru-RU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104265" y="2033270"/>
            <a:ext cx="14132560" cy="10257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name_printer.py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== </a:t>
            </a:r>
            <a:r>
              <a:rPr lang="en-US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"__main__"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$ python name_printer.py</a:t>
            </a:r>
            <a:endParaRPr lang="en-US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__main__</a:t>
            </a:r>
            <a:endParaRPr lang="en-US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$ python</a:t>
            </a:r>
            <a:endParaRPr lang="en-US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name_printer</a:t>
            </a:r>
            <a:endParaRPr lang="en-US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name_printer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name_printer</a:t>
            </a:r>
            <a:endParaRPr lang="en-US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17357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Мотивация использования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033270"/>
            <a:ext cx="16036925" cy="6681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$ python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print_greeting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...     </a:t>
            </a:r>
            <a:r>
              <a:rPr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"Hello,</a:t>
            </a: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!"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...     </a:t>
            </a:r>
            <a:r>
              <a:rPr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... 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print_greeting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"Saul Goodman"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...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exit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9162415"/>
            <a:ext cx="18028920" cy="3560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$ python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print_greeting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"Lalo"</a:t>
            </a:r>
            <a:r>
              <a:rPr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...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ru-RU" sz="5400">
                <a:latin typeface="Consolas" panose="020B0609020204030204" charset="0"/>
                <a:cs typeface="Consolas" panose="020B0609020204030204" charset="0"/>
              </a:rPr>
              <a:t>NameError: name 'print_greeting' is not defined</a:t>
            </a:r>
            <a:endParaRPr altLang="ru-RU" sz="5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19287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Идиома 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- </a:t>
            </a:r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не точка входа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5" name="Изображение 4"/>
          <p:cNvPicPr/>
          <p:nvPr/>
        </p:nvPicPr>
        <p:blipFill>
          <a:blip r:embed="rId1"/>
          <a:stretch>
            <a:fillRect/>
          </a:stretch>
        </p:blipFill>
        <p:spPr>
          <a:xfrm>
            <a:off x="7082790" y="2033270"/>
            <a:ext cx="10577195" cy="10702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19287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Мотивация использования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181735" y="2177415"/>
            <a:ext cx="12027535" cy="10165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argv_user.py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sys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5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== </a:t>
            </a:r>
            <a:r>
              <a:rPr lang="ru-RU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"__main__"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sys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argv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$ python argv_user.py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['.\\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argv_user.py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']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$ python argv_user.py 42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['.\\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argv_user.py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', '42']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Пакеты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6" name="Овал 5"/>
          <p:cNvSpPr/>
          <p:nvPr/>
        </p:nvSpPr>
        <p:spPr>
          <a:xfrm>
            <a:off x="2722053" y="12258675"/>
            <a:ext cx="294135" cy="2971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492943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19287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Файловая структура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181735" y="3021330"/>
            <a:ext cx="12027535" cy="7123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└───package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│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├───__init__.py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│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├───module1.py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│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└───module2.py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19287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Импорт модулей пакета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181735" y="2177415"/>
            <a:ext cx="22449790" cy="10165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package/module1.py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print_module_info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 am function from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package/module2.py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print_module_info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None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"I am function from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__name__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package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package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module1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AttributeError: module 'package' has no attribute 'module1'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19287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Импорт модулей пакета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181735" y="2177415"/>
            <a:ext cx="22449790" cy="10165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package/module1.py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print_module_info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 am function from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package/module2.py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print_module_info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None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"I am function from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__name__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package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module1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mod1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mod1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print_module_info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 am function from package.module1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19287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__init__.py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181735" y="2177415"/>
            <a:ext cx="12157075" cy="10165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package/__init__.py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package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module1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package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module2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"Init package"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package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package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module1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package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module2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Init package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&lt;module 'package.module1' ...&gt;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&lt;module 'package.module2' ...&gt;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19287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import ... from *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181735" y="3391535"/>
            <a:ext cx="17749520" cy="4986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package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*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module1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print_module_info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module2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print_module_info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NameError: name 'module1' is not defined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19287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__all__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81735" y="2177415"/>
            <a:ext cx="14852015" cy="10165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package/__init__.py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__all__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"module1"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"module2"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from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package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import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*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module1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print_module_info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module2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print_module_info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I am function from package.module1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I am function from package.module2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Семинар</a:t>
            </a:r>
            <a:endParaRPr 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6" name="Овал 5"/>
          <p:cNvSpPr/>
          <p:nvPr/>
        </p:nvSpPr>
        <p:spPr>
          <a:xfrm>
            <a:off x="2722053" y="12258675"/>
            <a:ext cx="294135" cy="2971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492943" y="12258675"/>
            <a:ext cx="294135" cy="2971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110615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Создание модуля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137920" y="2753360"/>
            <a:ext cx="17878425" cy="8588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greeting.py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print_greeting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ru-RU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ru-RU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"Hello,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ru-RU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!"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module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83614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Доступ к содержимому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137920" y="3220085"/>
            <a:ext cx="20126960" cy="8121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print_greeting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"Gustavo Fring"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NameError: name 'print_greeting' is not defined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print_greeting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"Gustavo Fring"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Hello, Gustavo Fring!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606550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Этап выполнения модуля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066165" y="2482215"/>
            <a:ext cx="14805660" cy="10331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greeting.py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"start import"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print_greeting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"Hello,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!"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"finish import"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start import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finish import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95335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Импорт отдельных объектов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066165" y="2033270"/>
            <a:ext cx="16729710" cy="10780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greeting.py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GREET_TEMPLATE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"Hello,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!"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print_greeting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GREET_TEMPLATE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format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print_greeting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print_greeting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"Hector"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Hello, Hector!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NameError: name 'greeting' is not defined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286065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Связывание модуля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066165" y="2033270"/>
            <a:ext cx="18082260" cy="10780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greeting.py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GREET_TEMPLATE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"Hello,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!"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print_greeting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GREET_TEMPLATE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format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as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grt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grt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print_greeting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"Hector"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sz="5400">
                <a:latin typeface="Consolas" panose="020B0609020204030204" charset="0"/>
                <a:cs typeface="Consolas" panose="020B0609020204030204" charset="0"/>
              </a:rPr>
              <a:t>Hello, Hector!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NameError: name 'greeting' is not defined</a:t>
            </a:r>
            <a:endParaRPr 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66490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Связывание содержимого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066165" y="2033270"/>
            <a:ext cx="19760565" cy="10780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greeting.py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GREET_TEMPLATE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"Hello,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!"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print_greeting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GREET_TEMPLATE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format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GREET_TEMPLATE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template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template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Hello, {}!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GREET_TEMPLATE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NameError: name 'GREET_TEMPLATE' is not defined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6828</Words>
  <Application>WPS Presentation</Application>
  <PresentationFormat>Произвольный</PresentationFormat>
  <Paragraphs>590</Paragraphs>
  <Slides>39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Arial</vt:lpstr>
      <vt:lpstr>SimSun</vt:lpstr>
      <vt:lpstr>Wingdings</vt:lpstr>
      <vt:lpstr>Arial</vt:lpstr>
      <vt:lpstr>Segoe UI</vt:lpstr>
      <vt:lpstr>Arial Black</vt:lpstr>
      <vt:lpstr>Tahoma</vt:lpstr>
      <vt:lpstr>Franklin Gothic Book</vt:lpstr>
      <vt:lpstr>Consolas</vt:lpstr>
      <vt:lpstr>Microsoft YaHei</vt:lpstr>
      <vt:lpstr>Arial Unicode MS</vt:lpstr>
      <vt:lpstr>simple-light-2</vt:lpstr>
      <vt:lpstr>Исключения</vt:lpstr>
      <vt:lpstr>Исключения</vt:lpstr>
      <vt:lpstr>Примеры исключений</vt:lpstr>
      <vt:lpstr>Мотивация использования</vt:lpstr>
      <vt:lpstr>Создание модуля</vt:lpstr>
      <vt:lpstr>Доступ к содержимому</vt:lpstr>
      <vt:lpstr>Этап выполнения модуля</vt:lpstr>
      <vt:lpstr>Связывание содержимого</vt:lpstr>
      <vt:lpstr>Импорт отдельных объектов</vt:lpstr>
      <vt:lpstr>Связывание содержимого</vt:lpstr>
      <vt:lpstr>from ... import *</vt:lpstr>
      <vt:lpstr>Приватные поля модуля и *</vt:lpstr>
      <vt:lpstr>from ... import *</vt:lpstr>
      <vt:lpstr>Приватные поля модуля и *</vt:lpstr>
      <vt:lpstr>Выполнение модуля как скрипта</vt:lpstr>
      <vt:lpstr>Обновление __pycache__</vt:lpstr>
      <vt:lpstr>Обновление __pycache__</vt:lpstr>
      <vt:lpstr>Обновление __pycache__</vt:lpstr>
      <vt:lpstr>Порядок поиска модулей</vt:lpstr>
      <vt:lpstr>Порядок поиска модулей</vt:lpstr>
      <vt:lpstr>Порядок поиска модулей</vt:lpstr>
      <vt:lpstr>Порядок поиска модулей</vt:lpstr>
      <vt:lpstr>Порядок поиска модулей</vt:lpstr>
      <vt:lpstr>Порядок поиска модулей</vt:lpstr>
      <vt:lpstr>Порядок поиска модулей</vt:lpstr>
      <vt:lpstr>Порядок поиска модулей</vt:lpstr>
      <vt:lpstr>Модули</vt:lpstr>
      <vt:lpstr>builtins</vt:lpstr>
      <vt:lpstr>__name__</vt:lpstr>
      <vt:lpstr>Идиома __name__ == "__main__"</vt:lpstr>
      <vt:lpstr>Идиома - не точка входа</vt:lpstr>
      <vt:lpstr>Исполняемые модули</vt:lpstr>
      <vt:lpstr>Мотивация использования</vt:lpstr>
      <vt:lpstr>Мотивация использования</vt:lpstr>
      <vt:lpstr>Импорт модулей пакета</vt:lpstr>
      <vt:lpstr>Импорт модулей пакета</vt:lpstr>
      <vt:lpstr>import ... from *</vt:lpstr>
      <vt:lpstr>__init__.py</vt:lpstr>
      <vt:lpstr>Семинар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Michail Evgrafov</cp:lastModifiedBy>
  <cp:revision>694</cp:revision>
  <dcterms:created xsi:type="dcterms:W3CDTF">2023-09-07T15:23:00Z</dcterms:created>
  <dcterms:modified xsi:type="dcterms:W3CDTF">2024-11-01T00:55:08Z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939A7A65A70D42D3AFBDFCFAB1B7D962_12</vt:lpwstr>
  </property>
  <property fmtid="{D5CDD505-2E9C-101B-9397-08002B2CF9AE}" pid="3" name="KSOProductBuildVer">
    <vt:lpwstr>1049-12.2.0.18607</vt:lpwstr>
  </property>
</Properties>
</file>