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601" r:id="rId4"/>
    <p:sldId id="599" r:id="rId6"/>
    <p:sldId id="688" r:id="rId7"/>
    <p:sldId id="690" r:id="rId8"/>
    <p:sldId id="691" r:id="rId9"/>
    <p:sldId id="692" r:id="rId10"/>
    <p:sldId id="693" r:id="rId11"/>
    <p:sldId id="694" r:id="rId12"/>
    <p:sldId id="696" r:id="rId13"/>
    <p:sldId id="697" r:id="rId14"/>
    <p:sldId id="695" r:id="rId15"/>
    <p:sldId id="698" r:id="rId16"/>
    <p:sldId id="699" r:id="rId17"/>
    <p:sldId id="700" r:id="rId18"/>
    <p:sldId id="702" r:id="rId19"/>
    <p:sldId id="703" r:id="rId20"/>
    <p:sldId id="704" r:id="rId21"/>
    <p:sldId id="705" r:id="rId22"/>
    <p:sldId id="706" r:id="rId23"/>
    <p:sldId id="707" r:id="rId24"/>
    <p:sldId id="708" r:id="rId25"/>
    <p:sldId id="709" r:id="rId26"/>
    <p:sldId id="710" r:id="rId27"/>
    <p:sldId id="711" r:id="rId28"/>
    <p:sldId id="712" r:id="rId29"/>
    <p:sldId id="713" r:id="rId30"/>
    <p:sldId id="714" r:id="rId31"/>
    <p:sldId id="715" r:id="rId32"/>
    <p:sldId id="716" r:id="rId33"/>
    <p:sldId id="717" r:id="rId34"/>
    <p:sldId id="718" r:id="rId35"/>
    <p:sldId id="719" r:id="rId36"/>
    <p:sldId id="720" r:id="rId37"/>
    <p:sldId id="721" r:id="rId38"/>
    <p:sldId id="722" r:id="rId39"/>
    <p:sldId id="723" r:id="rId40"/>
    <p:sldId id="724" r:id="rId41"/>
    <p:sldId id="725" r:id="rId42"/>
    <p:sldId id="726" r:id="rId43"/>
    <p:sldId id="727" r:id="rId44"/>
    <p:sldId id="331" r:id="rId45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601"/>
            <p14:sldId id="599"/>
            <p14:sldId id="688"/>
            <p14:sldId id="690"/>
            <p14:sldId id="691"/>
            <p14:sldId id="692"/>
            <p14:sldId id="693"/>
            <p14:sldId id="694"/>
            <p14:sldId id="696"/>
            <p14:sldId id="697"/>
            <p14:sldId id="695"/>
            <p14:sldId id="698"/>
            <p14:sldId id="699"/>
            <p14:sldId id="700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26" userDrawn="1">
          <p15:clr>
            <a:srgbClr val="A4A3A4"/>
          </p15:clr>
        </p15:guide>
        <p15:guide id="4" pos="10374" userDrawn="1">
          <p15:clr>
            <a:srgbClr val="A4A3A4"/>
          </p15:clr>
        </p15:guide>
        <p15:guide id="5" pos="5464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9" userDrawn="1">
          <p15:clr>
            <a:srgbClr val="A4A3A4"/>
          </p15:clr>
        </p15:guide>
        <p15:guide id="12" orient="horz" pos="8066" userDrawn="1">
          <p15:clr>
            <a:srgbClr val="A4A3A4"/>
          </p15:clr>
        </p15:guide>
        <p15:guide id="13" orient="horz" pos="1839" userDrawn="1">
          <p15:clr>
            <a:srgbClr val="A4A3A4"/>
          </p15:clr>
        </p15:guide>
        <p15:guide id="14" pos="11286" userDrawn="1">
          <p15:clr>
            <a:srgbClr val="A4A3A4"/>
          </p15:clr>
        </p15:guide>
        <p15:guide id="15" pos="4230" userDrawn="1">
          <p15:clr>
            <a:srgbClr val="A4A3A4"/>
          </p15:clr>
        </p15:guide>
        <p15:guide id="16" orient="horz" pos="25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0072BC"/>
    <a:srgbClr val="C09D29"/>
    <a:srgbClr val="7CB683"/>
    <a:srgbClr val="CC4E3F"/>
    <a:srgbClr val="525252"/>
    <a:srgbClr val="68045E"/>
    <a:srgbClr val="99CA89"/>
    <a:srgbClr val="CFE09A"/>
    <a:srgbClr val="DAE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26"/>
        <p:guide pos="10374"/>
        <p:guide pos="5464"/>
        <p:guide pos="626"/>
        <p:guide pos="14909"/>
        <p:guide orient="horz" pos="8066"/>
        <p:guide orient="horz" pos="1839"/>
        <p:guide pos="11286"/>
        <p:guide pos="4230"/>
        <p:guide orient="horz" pos="2538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71388" y="720000"/>
            <a:ext cx="21600000" cy="1440000"/>
          </a:xfrm>
        </p:spPr>
        <p:txBody>
          <a:bodyPr lIns="0" tIns="0" rIns="0" bIns="0"/>
          <a:lstStyle>
            <a:lvl1pPr algn="ctr" fontAlgn="base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403388" y="12628800"/>
            <a:ext cx="540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411388" y="12628800"/>
            <a:ext cx="792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546340" y="4553585"/>
            <a:ext cx="9789795" cy="359537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ru-RU" sz="9600" dirty="0">
                <a:solidFill>
                  <a:schemeClr val="bg1"/>
                </a:solidFill>
              </a:rPr>
              <a:t>Числовые протоколы</a:t>
            </a:r>
            <a:endParaRPr lang="ru-RU" sz="96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6076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Пример протокола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#2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1936115"/>
            <a:ext cx="17691735" cy="1094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Sized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print_len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Sized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"object type: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:"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"object len: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)}</a:t>
            </a:r>
            <a:r>
              <a:rPr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;"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objects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([</a:t>
            </a:r>
            <a:r>
              <a:rPr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"a"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})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objects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print_len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object type: list: object len: 2;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object type: dict: object len: 1;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4351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А точно протокол? 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3298190"/>
            <a:ext cx="17691735" cy="5890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__mro__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dict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__mro__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"__len__"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dir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object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(&lt;class 'list'&gt;, &lt;class 'object'&gt;)</a:t>
            </a:r>
            <a:endParaRPr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(&lt;class 'dict'&gt;, &lt;class 'object'&gt;)</a:t>
            </a:r>
            <a:endParaRPr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False</a:t>
            </a:r>
            <a:endParaRPr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Числовые протоколы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4351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Пользовательский числовой тип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753360"/>
            <a:ext cx="23331170" cy="8645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_real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endParaRPr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_real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__repr__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"MyBasicNumber(number=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_real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)"</a:t>
            </a:r>
            <a:endParaRPr lang="en-US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43515" cy="175514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real </a:t>
            </a:r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imag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105660"/>
            <a:ext cx="20737830" cy="10685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200">
                <a:latin typeface="Consolas" panose="020B0609020204030204" charset="0"/>
                <a:cs typeface="Consolas" panose="020B0609020204030204" charset="0"/>
              </a:rPr>
              <a:t>...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5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</a:t>
            </a:r>
            <a:r>
              <a:rPr altLang="ru-RU" sz="5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property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altLang="ru-RU" sz="5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altLang="ru-RU" sz="52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altLang="ru-RU"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_real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   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5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</a:t>
            </a:r>
            <a:r>
              <a:rPr altLang="ru-RU" sz="5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property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imag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altLang="ru-RU" sz="5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altLang="ru-RU" sz="52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5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0.0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altLang="ru-RU"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my_basic_num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ru-RU" sz="5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5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altLang="ru-RU" sz="5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my_basic_num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altLang="ru-RU"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r>
              <a:rPr lang="en-US" sz="5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altLang="ru-RU"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my_basic_num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altLang="ru-RU"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imag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3.14 0.0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702915" cy="175514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real </a:t>
            </a:r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imag: </a:t>
            </a:r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обоснование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1961515"/>
            <a:ext cx="20896580" cy="10685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altLang="ru-RU"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numbers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altLang="ru-RU" sz="5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altLang="ru-RU" sz="5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2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52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altLang="ru-RU" sz="5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altLang="ru-RU" sz="5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1j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altLang="ru-RU" sz="5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altLang="ru-RU" sz="5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altLang="ru-RU" sz="5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5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2.72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r>
              <a:rPr lang="en-US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altLang="ru-RU" sz="5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altLang="ru-RU" sz="52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2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numbers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2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5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2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altLang="ru-RU" sz="5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"number type: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ru-RU" sz="5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altLang="ru-RU"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ru-RU" sz="5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 "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,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2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altLang="ru-RU" sz="5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"real: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ru-RU"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altLang="ru-RU"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ru-RU" sz="5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imag: 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ru-RU"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altLang="ru-RU"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imag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ru-RU" sz="5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,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2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number type: complex;  real: 1.0, imag: 1.0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number type: float;  real: 3.14, imag: 0.0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number type: int;  real: 42, imag: 0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200">
                <a:latin typeface="Consolas" panose="020B0609020204030204" charset="0"/>
                <a:cs typeface="Consolas" panose="020B0609020204030204" charset="0"/>
              </a:rPr>
              <a:t>number type: MyBasicNumber;  real: 2.72, imag: 0.0</a:t>
            </a:r>
            <a:endParaRPr altLang="ru-RU" sz="52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4351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Комплексное сопряжение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753360"/>
            <a:ext cx="18347690" cy="8645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conjugate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_real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4351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Обоснование сопряжения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177415"/>
            <a:ext cx="22510115" cy="10543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numbers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1j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2.72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numbers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conjugate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conjugate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"number type: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 "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"conjugate: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conjugate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number type: complex;  conjugate: (1-1j)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number type: float;  conjugate: 3.14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number type: int;  conjugate: 42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number type: MyBasicNumber;  conjugate: MyBasicNumber(number=2.72)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4351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Логические операции</a:t>
            </a:r>
            <a:endParaRPr lang="ru-RU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177415"/>
            <a:ext cx="15912465" cy="10543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__bool__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"bool cast"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_real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!= 0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__eq__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"eq comparision"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==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__ne__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 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"ne comparision"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!=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endParaRPr sz="48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4351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bool__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3833495"/>
            <a:ext cx="17963515" cy="5302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2.72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__bool__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bool cast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bool cast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True True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Протоколы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4351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Важность типа данных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465705"/>
            <a:ext cx="22999700" cy="10227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__bool__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_real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2.72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TypeError: __bool__ should return bool, returned float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4351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eq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753360"/>
            <a:ext cx="16448405" cy="9393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2.72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==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2.72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== 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eq comparision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eq comparision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True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False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4351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ne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753360"/>
            <a:ext cx="16448405" cy="9393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2.72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!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2.72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!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ne comparision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ne comparision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False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True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18627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Дефолтные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__eq__ </a:t>
            </a:r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__ne__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249805"/>
            <a:ext cx="17479010" cy="10361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sz="5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DumbClass</a:t>
            </a:r>
            <a:r>
              <a:rPr sz="52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2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pass</a:t>
            </a:r>
            <a:endParaRPr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dump_class</a:t>
            </a:r>
            <a:r>
              <a:rPr sz="52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DumbClass</a:t>
            </a:r>
            <a:r>
              <a:rPr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sz="5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r>
              <a:rPr lang="en-US" sz="5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dump_class</a:t>
            </a:r>
            <a:r>
              <a:rPr sz="5200">
                <a:latin typeface="Consolas" panose="020B0609020204030204" charset="0"/>
                <a:cs typeface="Consolas" panose="020B0609020204030204" charset="0"/>
              </a:rPr>
              <a:t> == </a:t>
            </a:r>
            <a:r>
              <a:rPr sz="5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DumbClass</a:t>
            </a:r>
            <a:r>
              <a:rPr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5200">
                <a:latin typeface="Consolas" panose="020B0609020204030204" charset="0"/>
                <a:cs typeface="Consolas" panose="020B0609020204030204" charset="0"/>
              </a:rPr>
              <a:t>,</a:t>
            </a:r>
            <a:endParaRPr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r>
              <a:rPr lang="en-US" sz="5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dump_class</a:t>
            </a:r>
            <a:r>
              <a:rPr sz="5200">
                <a:latin typeface="Consolas" panose="020B0609020204030204" charset="0"/>
                <a:cs typeface="Consolas" panose="020B0609020204030204" charset="0"/>
              </a:rPr>
              <a:t> == </a:t>
            </a:r>
            <a:r>
              <a:rPr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dump_class</a:t>
            </a:r>
            <a:r>
              <a:rPr sz="5200">
                <a:latin typeface="Consolas" panose="020B0609020204030204" charset="0"/>
                <a:cs typeface="Consolas" panose="020B0609020204030204" charset="0"/>
              </a:rPr>
              <a:t>,</a:t>
            </a:r>
            <a:endParaRPr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2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5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dump_class</a:t>
            </a:r>
            <a:r>
              <a:rPr sz="5200">
                <a:latin typeface="Consolas" panose="020B0609020204030204" charset="0"/>
                <a:cs typeface="Consolas" panose="020B0609020204030204" charset="0"/>
              </a:rPr>
              <a:t> != </a:t>
            </a:r>
            <a:r>
              <a:rPr sz="5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DumbClass</a:t>
            </a:r>
            <a:r>
              <a:rPr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5200">
                <a:latin typeface="Consolas" panose="020B0609020204030204" charset="0"/>
                <a:cs typeface="Consolas" panose="020B0609020204030204" charset="0"/>
              </a:rPr>
              <a:t>,</a:t>
            </a:r>
            <a:endParaRPr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2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5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sz="52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sz="5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sz="5200">
                <a:latin typeface="Consolas" panose="020B0609020204030204" charset="0"/>
                <a:cs typeface="Consolas" panose="020B0609020204030204" charset="0"/>
              </a:rPr>
              <a:t>,</a:t>
            </a:r>
            <a:endParaRPr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r>
              <a:rPr lang="en-US"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200">
                <a:latin typeface="Consolas" panose="020B0609020204030204" charset="0"/>
                <a:cs typeface="Consolas" panose="020B0609020204030204" charset="0"/>
              </a:rPr>
              <a:t>False</a:t>
            </a:r>
            <a:endParaRPr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200">
                <a:latin typeface="Consolas" panose="020B0609020204030204" charset="0"/>
                <a:cs typeface="Consolas" panose="020B0609020204030204" charset="0"/>
              </a:rPr>
              <a:t>True</a:t>
            </a:r>
            <a:endParaRPr sz="5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200">
                <a:latin typeface="Consolas" panose="020B0609020204030204" charset="0"/>
                <a:cs typeface="Consolas" panose="020B0609020204030204" charset="0"/>
              </a:rPr>
              <a:t>True</a:t>
            </a:r>
            <a:endParaRPr sz="52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43811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Выражение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__ne__</a:t>
            </a:r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 через __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eq__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148840"/>
            <a:ext cx="13738860" cy="1054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6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sz="46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6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DumbClass</a:t>
            </a:r>
            <a:r>
              <a:rPr sz="46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6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6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6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6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__eq__</a:t>
            </a:r>
            <a:r>
              <a:rPr sz="46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6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6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6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</a:t>
            </a:r>
            <a:r>
              <a:rPr sz="46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sz="46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object</a:t>
            </a:r>
            <a:r>
              <a:rPr sz="46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6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6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sz="46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6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6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6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6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"eq comparision"</a:t>
            </a:r>
            <a:r>
              <a:rPr sz="46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6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6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sz="46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6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sz="4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6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sz="46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6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dump_class</a:t>
            </a:r>
            <a:r>
              <a:rPr sz="46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6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DumbClass</a:t>
            </a:r>
            <a:r>
              <a:rPr sz="46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4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6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sz="46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6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6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sz="4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6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46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6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dump_class</a:t>
            </a:r>
            <a:r>
              <a:rPr sz="4600">
                <a:latin typeface="Consolas" panose="020B0609020204030204" charset="0"/>
                <a:cs typeface="Consolas" panose="020B0609020204030204" charset="0"/>
              </a:rPr>
              <a:t> == </a:t>
            </a:r>
            <a:r>
              <a:rPr sz="46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DumbClass</a:t>
            </a:r>
            <a:r>
              <a:rPr sz="46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4600">
                <a:latin typeface="Consolas" panose="020B0609020204030204" charset="0"/>
                <a:cs typeface="Consolas" panose="020B0609020204030204" charset="0"/>
              </a:rPr>
              <a:t>,</a:t>
            </a:r>
            <a:endParaRPr sz="4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6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46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6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dump_class</a:t>
            </a:r>
            <a:r>
              <a:rPr sz="4600">
                <a:latin typeface="Consolas" panose="020B0609020204030204" charset="0"/>
                <a:cs typeface="Consolas" panose="020B0609020204030204" charset="0"/>
              </a:rPr>
              <a:t> != </a:t>
            </a:r>
            <a:r>
              <a:rPr sz="46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DumbClass</a:t>
            </a:r>
            <a:r>
              <a:rPr sz="46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4600">
                <a:latin typeface="Consolas" panose="020B0609020204030204" charset="0"/>
                <a:cs typeface="Consolas" panose="020B0609020204030204" charset="0"/>
              </a:rPr>
              <a:t>,</a:t>
            </a:r>
            <a:endParaRPr sz="4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6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46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6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sz="46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sz="46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sz="4600">
                <a:latin typeface="Consolas" panose="020B0609020204030204" charset="0"/>
                <a:cs typeface="Consolas" panose="020B0609020204030204" charset="0"/>
              </a:rPr>
              <a:t>,</a:t>
            </a:r>
            <a:endParaRPr sz="4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6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r>
              <a:rPr lang="en-US" sz="46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6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6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600">
                <a:latin typeface="Consolas" panose="020B0609020204030204" charset="0"/>
                <a:cs typeface="Consolas" panose="020B0609020204030204" charset="0"/>
              </a:rPr>
              <a:t>eq comparision</a:t>
            </a:r>
            <a:endParaRPr sz="4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600">
                <a:latin typeface="Consolas" panose="020B0609020204030204" charset="0"/>
                <a:cs typeface="Consolas" panose="020B0609020204030204" charset="0"/>
              </a:rPr>
              <a:t>eq comparision</a:t>
            </a:r>
            <a:endParaRPr sz="4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600">
                <a:latin typeface="Consolas" panose="020B0609020204030204" charset="0"/>
                <a:cs typeface="Consolas" panose="020B0609020204030204" charset="0"/>
              </a:rPr>
              <a:t>True</a:t>
            </a:r>
            <a:endParaRPr sz="4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600">
                <a:latin typeface="Consolas" panose="020B0609020204030204" charset="0"/>
                <a:cs typeface="Consolas" panose="020B0609020204030204" charset="0"/>
              </a:rPr>
              <a:t>False</a:t>
            </a:r>
            <a:endParaRPr sz="4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43811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abs__ </a:t>
            </a:r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__neg__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148840"/>
            <a:ext cx="14648180" cy="1054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   ...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__abs__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"call abs"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abs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__neg__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"call neg"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 -</a:t>
            </a:r>
            <a:r>
              <a:rPr 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endParaRPr lang="en-US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43811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abs__ </a:t>
            </a:r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__neg__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148840"/>
            <a:ext cx="14200505" cy="1054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-3.14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abs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-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call abs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call neg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3.14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3.14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43811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Аддитивные операции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148840"/>
            <a:ext cx="20491450" cy="1054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__add__</a:t>
            </a:r>
            <a:r>
              <a:rPr 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isinstance</a:t>
            </a:r>
            <a:r>
              <a:rPr 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NotImplemented</a:t>
            </a:r>
            <a:endParaRPr 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endParaRPr 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endParaRPr 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def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__sub__</a:t>
            </a:r>
            <a:r>
              <a:rPr 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isinstance</a:t>
            </a:r>
            <a:r>
              <a:rPr 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NotImplemented</a:t>
            </a:r>
            <a:endParaRPr 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endParaRPr 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- </a:t>
            </a:r>
            <a:r>
              <a:rPr 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endParaRPr lang="ru-RU" sz="48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43811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Аддитивные операции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3135630"/>
            <a:ext cx="20491450" cy="7574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 </a:t>
            </a:r>
            <a:r>
              <a:rPr 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2.72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 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 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", "</a:t>
            </a:r>
            <a:endParaRPr 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39.28, 38.86, 37.0</a:t>
            </a:r>
            <a:endParaRPr 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20214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Аддитивные операции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: </a:t>
            </a:r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проблема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3401695"/>
            <a:ext cx="22227540" cy="7574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- </a:t>
            </a:r>
            <a:r>
              <a:rPr 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2.72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TypeError: unsupported operand type(s) for -: 'float' and 'MyBasicNumber'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17357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Динамическая типизация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066165" y="2033270"/>
            <a:ext cx="22073235" cy="10125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put_together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lhs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object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rhs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object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object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lhs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rhs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"numbers: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put_together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)}</a:t>
            </a:r>
            <a:r>
              <a:rPr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;"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"strings: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put_together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'Saul '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'Goodman'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)}</a:t>
            </a:r>
            <a:r>
              <a:rPr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;"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numbers: 5;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strings: Saul Goodman;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3998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Отраженные аддитивные операции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148840"/>
            <a:ext cx="21435695" cy="1054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__radd__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endParaRPr 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__rsub__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-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endParaRPr 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3998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Отраженные аддитивные операции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3208655"/>
            <a:ext cx="21435695" cy="9488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-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2.72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-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8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", "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39.28, -38.86, 50.0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303865" cy="1755140"/>
          </a:xfrm>
        </p:spPr>
        <p:txBody>
          <a:bodyPr/>
          <a:lstStyle/>
          <a:p>
            <a:r>
              <a:rPr lang="ru-RU" sz="800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Принцип работы бинарных операторов</a:t>
            </a:r>
            <a:endParaRPr lang="ru-RU" sz="800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82065" y="3185795"/>
            <a:ext cx="3384550" cy="194437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a + b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66255" y="6642100"/>
            <a:ext cx="4284980" cy="19443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a.__add__(b)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Блок-схема: решение 10"/>
          <p:cNvSpPr/>
          <p:nvPr/>
        </p:nvSpPr>
        <p:spPr>
          <a:xfrm>
            <a:off x="6538595" y="3041650"/>
            <a:ext cx="4940300" cy="2225040"/>
          </a:xfrm>
          <a:prstGeom prst="flowChartDecisio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4000">
                <a:latin typeface="Consolas" panose="020B0609020204030204" charset="0"/>
                <a:cs typeface="Consolas" panose="020B0609020204030204" charset="0"/>
              </a:rPr>
              <a:t>У а есть </a:t>
            </a:r>
            <a:r>
              <a:rPr lang="en-US" altLang="en-US" sz="4000">
                <a:latin typeface="Consolas" panose="020B0609020204030204" charset="0"/>
                <a:cs typeface="Consolas" panose="020B0609020204030204" charset="0"/>
              </a:rPr>
              <a:t>add?</a:t>
            </a:r>
            <a:endParaRPr lang="en-US" altLang="en-US" sz="4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0220305" y="10026650"/>
            <a:ext cx="3384550" cy="19443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4000">
                <a:latin typeface="Consolas" panose="020B0609020204030204" charset="0"/>
                <a:cs typeface="Consolas" panose="020B0609020204030204" charset="0"/>
              </a:rPr>
              <a:t>Вернуть результат</a:t>
            </a:r>
            <a:endParaRPr lang="ru-RU" altLang="en-US" sz="4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Блок-схема: решение 13"/>
          <p:cNvSpPr/>
          <p:nvPr/>
        </p:nvSpPr>
        <p:spPr>
          <a:xfrm>
            <a:off x="6538595" y="9882505"/>
            <a:ext cx="4940300" cy="2225040"/>
          </a:xfrm>
          <a:prstGeom prst="flowChartDecisio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>
                <a:latin typeface="Consolas" panose="020B0609020204030204" charset="0"/>
                <a:cs typeface="Consolas" panose="020B0609020204030204" charset="0"/>
              </a:rPr>
              <a:t>NotImplemented?</a:t>
            </a:r>
            <a:endParaRPr lang="en-US" sz="4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Блок-схема: решение 14"/>
          <p:cNvSpPr/>
          <p:nvPr/>
        </p:nvSpPr>
        <p:spPr>
          <a:xfrm>
            <a:off x="13235305" y="3041650"/>
            <a:ext cx="4940300" cy="2225040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4000">
                <a:latin typeface="Consolas" panose="020B0609020204030204" charset="0"/>
                <a:cs typeface="Consolas" panose="020B0609020204030204" charset="0"/>
              </a:rPr>
              <a:t>У </a:t>
            </a:r>
            <a:r>
              <a:rPr lang="en-US" altLang="en-US" sz="4000"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ru-RU" altLang="en-US" sz="4000">
                <a:latin typeface="Consolas" panose="020B0609020204030204" charset="0"/>
                <a:cs typeface="Consolas" panose="020B0609020204030204" charset="0"/>
              </a:rPr>
              <a:t> есть 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r</a:t>
            </a:r>
            <a:r>
              <a:rPr lang="en-US" altLang="en-US" sz="4000">
                <a:latin typeface="Consolas" panose="020B0609020204030204" charset="0"/>
                <a:cs typeface="Consolas" panose="020B0609020204030204" charset="0"/>
              </a:rPr>
              <a:t>add?</a:t>
            </a:r>
            <a:endParaRPr lang="en-US" altLang="en-US" sz="4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3562965" y="6642100"/>
            <a:ext cx="4284980" cy="19443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b.__radd__(a)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7" name="Блок-схема: решение 16"/>
          <p:cNvSpPr/>
          <p:nvPr/>
        </p:nvSpPr>
        <p:spPr>
          <a:xfrm>
            <a:off x="13235305" y="9889490"/>
            <a:ext cx="4940300" cy="2225040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>
                <a:latin typeface="Consolas" panose="020B0609020204030204" charset="0"/>
                <a:cs typeface="Consolas" panose="020B0609020204030204" charset="0"/>
              </a:rPr>
              <a:t>NotImplemented?</a:t>
            </a:r>
            <a:endParaRPr lang="en-US" sz="4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0076160" y="3185795"/>
            <a:ext cx="3384550" cy="19443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TypeError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9" name="Прямая со стрелкой 18"/>
          <p:cNvCxnSpPr>
            <a:stCxn id="3" idx="3"/>
            <a:endCxn id="11" idx="1"/>
          </p:cNvCxnSpPr>
          <p:nvPr/>
        </p:nvCxnSpPr>
        <p:spPr>
          <a:xfrm flipV="1">
            <a:off x="4666615" y="4154170"/>
            <a:ext cx="1871980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2"/>
            <a:endCxn id="5" idx="0"/>
          </p:cNvCxnSpPr>
          <p:nvPr/>
        </p:nvCxnSpPr>
        <p:spPr>
          <a:xfrm>
            <a:off x="9008745" y="5266690"/>
            <a:ext cx="0" cy="13754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14" idx="0"/>
          </p:cNvCxnSpPr>
          <p:nvPr/>
        </p:nvCxnSpPr>
        <p:spPr>
          <a:xfrm>
            <a:off x="9008745" y="8586470"/>
            <a:ext cx="0" cy="1296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4" idx="3"/>
            <a:endCxn id="15" idx="1"/>
          </p:cNvCxnSpPr>
          <p:nvPr/>
        </p:nvCxnSpPr>
        <p:spPr>
          <a:xfrm flipV="1">
            <a:off x="11478895" y="4154170"/>
            <a:ext cx="1756410" cy="684085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1" idx="3"/>
            <a:endCxn id="15" idx="1"/>
          </p:cNvCxnSpPr>
          <p:nvPr/>
        </p:nvCxnSpPr>
        <p:spPr>
          <a:xfrm>
            <a:off x="11478895" y="4154170"/>
            <a:ext cx="17564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5" idx="2"/>
            <a:endCxn id="16" idx="0"/>
          </p:cNvCxnSpPr>
          <p:nvPr/>
        </p:nvCxnSpPr>
        <p:spPr>
          <a:xfrm>
            <a:off x="15705455" y="5266690"/>
            <a:ext cx="0" cy="13754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6" idx="2"/>
            <a:endCxn id="17" idx="0"/>
          </p:cNvCxnSpPr>
          <p:nvPr/>
        </p:nvCxnSpPr>
        <p:spPr>
          <a:xfrm>
            <a:off x="15705455" y="8586470"/>
            <a:ext cx="0" cy="13030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7" idx="3"/>
            <a:endCxn id="13" idx="1"/>
          </p:cNvCxnSpPr>
          <p:nvPr/>
        </p:nvCxnSpPr>
        <p:spPr>
          <a:xfrm flipV="1">
            <a:off x="18175605" y="10998835"/>
            <a:ext cx="204470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17" idx="3"/>
            <a:endCxn id="18" idx="1"/>
          </p:cNvCxnSpPr>
          <p:nvPr/>
        </p:nvCxnSpPr>
        <p:spPr>
          <a:xfrm flipV="1">
            <a:off x="18175605" y="4157980"/>
            <a:ext cx="1900555" cy="6844030"/>
          </a:xfrm>
          <a:prstGeom prst="bentConnector3">
            <a:avLst>
              <a:gd name="adj1" fmla="val 50017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14" idx="2"/>
            <a:endCxn id="13" idx="2"/>
          </p:cNvCxnSpPr>
          <p:nvPr/>
        </p:nvCxnSpPr>
        <p:spPr>
          <a:xfrm rot="5400000" flipH="1" flipV="1">
            <a:off x="15392400" y="5586730"/>
            <a:ext cx="136525" cy="12903835"/>
          </a:xfrm>
          <a:prstGeom prst="bentConnector3">
            <a:avLst>
              <a:gd name="adj1" fmla="val -427906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Текстовое поле 30"/>
          <p:cNvSpPr txBox="1"/>
          <p:nvPr/>
        </p:nvSpPr>
        <p:spPr>
          <a:xfrm>
            <a:off x="9418955" y="5506720"/>
            <a:ext cx="1019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да</a:t>
            </a:r>
            <a:endParaRPr lang="ru-RU" altLang="ru-RU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2" name="Текстовое поле 31"/>
          <p:cNvSpPr txBox="1"/>
          <p:nvPr/>
        </p:nvSpPr>
        <p:spPr>
          <a:xfrm>
            <a:off x="16259810" y="5417820"/>
            <a:ext cx="1019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да</a:t>
            </a:r>
            <a:endParaRPr lang="ru-RU" altLang="ru-RU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33" name="Прямая со стрелкой 32"/>
          <p:cNvCxnSpPr>
            <a:stCxn id="15" idx="3"/>
            <a:endCxn id="18" idx="1"/>
          </p:cNvCxnSpPr>
          <p:nvPr/>
        </p:nvCxnSpPr>
        <p:spPr>
          <a:xfrm>
            <a:off x="18175605" y="4154170"/>
            <a:ext cx="19005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Текстовое поле 33"/>
          <p:cNvSpPr txBox="1"/>
          <p:nvPr/>
        </p:nvSpPr>
        <p:spPr>
          <a:xfrm>
            <a:off x="11478895" y="3041650"/>
            <a:ext cx="1273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нет</a:t>
            </a:r>
            <a:endParaRPr lang="ru-RU" altLang="ru-RU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5" name="Текстовое поле 34"/>
          <p:cNvSpPr txBox="1"/>
          <p:nvPr/>
        </p:nvSpPr>
        <p:spPr>
          <a:xfrm>
            <a:off x="18175605" y="3041650"/>
            <a:ext cx="1273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нет</a:t>
            </a:r>
            <a:endParaRPr lang="ru-RU" altLang="ru-RU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6" name="Текстовое поле 35"/>
          <p:cNvSpPr txBox="1"/>
          <p:nvPr/>
        </p:nvSpPr>
        <p:spPr>
          <a:xfrm>
            <a:off x="11478895" y="11250295"/>
            <a:ext cx="1019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да</a:t>
            </a:r>
            <a:endParaRPr lang="ru-RU" altLang="ru-RU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7" name="Текстовое поле 36"/>
          <p:cNvSpPr txBox="1"/>
          <p:nvPr/>
        </p:nvSpPr>
        <p:spPr>
          <a:xfrm>
            <a:off x="17987645" y="10026650"/>
            <a:ext cx="1019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да</a:t>
            </a:r>
            <a:endParaRPr lang="ru-RU" altLang="ru-RU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8" name="Текстовое поле 37"/>
          <p:cNvSpPr txBox="1"/>
          <p:nvPr/>
        </p:nvSpPr>
        <p:spPr>
          <a:xfrm>
            <a:off x="7114540" y="11991975"/>
            <a:ext cx="1273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нет</a:t>
            </a:r>
            <a:endParaRPr lang="ru-RU" altLang="ru-RU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9" name="Текстовое поле 38"/>
          <p:cNvSpPr txBox="1"/>
          <p:nvPr/>
        </p:nvSpPr>
        <p:spPr>
          <a:xfrm>
            <a:off x="17987645" y="11267440"/>
            <a:ext cx="1273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нет</a:t>
            </a:r>
            <a:endParaRPr lang="ru-RU" altLang="ru-RU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5" grpId="0" animBg="1"/>
      <p:bldP spid="31" grpId="0"/>
      <p:bldP spid="5" grpId="1" animBg="1"/>
      <p:bldP spid="31" grpId="1"/>
      <p:bldP spid="14" grpId="0" animBg="1"/>
      <p:bldP spid="14" grpId="1" animBg="1"/>
      <p:bldP spid="38" grpId="0"/>
      <p:bldP spid="13" grpId="0" animBg="1"/>
      <p:bldP spid="38" grpId="1"/>
      <p:bldP spid="13" grpId="1" animBg="1"/>
      <p:bldP spid="36" grpId="0"/>
      <p:bldP spid="34" grpId="0"/>
      <p:bldP spid="15" grpId="0" animBg="1"/>
      <p:bldP spid="36" grpId="1"/>
      <p:bldP spid="34" grpId="1"/>
      <p:bldP spid="15" grpId="1" animBg="1"/>
      <p:bldP spid="16" grpId="0" animBg="1"/>
      <p:bldP spid="32" grpId="0"/>
      <p:bldP spid="16" grpId="1" animBg="1"/>
      <p:bldP spid="32" grpId="1"/>
      <p:bldP spid="17" grpId="0" animBg="1"/>
      <p:bldP spid="17" grpId="1" animBg="1"/>
      <p:bldP spid="39" grpId="0"/>
      <p:bldP spid="39" grpId="1"/>
      <p:bldP spid="37" grpId="0"/>
      <p:bldP spid="35" grpId="0"/>
      <p:bldP spid="18" grpId="0" animBg="1"/>
      <p:bldP spid="37" grpId="1"/>
      <p:bldP spid="35" grpId="1"/>
      <p:bldP spid="1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3998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mul__ </a:t>
            </a:r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__rmul__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148840"/>
            <a:ext cx="22547580" cy="1054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__mul__</a:t>
            </a:r>
            <a:r>
              <a:rPr 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isinstance</a:t>
            </a:r>
            <a:r>
              <a:rPr 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NotImplemented</a:t>
            </a:r>
            <a:endParaRPr 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endParaRPr 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endParaRPr 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__rmul__</a:t>
            </a:r>
            <a:r>
              <a:rPr 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ru-RU" sz="540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endParaRPr lang="ru-RU" sz="54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3998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mul__ </a:t>
            </a:r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__rmul__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920365"/>
            <a:ext cx="14874875" cy="9776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", "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10.0, 10.0, 10.0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3998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truediv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 </a:t>
            </a:r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__rtruediv__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148840"/>
            <a:ext cx="22547580" cy="8489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__truediv__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endParaRPr 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__rtruediv__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ru-RU" sz="6000"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3998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truediv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 </a:t>
            </a:r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__rtruediv__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897505"/>
            <a:ext cx="22547580" cy="7967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", "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2.0, 2.0, 0.5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3998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pow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 </a:t>
            </a:r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__rpow__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1961515"/>
            <a:ext cx="19032220" cy="11028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sz="4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42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4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__pow__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sz="4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sz="4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Optional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sz="4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endParaRPr lang="en-US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sz="4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sz="42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4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isinstance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4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sz="4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sz="42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NotImplemented</a:t>
            </a:r>
            <a:endParaRPr lang="en-US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       </a:t>
            </a:r>
            <a:endParaRPr lang="en-US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sz="42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4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pow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def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4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__rpow__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sz="4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sz="4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Optional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sz="4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endParaRPr lang="en-US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sz="4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sz="42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4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isinstance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4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sz="4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sz="42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NotImplemented</a:t>
            </a:r>
            <a:endParaRPr lang="en-US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       </a:t>
            </a:r>
            <a:endParaRPr lang="en-US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sz="42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4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pow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other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r>
              <a:rPr lang="en-US" sz="4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</a:t>
            </a:r>
            <a:r>
              <a:rPr lang="en-US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sz="4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3998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pow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 </a:t>
            </a:r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__rpow__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3277235"/>
            <a:ext cx="15527020" cy="9297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**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** 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**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", "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32.0, 32.0, 25.0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3998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Преобразования типа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343150"/>
            <a:ext cx="20688935" cy="9439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__complex__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imag</a:t>
            </a: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imag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__float__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endParaRPr lang="en-US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__int__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17357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Подтипирование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033270"/>
            <a:ext cx="22073235" cy="9544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time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SleepyHead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sleep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sleep_time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time_start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time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time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time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time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- 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time_start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&lt; 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sleep_time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"."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end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time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sleep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3998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Преобразования типа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343150"/>
            <a:ext cx="16420465" cy="9439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MyBasicNumber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(2)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"complex: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)}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"float: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)}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"int: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)}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complex: (2+0j)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float: 2.0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int: 2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519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Дальнейшие пути развития 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343150"/>
            <a:ext cx="23177500" cy="8574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Логические операторы порядка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: 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, 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&lt;=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, 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, 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&gt;=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Битовые операторы: </a:t>
            </a:r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&amp;</a:t>
            </a:r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, </a:t>
            </a:r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|</a:t>
            </a:r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, </a:t>
            </a:r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^</a:t>
            </a:r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, </a:t>
            </a:r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~</a:t>
            </a:r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, </a:t>
            </a:r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, </a:t>
            </a:r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</a:t>
            </a:r>
            <a:endParaRPr 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Округления: </a:t>
            </a:r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round</a:t>
            </a:r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, </a:t>
            </a:r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floor</a:t>
            </a:r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, </a:t>
            </a:r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ceil</a:t>
            </a:r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, </a:t>
            </a:r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trunc</a:t>
            </a:r>
            <a:endParaRPr 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Модульное и целочисленное деление</a:t>
            </a:r>
            <a:endParaRPr lang="ru-RU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Составное присваивание</a:t>
            </a:r>
            <a:endParaRPr 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</a:pPr>
            <a:endParaRPr 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ru-RU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Семинар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17357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Подтипирование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1889760"/>
            <a:ext cx="22052280" cy="11123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4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ProgressSleepyHead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4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SleepyHead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4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sleep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sleep_time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altLang="ru-RU" sz="4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last_string_len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ru-RU" sz="4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altLang="ru-RU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time_start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ru-RU" sz="4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time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altLang="ru-RU" sz="4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time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altLang="ru-RU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time_delta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ru-RU" sz="4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altLang="ru-RU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altLang="ru-RU" sz="42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time_delta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&lt; 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sleep_time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sleep_percent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ru-RU" sz="4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min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4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round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time_delta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sleep_time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altLang="ru-RU" sz="4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100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altLang="ru-RU" sz="4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100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altLang="ru-RU" sz="4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"sleep: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sleep_percent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ru-RU" sz="4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%\r"</a:t>
            </a:r>
            <a:endParaRPr altLang="ru-RU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last_string_len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ru-RU" sz="4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altLang="ru-RU" sz="4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4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 "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last_string_len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altLang="ru-RU" sz="4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"\r"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end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altLang="ru-RU" sz="4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altLang="ru-RU" sz="4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end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altLang="ru-RU" sz="4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altLang="ru-RU" sz="4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time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altLang="ru-RU" sz="4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sleep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4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0.1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time_delta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ru-RU" sz="4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time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altLang="ru-RU" sz="4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time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- 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time_start</a:t>
            </a:r>
            <a:endParaRPr altLang="ru-RU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ru-RU" sz="4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 "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last_string_len</a:t>
            </a: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altLang="ru-RU" sz="4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"\rsleep: 100%\r"</a:t>
            </a:r>
            <a:endParaRPr altLang="ru-RU" sz="4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2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altLang="ru-RU" sz="4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4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altLang="ru-RU" sz="4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4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17357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Подтипирование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205355"/>
            <a:ext cx="15813405" cy="10007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run_sleeper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sleeper_type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sleeper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sleeper_type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sleeper</a:t>
            </a:r>
            <a:r>
              <a:rPr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sleep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run_sleeper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SleepyHead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run_sleeper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ProgressSleepyHead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.....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sleep: 100%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17357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Подтипирование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: </a:t>
            </a:r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резюме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205355"/>
            <a:ext cx="15723235" cy="10299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SleepyHead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4800">
              <a:solidFill>
                <a:schemeClr val="accent6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sleep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sleep_time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4800">
              <a:solidFill>
                <a:schemeClr val="accent6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altLang="ru-RU" sz="4800">
              <a:solidFill>
                <a:schemeClr val="accent6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4800">
              <a:solidFill>
                <a:schemeClr val="accent6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ProgressSleepyHead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SleepyHead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4800">
              <a:solidFill>
                <a:schemeClr val="accent6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sleep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sleep_time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4800">
              <a:solidFill>
                <a:schemeClr val="accent6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ru-RU" sz="4800">
              <a:solidFill>
                <a:schemeClr val="accent6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run_sleeper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sleeper_type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sleeper</a:t>
            </a:r>
            <a:r>
              <a:rPr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sleeper_type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sleeper</a:t>
            </a:r>
            <a:r>
              <a:rPr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sleep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run_sleeper</a:t>
            </a:r>
            <a:r>
              <a:rPr 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SleepyHead</a:t>
            </a:r>
            <a:r>
              <a:rPr 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run_sleeper</a:t>
            </a:r>
            <a:r>
              <a:rPr 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ProgressSleepyHead</a:t>
            </a:r>
            <a:r>
              <a:rPr 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6717010" y="10962640"/>
            <a:ext cx="1200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OK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6717010" y="11682730"/>
            <a:ext cx="1200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OK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323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Структурное подтипирование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205355"/>
            <a:ext cx="15723235" cy="10299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SleepyHead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4800">
              <a:solidFill>
                <a:schemeClr val="accent6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sleep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sleep_time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4800">
              <a:solidFill>
                <a:schemeClr val="accent6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altLang="ru-RU" sz="4800">
              <a:solidFill>
                <a:schemeClr val="accent6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4800">
              <a:solidFill>
                <a:schemeClr val="accent6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ProgressSleepyHead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нет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наследования</a:t>
            </a:r>
            <a:endParaRPr altLang="ru-RU" sz="4800">
              <a:solidFill>
                <a:schemeClr val="accent6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sleep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sleep_time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4800">
              <a:solidFill>
                <a:schemeClr val="accent6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sz="48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ru-RU" sz="4800">
              <a:solidFill>
                <a:schemeClr val="accent6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run_sleeper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sleeper_type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sleeper</a:t>
            </a:r>
            <a:r>
              <a:rPr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sleeper_type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sleeper</a:t>
            </a:r>
            <a:r>
              <a:rPr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sleep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run_sleeper</a:t>
            </a:r>
            <a:r>
              <a:rPr 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SleepyHead</a:t>
            </a:r>
            <a:r>
              <a:rPr 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run_sleeper</a:t>
            </a:r>
            <a:r>
              <a:rPr 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ProgressSleepyHead</a:t>
            </a:r>
            <a:r>
              <a:rPr 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6717010" y="10962640"/>
            <a:ext cx="1200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OK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6717010" y="11682730"/>
            <a:ext cx="1200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OK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6076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Пример протокола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#1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1889760"/>
            <a:ext cx="11500485" cy="10989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types</a:t>
            </a: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TracebackType</a:t>
            </a:r>
            <a:endParaRPr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MyContext</a:t>
            </a: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__enter__</a:t>
            </a:r>
            <a:r>
              <a:rPr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        ...</a:t>
            </a:r>
            <a:endParaRPr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__exit__</a:t>
            </a:r>
            <a:r>
              <a:rPr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,</a:t>
            </a:r>
            <a:endParaRPr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exc_type</a:t>
            </a: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,</a:t>
            </a:r>
            <a:endParaRPr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exc_value</a:t>
            </a: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,</a:t>
            </a:r>
            <a:endParaRPr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exc_tb</a:t>
            </a: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TracebackType</a:t>
            </a: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,</a:t>
            </a:r>
            <a:endParaRPr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        ...</a:t>
            </a:r>
            <a:endParaRPr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with</a:t>
            </a: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MyContext</a:t>
            </a:r>
            <a:r>
              <a:rPr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pass</a:t>
            </a:r>
            <a:endParaRPr altLang="ru-RU" sz="4400">
              <a:solidFill>
                <a:srgbClr val="7030A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9851</Words>
  <Application>WPS Presentation</Application>
  <PresentationFormat>Произвольный</PresentationFormat>
  <Paragraphs>641</Paragraphs>
  <Slides>42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simple-light-2</vt:lpstr>
      <vt:lpstr>Модули</vt:lpstr>
      <vt:lpstr>Модули</vt:lpstr>
      <vt:lpstr>Мотивация использования</vt:lpstr>
      <vt:lpstr>Динамическая типизация</vt:lpstr>
      <vt:lpstr>Подтипирование</vt:lpstr>
      <vt:lpstr>Подтипирование</vt:lpstr>
      <vt:lpstr>Подтипирование</vt:lpstr>
      <vt:lpstr>Подтипирование: резюме</vt:lpstr>
      <vt:lpstr>Структурное подтипирование</vt:lpstr>
      <vt:lpstr>Пример протокола #1</vt:lpstr>
      <vt:lpstr>Пример протокола #2</vt:lpstr>
      <vt:lpstr>Протоколы</vt:lpstr>
      <vt:lpstr>А точно протокол? </vt:lpstr>
      <vt:lpstr>Базовый числовой тип #1</vt:lpstr>
      <vt:lpstr>Базовый числовой тип #2: атрибуты</vt:lpstr>
      <vt:lpstr>Базовый числовой тип</vt:lpstr>
      <vt:lpstr>Комплексное сопряжение</vt:lpstr>
      <vt:lpstr>Обоснование сопряжения</vt:lpstr>
      <vt:lpstr>Логические операции</vt:lpstr>
      <vt:lpstr>__bool__</vt:lpstr>
      <vt:lpstr>__bool__</vt:lpstr>
      <vt:lpstr>__eq__</vt:lpstr>
      <vt:lpstr>Важность типа данных</vt:lpstr>
      <vt:lpstr>Дефолтные __eq__ и __ne__</vt:lpstr>
      <vt:lpstr>Выражение __ne__ через __eq__</vt:lpstr>
      <vt:lpstr>__abs__ и __neg__</vt:lpstr>
      <vt:lpstr>__abs__ и __neg__</vt:lpstr>
      <vt:lpstr>Аддитивные операции</vt:lpstr>
      <vt:lpstr>Аддитивные операции</vt:lpstr>
      <vt:lpstr>Аддитивные операции</vt:lpstr>
      <vt:lpstr>Отраженные аддитивные операции</vt:lpstr>
      <vt:lpstr>Отраженные аддитивные операции</vt:lpstr>
      <vt:lpstr>Отраженные аддитивные операции</vt:lpstr>
      <vt:lpstr>__mul__ и __rmul__</vt:lpstr>
      <vt:lpstr>__mul__ и __rmul__</vt:lpstr>
      <vt:lpstr>__truediv__ и __rtruediv__</vt:lpstr>
      <vt:lpstr>__truediv__ и __rtruediv__</vt:lpstr>
      <vt:lpstr>__pow__ и __rpow__</vt:lpstr>
      <vt:lpstr>__pow__ и __rpow__</vt:lpstr>
      <vt:lpstr>Преобразования типа</vt:lpstr>
      <vt:lpstr>Преобразования типа</vt:lpstr>
      <vt:lpstr>Семинар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 Evgrafov</cp:lastModifiedBy>
  <cp:revision>781</cp:revision>
  <dcterms:created xsi:type="dcterms:W3CDTF">2023-09-07T15:23:00Z</dcterms:created>
  <dcterms:modified xsi:type="dcterms:W3CDTF">2024-11-15T00:56:34Z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1049-12.2.0.18607</vt:lpwstr>
  </property>
</Properties>
</file>