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5"/>
  </p:notesMasterIdLst>
  <p:sldIdLst>
    <p:sldId id="306" r:id="rId3"/>
    <p:sldId id="601" r:id="rId4"/>
    <p:sldId id="727" r:id="rId6"/>
    <p:sldId id="729" r:id="rId7"/>
    <p:sldId id="730" r:id="rId8"/>
    <p:sldId id="733" r:id="rId9"/>
    <p:sldId id="732" r:id="rId10"/>
    <p:sldId id="734" r:id="rId11"/>
    <p:sldId id="735" r:id="rId12"/>
    <p:sldId id="736" r:id="rId13"/>
    <p:sldId id="737" r:id="rId14"/>
    <p:sldId id="738" r:id="rId15"/>
    <p:sldId id="739" r:id="rId16"/>
    <p:sldId id="740" r:id="rId17"/>
    <p:sldId id="741" r:id="rId18"/>
    <p:sldId id="742" r:id="rId19"/>
    <p:sldId id="743" r:id="rId20"/>
    <p:sldId id="744" r:id="rId21"/>
    <p:sldId id="745" r:id="rId22"/>
    <p:sldId id="746" r:id="rId23"/>
    <p:sldId id="747" r:id="rId24"/>
    <p:sldId id="748" r:id="rId25"/>
    <p:sldId id="749" r:id="rId26"/>
    <p:sldId id="750" r:id="rId27"/>
    <p:sldId id="752" r:id="rId28"/>
    <p:sldId id="753" r:id="rId29"/>
    <p:sldId id="754" r:id="rId30"/>
    <p:sldId id="755" r:id="rId31"/>
    <p:sldId id="757" r:id="rId32"/>
    <p:sldId id="758" r:id="rId33"/>
    <p:sldId id="759" r:id="rId34"/>
    <p:sldId id="761" r:id="rId35"/>
    <p:sldId id="760" r:id="rId36"/>
    <p:sldId id="762" r:id="rId37"/>
    <p:sldId id="763" r:id="rId38"/>
    <p:sldId id="764" r:id="rId39"/>
    <p:sldId id="765" r:id="rId40"/>
    <p:sldId id="766" r:id="rId41"/>
    <p:sldId id="767" r:id="rId42"/>
    <p:sldId id="768" r:id="rId43"/>
    <p:sldId id="769" r:id="rId44"/>
    <p:sldId id="770" r:id="rId45"/>
    <p:sldId id="771" r:id="rId46"/>
    <p:sldId id="331" r:id="rId47"/>
  </p:sldIdLst>
  <p:sldSz cx="24742775" cy="13716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CCCB284-FAD9-4ACF-BBE5-987686199942}">
          <p14:sldIdLst>
            <p14:sldId id="306"/>
            <p14:sldId id="601"/>
            <p14:sldId id="727"/>
            <p14:sldId id="729"/>
            <p14:sldId id="730"/>
            <p14:sldId id="733"/>
            <p14:sldId id="732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2"/>
            <p14:sldId id="753"/>
            <p14:sldId id="754"/>
            <p14:sldId id="755"/>
            <p14:sldId id="757"/>
            <p14:sldId id="758"/>
            <p14:sldId id="759"/>
            <p14:sldId id="761"/>
            <p14:sldId id="760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331"/>
          </p14:sldIdLst>
        </p14:section>
        <p14:section name="Раздел без заголовка" id="{F03BB59A-273A-4306-BA96-E51F876B3C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55" userDrawn="1">
          <p15:clr>
            <a:srgbClr val="A4A3A4"/>
          </p15:clr>
        </p15:guide>
        <p15:guide id="2" pos="7926" userDrawn="1">
          <p15:clr>
            <a:srgbClr val="A4A3A4"/>
          </p15:clr>
        </p15:guide>
        <p15:guide id="4" pos="10374" userDrawn="1">
          <p15:clr>
            <a:srgbClr val="A4A3A4"/>
          </p15:clr>
        </p15:guide>
        <p15:guide id="5" pos="5464" userDrawn="1">
          <p15:clr>
            <a:srgbClr val="A4A3A4"/>
          </p15:clr>
        </p15:guide>
        <p15:guide id="7" pos="626" userDrawn="1">
          <p15:clr>
            <a:srgbClr val="A4A3A4"/>
          </p15:clr>
        </p15:guide>
        <p15:guide id="8" pos="14908" userDrawn="1">
          <p15:clr>
            <a:srgbClr val="A4A3A4"/>
          </p15:clr>
        </p15:guide>
        <p15:guide id="12" orient="horz" pos="8044" userDrawn="1">
          <p15:clr>
            <a:srgbClr val="A4A3A4"/>
          </p15:clr>
        </p15:guide>
        <p15:guide id="13" orient="horz" pos="1800" userDrawn="1">
          <p15:clr>
            <a:srgbClr val="A4A3A4"/>
          </p15:clr>
        </p15:guide>
        <p15:guide id="14" pos="11286" userDrawn="1">
          <p15:clr>
            <a:srgbClr val="A4A3A4"/>
          </p15:clr>
        </p15:guide>
        <p15:guide id="15" pos="4230" userDrawn="1">
          <p15:clr>
            <a:srgbClr val="A4A3A4"/>
          </p15:clr>
        </p15:guide>
        <p15:guide id="16" orient="horz" pos="25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D29"/>
    <a:srgbClr val="7CB683"/>
    <a:srgbClr val="0072BC"/>
    <a:srgbClr val="CC4E3F"/>
    <a:srgbClr val="3E3E3E"/>
    <a:srgbClr val="525252"/>
    <a:srgbClr val="68045E"/>
    <a:srgbClr val="99CA89"/>
    <a:srgbClr val="CFE09A"/>
    <a:srgbClr val="DAED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6395" autoAdjust="0"/>
  </p:normalViewPr>
  <p:slideViewPr>
    <p:cSldViewPr showGuides="1">
      <p:cViewPr varScale="1">
        <p:scale>
          <a:sx n="58" d="100"/>
          <a:sy n="58" d="100"/>
        </p:scale>
        <p:origin x="408" y="108"/>
      </p:cViewPr>
      <p:guideLst>
        <p:guide orient="horz" pos="555"/>
        <p:guide pos="7926"/>
        <p:guide pos="10374"/>
        <p:guide pos="5464"/>
        <p:guide pos="626"/>
        <p:guide pos="14908"/>
        <p:guide orient="horz" pos="8044"/>
        <p:guide orient="horz" pos="1800"/>
        <p:guide pos="11286"/>
        <p:guide pos="4230"/>
        <p:guide orient="horz" pos="255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commentAuthors" Target="commentAuthors.xml"/><Relationship Id="rId50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1pPr>
    <a:lvl2pPr marL="123063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2pPr>
    <a:lvl3pPr marL="246062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3pPr>
    <a:lvl4pPr marL="369125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4pPr>
    <a:lvl5pPr marL="492188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5pPr>
    <a:lvl6pPr marL="615251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6pPr>
    <a:lvl7pPr marL="738251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7pPr>
    <a:lvl8pPr marL="861314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8pPr>
    <a:lvl9pPr marL="984377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843437" y="7768736"/>
            <a:ext cx="23055913" cy="312171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843456" y="2753544"/>
            <a:ext cx="23055913" cy="446449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3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13865"/>
            </a:lvl2pPr>
            <a:lvl3pPr algn="ctr">
              <a:spcBef>
                <a:spcPts val="0"/>
              </a:spcBef>
              <a:buSzPct val="100000"/>
              <a:defRPr sz="13865"/>
            </a:lvl3pPr>
            <a:lvl4pPr algn="ctr">
              <a:spcBef>
                <a:spcPts val="0"/>
              </a:spcBef>
              <a:buSzPct val="100000"/>
              <a:defRPr sz="13865"/>
            </a:lvl4pPr>
            <a:lvl5pPr algn="ctr">
              <a:spcBef>
                <a:spcPts val="0"/>
              </a:spcBef>
              <a:buSzPct val="100000"/>
              <a:defRPr sz="13865"/>
            </a:lvl5pPr>
            <a:lvl6pPr algn="ctr">
              <a:spcBef>
                <a:spcPts val="0"/>
              </a:spcBef>
              <a:buSzPct val="100000"/>
              <a:defRPr sz="13865"/>
            </a:lvl6pPr>
            <a:lvl7pPr algn="ctr">
              <a:spcBef>
                <a:spcPts val="0"/>
              </a:spcBef>
              <a:buSzPct val="100000"/>
              <a:defRPr sz="13865"/>
            </a:lvl7pPr>
            <a:lvl8pPr algn="ctr">
              <a:spcBef>
                <a:spcPts val="0"/>
              </a:spcBef>
              <a:buSzPct val="100000"/>
              <a:defRPr sz="13865"/>
            </a:lvl8pPr>
            <a:lvl9pPr algn="ctr">
              <a:spcBef>
                <a:spcPts val="0"/>
              </a:spcBef>
              <a:buSzPct val="100000"/>
              <a:defRPr sz="13865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7" name="Рисунок 2"/>
          <p:cNvSpPr>
            <a:spLocks noGrp="1"/>
          </p:cNvSpPr>
          <p:nvPr>
            <p:ph type="pic" idx="17"/>
          </p:nvPr>
        </p:nvSpPr>
        <p:spPr>
          <a:xfrm>
            <a:off x="18017851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5" name="Рисунок 2"/>
          <p:cNvSpPr>
            <a:spLocks noGrp="1"/>
          </p:cNvSpPr>
          <p:nvPr>
            <p:ph type="pic" idx="15"/>
          </p:nvPr>
        </p:nvSpPr>
        <p:spPr>
          <a:xfrm>
            <a:off x="12371387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idx="13"/>
          </p:nvPr>
        </p:nvSpPr>
        <p:spPr>
          <a:xfrm>
            <a:off x="6720856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20" name="Shape 17"/>
          <p:cNvSpPr txBox="1">
            <a:spLocks noGrp="1"/>
          </p:cNvSpPr>
          <p:nvPr>
            <p:ph type="body" idx="14"/>
          </p:nvPr>
        </p:nvSpPr>
        <p:spPr>
          <a:xfrm>
            <a:off x="6610747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17"/>
          <p:cNvSpPr txBox="1">
            <a:spLocks noGrp="1"/>
          </p:cNvSpPr>
          <p:nvPr>
            <p:ph type="body" idx="16"/>
          </p:nvPr>
        </p:nvSpPr>
        <p:spPr>
          <a:xfrm>
            <a:off x="12261278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17"/>
          <p:cNvSpPr txBox="1">
            <a:spLocks noGrp="1"/>
          </p:cNvSpPr>
          <p:nvPr>
            <p:ph type="body" idx="18"/>
          </p:nvPr>
        </p:nvSpPr>
        <p:spPr>
          <a:xfrm>
            <a:off x="17907742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71388" y="720000"/>
            <a:ext cx="21600000" cy="1440000"/>
          </a:xfrm>
        </p:spPr>
        <p:txBody>
          <a:bodyPr lIns="0" tIns="0" rIns="0" bIns="0"/>
          <a:lstStyle>
            <a:lvl1pPr algn="ctr" fontAlgn="base">
              <a:defRPr sz="6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1403388" y="12628800"/>
            <a:ext cx="540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8411388" y="12628800"/>
            <a:ext cx="792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843437" y="5705872"/>
            <a:ext cx="23055913" cy="2244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85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9600"/>
            </a:lvl2pPr>
            <a:lvl3pPr algn="ctr">
              <a:spcBef>
                <a:spcPts val="0"/>
              </a:spcBef>
              <a:buSzPct val="100000"/>
              <a:defRPr sz="9600"/>
            </a:lvl3pPr>
            <a:lvl4pPr algn="ctr">
              <a:spcBef>
                <a:spcPts val="0"/>
              </a:spcBef>
              <a:buSzPct val="100000"/>
              <a:defRPr sz="9600"/>
            </a:lvl4pPr>
            <a:lvl5pPr algn="ctr">
              <a:spcBef>
                <a:spcPts val="0"/>
              </a:spcBef>
              <a:buSzPct val="100000"/>
              <a:defRPr sz="9600"/>
            </a:lvl5pPr>
            <a:lvl6pPr algn="ctr">
              <a:spcBef>
                <a:spcPts val="0"/>
              </a:spcBef>
              <a:buSzPct val="100000"/>
              <a:defRPr sz="9600"/>
            </a:lvl6pPr>
            <a:lvl7pPr algn="ctr">
              <a:spcBef>
                <a:spcPts val="0"/>
              </a:spcBef>
              <a:buSzPct val="100000"/>
              <a:defRPr sz="9600"/>
            </a:lvl7pPr>
            <a:lvl8pPr algn="ctr">
              <a:spcBef>
                <a:spcPts val="0"/>
              </a:spcBef>
              <a:buSzPct val="100000"/>
              <a:defRPr sz="9600"/>
            </a:lvl8pPr>
            <a:lvl9pPr algn="ctr">
              <a:spcBef>
                <a:spcPts val="0"/>
              </a:spcBef>
              <a:buSzPct val="100000"/>
              <a:defRPr sz="9600"/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Shape 17"/>
          <p:cNvSpPr txBox="1">
            <a:spLocks noGrp="1"/>
          </p:cNvSpPr>
          <p:nvPr>
            <p:ph type="body" idx="13"/>
          </p:nvPr>
        </p:nvSpPr>
        <p:spPr>
          <a:xfrm>
            <a:off x="857782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" name="Shape 17"/>
          <p:cNvSpPr txBox="1">
            <a:spLocks noGrp="1"/>
          </p:cNvSpPr>
          <p:nvPr>
            <p:ph type="body" idx="14"/>
          </p:nvPr>
        </p:nvSpPr>
        <p:spPr>
          <a:xfrm>
            <a:off x="16224001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8661" y="560919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35755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57658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" name="Shape 17"/>
          <p:cNvSpPr txBox="1">
            <a:spLocks noGrp="1"/>
          </p:cNvSpPr>
          <p:nvPr>
            <p:ph type="body" idx="14"/>
          </p:nvPr>
        </p:nvSpPr>
        <p:spPr>
          <a:xfrm>
            <a:off x="6603504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7"/>
          <p:cNvSpPr txBox="1">
            <a:spLocks noGrp="1"/>
          </p:cNvSpPr>
          <p:nvPr>
            <p:ph type="body" idx="15"/>
          </p:nvPr>
        </p:nvSpPr>
        <p:spPr>
          <a:xfrm>
            <a:off x="17892761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"/>
          <p:cNvSpPr>
            <a:spLocks noGrp="1"/>
          </p:cNvSpPr>
          <p:nvPr>
            <p:ph type="pic" idx="13"/>
          </p:nvPr>
        </p:nvSpPr>
        <p:spPr>
          <a:xfrm>
            <a:off x="86905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idx="15"/>
          </p:nvPr>
        </p:nvSpPr>
        <p:spPr>
          <a:xfrm>
            <a:off x="163523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Shape 17"/>
          <p:cNvSpPr txBox="1">
            <a:spLocks noGrp="1"/>
          </p:cNvSpPr>
          <p:nvPr>
            <p:ph type="body" idx="14"/>
          </p:nvPr>
        </p:nvSpPr>
        <p:spPr>
          <a:xfrm>
            <a:off x="85804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4" name="Shape 17"/>
          <p:cNvSpPr txBox="1">
            <a:spLocks noGrp="1"/>
          </p:cNvSpPr>
          <p:nvPr>
            <p:ph type="body" idx="16"/>
          </p:nvPr>
        </p:nvSpPr>
        <p:spPr>
          <a:xfrm>
            <a:off x="162422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43437" y="1186742"/>
            <a:ext cx="23055913" cy="1527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43437" y="3073267"/>
            <a:ext cx="23055913" cy="91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-US" sz="2665" smtClean="0">
                <a:solidFill>
                  <a:schemeClr val="dk2"/>
                </a:solidFill>
              </a:rPr>
            </a:fld>
            <a:endParaRPr lang="en-US" sz="2665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1722735" y="11754485"/>
            <a:ext cx="12978130" cy="156781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Докладчик: Евграфов Михаил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42785" y="4625975"/>
            <a:ext cx="10799445" cy="359537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ru-RU" sz="9600" dirty="0">
                <a:solidFill>
                  <a:schemeClr val="bg1"/>
                </a:solidFill>
              </a:rPr>
              <a:t>Коллекции и их протоколы</a:t>
            </a:r>
            <a:endParaRPr lang="ru-RU" sz="9600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5352"/>
            <a:ext cx="2437777" cy="7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44217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Недопустимые действия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3084830"/>
            <a:ext cx="22475825" cy="8416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my_iterable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MyIterable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([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])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my_iterable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en-US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TypeError: 'MyIterable' object is not subscriptable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len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my_iterable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TypeError: object of type 'MyIterable' has no len()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not in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my_iterable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3379450" y="9882505"/>
            <a:ext cx="33420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8000">
                <a:solidFill>
                  <a:srgbClr val="CC4E3F"/>
                </a:solidFill>
                <a:latin typeface="Consolas" panose="020B0609020204030204" charset="0"/>
                <a:cs typeface="Consolas" panose="020B0609020204030204" charset="0"/>
              </a:rPr>
              <a:t>?????</a:t>
            </a:r>
            <a:endParaRPr lang="ru-RU" altLang="en-US" sz="8000">
              <a:solidFill>
                <a:srgbClr val="CC4E3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44217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Связь 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__iter__ </a:t>
            </a:r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 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__contains__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2033270"/>
            <a:ext cx="22326600" cy="10478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MyIterable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...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__iter__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Iterator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"call iter"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iter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isinstance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my_iterable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Container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my_iterable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call iter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442170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Неверная реализация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2033270"/>
            <a:ext cx="23232110" cy="10478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MyIterable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...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__iter__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Iterator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my_iterable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MyIterable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([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1, 2, 3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])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elem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my_iterable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...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TypeError: iter() returned non-iterator of type 'list'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20519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Протокол итератора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993775" y="2681605"/>
            <a:ext cx="5530215" cy="1725295"/>
          </a:xfrm>
          <a:prstGeom prst="flowChartAlternate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6000" i="1">
                <a:latin typeface="Consolas" panose="020B0609020204030204" charset="0"/>
                <a:cs typeface="Consolas" panose="020B0609020204030204" charset="0"/>
              </a:rPr>
              <a:t>Container</a:t>
            </a:r>
            <a:endParaRPr lang="en-US" altLang="en-US" sz="6000" i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Блок-схема: альтернативный процесс 4"/>
          <p:cNvSpPr/>
          <p:nvPr/>
        </p:nvSpPr>
        <p:spPr>
          <a:xfrm>
            <a:off x="993775" y="4406900"/>
            <a:ext cx="5530850" cy="172529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latin typeface="Consolas" panose="020B0609020204030204" charset="0"/>
                <a:cs typeface="Consolas" panose="020B0609020204030204" charset="0"/>
              </a:rPr>
              <a:t>__contains__</a:t>
            </a: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Блок-схема: альтернативный процесс 5"/>
          <p:cNvSpPr/>
          <p:nvPr/>
        </p:nvSpPr>
        <p:spPr>
          <a:xfrm>
            <a:off x="7402830" y="2684145"/>
            <a:ext cx="5530215" cy="1725295"/>
          </a:xfrm>
          <a:prstGeom prst="flowChartAlternate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6000" i="1">
                <a:latin typeface="Consolas" panose="020B0609020204030204" charset="0"/>
                <a:cs typeface="Consolas" panose="020B0609020204030204" charset="0"/>
              </a:rPr>
              <a:t>Iterable</a:t>
            </a:r>
            <a:endParaRPr lang="en-US" altLang="ru-RU" sz="6000" i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Блок-схема: альтернативный процесс 6"/>
          <p:cNvSpPr/>
          <p:nvPr/>
        </p:nvSpPr>
        <p:spPr>
          <a:xfrm>
            <a:off x="7402830" y="4409440"/>
            <a:ext cx="5530850" cy="172529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latin typeface="Consolas" panose="020B0609020204030204" charset="0"/>
                <a:cs typeface="Consolas" panose="020B0609020204030204" charset="0"/>
              </a:rPr>
              <a:t>__iter__</a:t>
            </a: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Блок-схема: альтернативный процесс 7"/>
          <p:cNvSpPr/>
          <p:nvPr/>
        </p:nvSpPr>
        <p:spPr>
          <a:xfrm>
            <a:off x="7402195" y="6932930"/>
            <a:ext cx="5530215" cy="1725295"/>
          </a:xfrm>
          <a:prstGeom prst="flowChartAlternate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6000" i="1">
                <a:latin typeface="Consolas" panose="020B0609020204030204" charset="0"/>
                <a:cs typeface="Consolas" panose="020B0609020204030204" charset="0"/>
              </a:rPr>
              <a:t>Iterator</a:t>
            </a:r>
            <a:endParaRPr lang="en-US" altLang="ru-RU" sz="6000" i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Блок-схема: альтернативный процесс 8"/>
          <p:cNvSpPr/>
          <p:nvPr/>
        </p:nvSpPr>
        <p:spPr>
          <a:xfrm>
            <a:off x="7402195" y="8658225"/>
            <a:ext cx="5530850" cy="172529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latin typeface="Consolas" panose="020B0609020204030204" charset="0"/>
                <a:cs typeface="Consolas" panose="020B0609020204030204" charset="0"/>
              </a:rPr>
              <a:t>__iter__</a:t>
            </a: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10" name="Прямая со стрелкой 9"/>
          <p:cNvCxnSpPr>
            <a:stCxn id="8" idx="0"/>
            <a:endCxn id="7" idx="2"/>
          </p:cNvCxnSpPr>
          <p:nvPr/>
        </p:nvCxnSpPr>
        <p:spPr>
          <a:xfrm flipV="1">
            <a:off x="10167620" y="6134735"/>
            <a:ext cx="635" cy="7981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Блок-схема: альтернативный процесс 10"/>
          <p:cNvSpPr/>
          <p:nvPr/>
        </p:nvSpPr>
        <p:spPr>
          <a:xfrm>
            <a:off x="7401560" y="10386695"/>
            <a:ext cx="5530850" cy="172529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latin typeface="Consolas" panose="020B0609020204030204" charset="0"/>
                <a:cs typeface="Consolas" panose="020B0609020204030204" charset="0"/>
              </a:rPr>
              <a:t>__next__</a:t>
            </a: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20519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Попытка реализации 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#1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993775" y="1889760"/>
            <a:ext cx="16117570" cy="10866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MyIterable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_iter_ptr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__init__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iterable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Iterable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iterable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_iter_ptr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-1</a:t>
            </a: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__iter__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Iterator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__next__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_iter_ptr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+=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_iter_ptr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&lt;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len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_iter_ptr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StopIteration</a:t>
            </a:r>
            <a:endParaRPr lang="en-US" altLang="ru-RU" sz="440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205190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Проблемы реализации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993775" y="3035300"/>
            <a:ext cx="16887825" cy="9721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my_iterable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MyIterable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([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])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elem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my_iterable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 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elem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elem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my_iterable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 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elem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ничего не выведено</a:t>
            </a:r>
            <a:endParaRPr lang="ru-RU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20519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Попытка реализации 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#</a:t>
            </a:r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2</a:t>
            </a:r>
            <a:endParaRPr lang="ru-RU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993775" y="1889760"/>
            <a:ext cx="16117570" cy="10866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MyIterable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_iter_ptr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__init__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iterable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Iterable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iterable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__iter__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Iterator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self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_iter_ptr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-1</a:t>
            </a: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__next__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_iter_ptr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+=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_iter_ptr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&lt;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len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_iter_ptr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StopIteration</a:t>
            </a:r>
            <a:endParaRPr lang="en-US" altLang="ru-RU" sz="440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205190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Проблемы решены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?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993775" y="2177415"/>
            <a:ext cx="16887825" cy="10219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my_iterable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MyIterable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([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])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elem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my_iterable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 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elem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elem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my_iterable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 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elem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ru-RU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endParaRPr lang="ru-RU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endParaRPr lang="ru-RU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20519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Да будут новые проблемы!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993775" y="3689985"/>
            <a:ext cx="16887825" cy="6795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my_iterable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MyIterable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([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])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elem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my_iterable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    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elem_inner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my_iterable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     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elem_inner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ru-RU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endParaRPr lang="ru-RU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endParaRPr lang="ru-RU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20519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Попытка реализации 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#3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993775" y="1889760"/>
            <a:ext cx="16117570" cy="10866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MyIterable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_iter_ptr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__init__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iterable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Iterable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iterable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self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_iter_ptr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-1</a:t>
            </a: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__iter__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Iterator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MyIterable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__next__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_iter_ptr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+=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_iter_ptr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&lt;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len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_iter_ptr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4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</a:t>
            </a:r>
            <a:r>
              <a:rPr lang="en-US" altLang="ru-RU" sz="4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StopIteration</a:t>
            </a:r>
            <a:endParaRPr lang="en-US" altLang="ru-RU" sz="440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Общие протоколы</a:t>
            </a:r>
            <a:endParaRPr 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1137920" y="12258675"/>
            <a:ext cx="1107378" cy="297180"/>
            <a:chOff x="658813" y="5548708"/>
            <a:chExt cx="712787" cy="189326"/>
          </a:xfrm>
        </p:grpSpPr>
        <p:sp>
          <p:nvSpPr>
            <p:cNvPr id="4" name="Овал 3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6" name="Овал 5"/>
          <p:cNvSpPr/>
          <p:nvPr/>
        </p:nvSpPr>
        <p:spPr>
          <a:xfrm>
            <a:off x="2722053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3492943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20519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Ну теперь-то решены?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993775" y="2825750"/>
            <a:ext cx="16887825" cy="8705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my_iterable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MyIterable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([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elem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my_iterable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 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elem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 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elem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my_iterable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    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elem_inner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my_iterable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     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elem_inner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 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1 2 1 2 1 2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ru-RU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20519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Итератор и объектная модель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993775" y="3354070"/>
            <a:ext cx="19905980" cy="8176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my_iterable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MyIterable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([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next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my_iterable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my_list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next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my_list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TypeError: 'list' object is not an iterator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493837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Финальная реализация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993775" y="1889760"/>
            <a:ext cx="16117570" cy="10866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MyIterator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_iter_ptr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__init__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iterable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Iterable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iterable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_iter_ptr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-1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__iter__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"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MyIterator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":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MyIterator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__next__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_iter_ptr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+=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_iter_ptr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&lt;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len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_iter_ptr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StopIteration</a:t>
            </a:r>
            <a:endParaRPr lang="en-US" altLang="ru-RU" sz="440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493837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Финальная реализация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993775" y="2406650"/>
            <a:ext cx="21956395" cy="10349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MyIterable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__init__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iterable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Iterable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iterable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__iter__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Iterator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MyIterator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493837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Финальная реализация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993775" y="3073400"/>
            <a:ext cx="21956395" cy="9683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my_iterable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MyIterable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([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my_iterable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    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elem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my_iterable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     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elem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end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 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1 2 1 2 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next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my_iterable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TypeError: 'MyIterable' object is not an iterator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014055" cy="175514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StopIteration </a:t>
            </a:r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 секрет цикла </a:t>
            </a:r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for</a:t>
            </a:r>
            <a:endParaRPr 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633730" y="2609850"/>
            <a:ext cx="13949045" cy="8208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my_iterable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MyIterable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my_iterator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iter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my_iterable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while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    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     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elem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next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my_iterator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     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elem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    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StopIteration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        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break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633730" y="10818495"/>
            <a:ext cx="101053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for elem in my_iterable: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    print(elem)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20519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Протокол объекта с размером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993775" y="2681605"/>
            <a:ext cx="5530215" cy="1725295"/>
          </a:xfrm>
          <a:prstGeom prst="flowChartAlternate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6000" i="1">
                <a:latin typeface="Consolas" panose="020B0609020204030204" charset="0"/>
                <a:cs typeface="Consolas" panose="020B0609020204030204" charset="0"/>
              </a:rPr>
              <a:t>Container</a:t>
            </a:r>
            <a:endParaRPr lang="en-US" altLang="en-US" sz="6000" i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Блок-схема: альтернативный процесс 4"/>
          <p:cNvSpPr/>
          <p:nvPr/>
        </p:nvSpPr>
        <p:spPr>
          <a:xfrm>
            <a:off x="993775" y="4406900"/>
            <a:ext cx="5530850" cy="172529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latin typeface="Consolas" panose="020B0609020204030204" charset="0"/>
                <a:cs typeface="Consolas" panose="020B0609020204030204" charset="0"/>
              </a:rPr>
              <a:t>__contains__</a:t>
            </a: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Блок-схема: альтернативный процесс 5"/>
          <p:cNvSpPr/>
          <p:nvPr/>
        </p:nvSpPr>
        <p:spPr>
          <a:xfrm>
            <a:off x="7402830" y="2684145"/>
            <a:ext cx="5530215" cy="1725295"/>
          </a:xfrm>
          <a:prstGeom prst="flowChartAlternate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6000" i="1">
                <a:latin typeface="Consolas" panose="020B0609020204030204" charset="0"/>
                <a:cs typeface="Consolas" panose="020B0609020204030204" charset="0"/>
              </a:rPr>
              <a:t>Iterable</a:t>
            </a:r>
            <a:endParaRPr lang="en-US" altLang="ru-RU" sz="6000" i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Блок-схема: альтернативный процесс 6"/>
          <p:cNvSpPr/>
          <p:nvPr/>
        </p:nvSpPr>
        <p:spPr>
          <a:xfrm>
            <a:off x="7402830" y="4409440"/>
            <a:ext cx="5530850" cy="172529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latin typeface="Consolas" panose="020B0609020204030204" charset="0"/>
                <a:cs typeface="Consolas" panose="020B0609020204030204" charset="0"/>
              </a:rPr>
              <a:t>__iter__</a:t>
            </a: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Блок-схема: альтернативный процесс 7"/>
          <p:cNvSpPr/>
          <p:nvPr/>
        </p:nvSpPr>
        <p:spPr>
          <a:xfrm>
            <a:off x="7402195" y="6932930"/>
            <a:ext cx="5530215" cy="1725295"/>
          </a:xfrm>
          <a:prstGeom prst="flowChartAlternate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6000" i="1">
                <a:latin typeface="Consolas" panose="020B0609020204030204" charset="0"/>
                <a:cs typeface="Consolas" panose="020B0609020204030204" charset="0"/>
              </a:rPr>
              <a:t>Iterator</a:t>
            </a:r>
            <a:endParaRPr lang="en-US" altLang="ru-RU" sz="6000" i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Блок-схема: альтернативный процесс 8"/>
          <p:cNvSpPr/>
          <p:nvPr/>
        </p:nvSpPr>
        <p:spPr>
          <a:xfrm>
            <a:off x="7402195" y="8658225"/>
            <a:ext cx="5530850" cy="172529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latin typeface="Consolas" panose="020B0609020204030204" charset="0"/>
                <a:cs typeface="Consolas" panose="020B0609020204030204" charset="0"/>
              </a:rPr>
              <a:t>__iter__</a:t>
            </a: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10" name="Прямая со стрелкой 9"/>
          <p:cNvCxnSpPr>
            <a:stCxn id="8" idx="0"/>
            <a:endCxn id="7" idx="2"/>
          </p:cNvCxnSpPr>
          <p:nvPr/>
        </p:nvCxnSpPr>
        <p:spPr>
          <a:xfrm flipV="1">
            <a:off x="10167620" y="6134735"/>
            <a:ext cx="635" cy="7981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Блок-схема: альтернативный процесс 10"/>
          <p:cNvSpPr/>
          <p:nvPr/>
        </p:nvSpPr>
        <p:spPr>
          <a:xfrm>
            <a:off x="7401560" y="10386695"/>
            <a:ext cx="5530850" cy="172529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latin typeface="Consolas" panose="020B0609020204030204" charset="0"/>
                <a:cs typeface="Consolas" panose="020B0609020204030204" charset="0"/>
              </a:rPr>
              <a:t>__next__</a:t>
            </a: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Блок-схема: альтернативный процесс 11"/>
          <p:cNvSpPr/>
          <p:nvPr/>
        </p:nvSpPr>
        <p:spPr>
          <a:xfrm>
            <a:off x="13811885" y="2684145"/>
            <a:ext cx="5530215" cy="1725295"/>
          </a:xfrm>
          <a:prstGeom prst="flowChartAlternate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6000" i="1">
                <a:latin typeface="Consolas" panose="020B0609020204030204" charset="0"/>
                <a:cs typeface="Consolas" panose="020B0609020204030204" charset="0"/>
              </a:rPr>
              <a:t>Sized</a:t>
            </a:r>
            <a:endParaRPr lang="en-US" altLang="ru-RU" sz="6000" i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Блок-схема: альтернативный процесс 12"/>
          <p:cNvSpPr/>
          <p:nvPr/>
        </p:nvSpPr>
        <p:spPr>
          <a:xfrm>
            <a:off x="13811885" y="4409440"/>
            <a:ext cx="5530850" cy="172529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latin typeface="Consolas" panose="020B0609020204030204" charset="0"/>
                <a:cs typeface="Consolas" panose="020B0609020204030204" charset="0"/>
              </a:rPr>
              <a:t>__len__</a:t>
            </a: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56955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Реализация </a:t>
            </a:r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объекта с размером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993775" y="2033270"/>
            <a:ext cx="21956395" cy="10336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MySized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__init__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iterable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Iterable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iterable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__len__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len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my_sized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MySized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range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len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my_sized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2840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Недопустимые действия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993775" y="2406650"/>
            <a:ext cx="20556220" cy="10226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my_sized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MySized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range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elem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my_sized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...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TypeError: 'MySized' object is not iterable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my_sized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TypeError: argument of type 'MySized' is not iterable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my_sized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TypeError: 'MySized' object is not subscriptable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56955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Ограничения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993775" y="1889760"/>
            <a:ext cx="21956395" cy="10782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MySized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__init__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iterable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Iterable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iterable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__len__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-1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my_sized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MySized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range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len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my_sized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ru-RU" altLang="en-US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ValueError: __len__() should return &gt;= 0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20519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Протокол контейнера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993775" y="2681605"/>
            <a:ext cx="5530215" cy="1725295"/>
          </a:xfrm>
          <a:prstGeom prst="flowChartAlternate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6000" i="1">
                <a:latin typeface="Consolas" panose="020B0609020204030204" charset="0"/>
                <a:cs typeface="Consolas" panose="020B0609020204030204" charset="0"/>
              </a:rPr>
              <a:t>Container</a:t>
            </a:r>
            <a:endParaRPr lang="en-US" altLang="en-US" sz="6000" i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Блок-схема: альтернативный процесс 4"/>
          <p:cNvSpPr/>
          <p:nvPr/>
        </p:nvSpPr>
        <p:spPr>
          <a:xfrm>
            <a:off x="993775" y="4406900"/>
            <a:ext cx="5530850" cy="172529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latin typeface="Consolas" panose="020B0609020204030204" charset="0"/>
                <a:cs typeface="Consolas" panose="020B0609020204030204" charset="0"/>
              </a:rPr>
              <a:t>__contains__</a:t>
            </a: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56955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len__ </a:t>
            </a:r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 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__bool__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993775" y="2608580"/>
            <a:ext cx="19558000" cy="10063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MySized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__init__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iterable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Iterable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iterable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__len__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"len"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return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len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self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_iterable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56955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len__ </a:t>
            </a:r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 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__bool__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993775" y="2608580"/>
            <a:ext cx="14561185" cy="10063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my_sized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MySized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range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my_sized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len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my_sized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MySized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([])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my_sized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len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Протоколы коллекций</a:t>
            </a:r>
            <a:endParaRPr lang="ru-RU" alt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1137920" y="12258675"/>
            <a:ext cx="1107378" cy="297180"/>
            <a:chOff x="658813" y="5548708"/>
            <a:chExt cx="712787" cy="189326"/>
          </a:xfrm>
        </p:grpSpPr>
        <p:sp>
          <p:nvSpPr>
            <p:cNvPr id="4" name="Овал 3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6" name="Овал 5"/>
          <p:cNvSpPr/>
          <p:nvPr/>
        </p:nvSpPr>
        <p:spPr>
          <a:xfrm>
            <a:off x="2722053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434084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Протокол коллекции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993775" y="2681605"/>
            <a:ext cx="5530215" cy="1725295"/>
          </a:xfrm>
          <a:prstGeom prst="flowChartAlternate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6000" i="1">
                <a:latin typeface="Consolas" panose="020B0609020204030204" charset="0"/>
                <a:cs typeface="Consolas" panose="020B0609020204030204" charset="0"/>
              </a:rPr>
              <a:t>Container</a:t>
            </a:r>
            <a:endParaRPr lang="en-US" altLang="en-US" sz="6000" i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Блок-схема: альтернативный процесс 4"/>
          <p:cNvSpPr/>
          <p:nvPr/>
        </p:nvSpPr>
        <p:spPr>
          <a:xfrm>
            <a:off x="7402830" y="7214870"/>
            <a:ext cx="5530850" cy="172529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latin typeface="Consolas" panose="020B0609020204030204" charset="0"/>
                <a:cs typeface="Consolas" panose="020B0609020204030204" charset="0"/>
              </a:rPr>
              <a:t>__contains__</a:t>
            </a: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Блок-схема: альтернативный процесс 5"/>
          <p:cNvSpPr/>
          <p:nvPr/>
        </p:nvSpPr>
        <p:spPr>
          <a:xfrm>
            <a:off x="7402830" y="2684145"/>
            <a:ext cx="5530215" cy="1725295"/>
          </a:xfrm>
          <a:prstGeom prst="flowChartAlternate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6000" i="1">
                <a:latin typeface="Consolas" panose="020B0609020204030204" charset="0"/>
                <a:cs typeface="Consolas" panose="020B0609020204030204" charset="0"/>
              </a:rPr>
              <a:t>Iterable</a:t>
            </a:r>
            <a:endParaRPr lang="en-US" altLang="ru-RU" sz="6000" i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Блок-схема: альтернативный процесс 6"/>
          <p:cNvSpPr/>
          <p:nvPr/>
        </p:nvSpPr>
        <p:spPr>
          <a:xfrm>
            <a:off x="7404100" y="8943340"/>
            <a:ext cx="5530850" cy="172529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latin typeface="Consolas" panose="020B0609020204030204" charset="0"/>
                <a:cs typeface="Consolas" panose="020B0609020204030204" charset="0"/>
              </a:rPr>
              <a:t>__iter__</a:t>
            </a: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Блок-схема: альтернативный процесс 7"/>
          <p:cNvSpPr/>
          <p:nvPr/>
        </p:nvSpPr>
        <p:spPr>
          <a:xfrm>
            <a:off x="7403465" y="5489575"/>
            <a:ext cx="5530215" cy="1725295"/>
          </a:xfrm>
          <a:prstGeom prst="flowChartAlternate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6000" i="1">
                <a:latin typeface="Consolas" panose="020B0609020204030204" charset="0"/>
                <a:cs typeface="Consolas" panose="020B0609020204030204" charset="0"/>
              </a:rPr>
              <a:t>Collections</a:t>
            </a:r>
            <a:endParaRPr lang="en-US" altLang="en-US" sz="6000" i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Блок-схема: альтернативный процесс 11"/>
          <p:cNvSpPr/>
          <p:nvPr/>
        </p:nvSpPr>
        <p:spPr>
          <a:xfrm>
            <a:off x="13811885" y="2684145"/>
            <a:ext cx="5530215" cy="1725295"/>
          </a:xfrm>
          <a:prstGeom prst="flowChartAlternate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6000" i="1">
                <a:latin typeface="Consolas" panose="020B0609020204030204" charset="0"/>
                <a:cs typeface="Consolas" panose="020B0609020204030204" charset="0"/>
              </a:rPr>
              <a:t>Sized</a:t>
            </a:r>
            <a:endParaRPr lang="en-US" altLang="ru-RU" sz="6000" i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Блок-схема: альтернативный процесс 12"/>
          <p:cNvSpPr/>
          <p:nvPr/>
        </p:nvSpPr>
        <p:spPr>
          <a:xfrm>
            <a:off x="7404100" y="10668635"/>
            <a:ext cx="5530850" cy="172529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latin typeface="Consolas" panose="020B0609020204030204" charset="0"/>
                <a:cs typeface="Consolas" panose="020B0609020204030204" charset="0"/>
              </a:rPr>
              <a:t>__len__</a:t>
            </a: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14" name="Прямая со стрелкой 13"/>
          <p:cNvCxnSpPr>
            <a:stCxn id="8" idx="0"/>
            <a:endCxn id="6" idx="2"/>
          </p:cNvCxnSpPr>
          <p:nvPr/>
        </p:nvCxnSpPr>
        <p:spPr>
          <a:xfrm flipH="1" flipV="1">
            <a:off x="10168255" y="4409440"/>
            <a:ext cx="635" cy="10801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0"/>
            <a:endCxn id="3" idx="2"/>
          </p:cNvCxnSpPr>
          <p:nvPr/>
        </p:nvCxnSpPr>
        <p:spPr>
          <a:xfrm flipH="1" flipV="1">
            <a:off x="3759200" y="4406900"/>
            <a:ext cx="6409690" cy="10826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endCxn id="12" idx="2"/>
          </p:cNvCxnSpPr>
          <p:nvPr/>
        </p:nvCxnSpPr>
        <p:spPr>
          <a:xfrm flipV="1">
            <a:off x="10211435" y="4409440"/>
            <a:ext cx="6365875" cy="1080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688655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Реализация коллекции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137920" y="1889760"/>
            <a:ext cx="16529050" cy="10879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typing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Iterator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Iterable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MyCollection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__init__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iterable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Iterable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iterable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__contains__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elem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bool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elem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__iter__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Iterator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iter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__len__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len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688655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Допустимые действия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137920" y="2668270"/>
            <a:ext cx="18279110" cy="8973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my_collection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MyCollection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range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elem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my_collection: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 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elem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my_collection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len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my_collection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232979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Чтение элементов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137920" y="2392045"/>
            <a:ext cx="20492720" cy="9701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typing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Iterator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Iterable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MyCollection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ru-RU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__getitem__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key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not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isinstance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key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TypeError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&lt;=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key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&lt;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len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key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232979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Чтение элементов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137920" y="2809240"/>
            <a:ext cx="20492720" cy="7853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my_collection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MyCollection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range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my_collection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])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my_collection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30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])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my_collection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"32"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])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TypeError: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697863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Проблемы реализации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137920" y="2459355"/>
            <a:ext cx="19823430" cy="9596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MyCollection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altLang="en-US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__init__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iterable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Iterable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ru-RU" altLang="en-US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__contains__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elem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ru-RU" altLang="en-US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__len__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ru-RU" altLang="en-US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__getitem__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key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"getitem"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...</a:t>
            </a:r>
            <a:endParaRPr lang="ru-RU" altLang="en-US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endParaRPr lang="ru-RU" altLang="en-US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697863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Проблемы реализации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137920" y="2459355"/>
            <a:ext cx="21300440" cy="9596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my_collection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MyCollection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range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elem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my_collection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бесконечный цикл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 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elem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getitem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getitem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getitem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20519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Реализация контейнера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1961515"/>
            <a:ext cx="23177500" cy="10081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typing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Iterable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Hashable</a:t>
            </a:r>
            <a:endParaRPr lang="en-US" altLang="ru-RU" sz="5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MyContainer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_container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set</a:t>
            </a:r>
            <a:endParaRPr lang="en-US" altLang="ru-RU" sz="540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__init__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5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iterable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Iterable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Hashable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5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_container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iterable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__contains__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_container</a:t>
            </a:r>
            <a:endParaRPr lang="en-US" altLang="ru-RU" sz="5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ru-RU" sz="5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24431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Правильное чтение элементов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137920" y="2177415"/>
            <a:ext cx="20492720" cy="10132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typing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Iterator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Iterable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MyCollection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ru-RU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__getitem__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key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not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isinstance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key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TypeError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&lt;=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key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&lt;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len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key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IndexError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key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24431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Правильное чтение элементов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137920" y="3161030"/>
            <a:ext cx="20492720" cy="7362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my_collection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MyCollection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range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my_collection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elem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my_collection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 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elem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474914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Перезапись элементов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137920" y="2177415"/>
            <a:ext cx="21638260" cy="9967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typing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Iterator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Iterable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MyCollection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ru-RU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__setitem__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key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not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isinstance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key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TypeError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len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&lt;=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key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&lt;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0: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IndexError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key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key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</a:t>
            </a:r>
            <a:endParaRPr lang="en-US" altLang="ru-RU" sz="54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474914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Перезапись элементов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137920" y="3794760"/>
            <a:ext cx="21638260" cy="8350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my_collection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MyCollection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range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my_collection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])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my_collection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42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my_collection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Семинар</a:t>
            </a:r>
            <a:endParaRPr 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1137920" y="12258675"/>
            <a:ext cx="1107378" cy="297180"/>
            <a:chOff x="658813" y="5548708"/>
            <a:chExt cx="712787" cy="189326"/>
          </a:xfrm>
        </p:grpSpPr>
        <p:sp>
          <p:nvSpPr>
            <p:cNvPr id="4" name="Овал 3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6" name="Овал 5"/>
          <p:cNvSpPr/>
          <p:nvPr/>
        </p:nvSpPr>
        <p:spPr>
          <a:xfrm>
            <a:off x="2722053" y="12258675"/>
            <a:ext cx="294135" cy="2971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20519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Допустимые действия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2857500"/>
            <a:ext cx="17854295" cy="9185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collections</a:t>
            </a: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abc</a:t>
            </a: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Container</a:t>
            </a:r>
            <a:endParaRPr lang="en-US" altLang="ru-RU" sz="60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my_container</a:t>
            </a: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MyContainer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([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])</a:t>
            </a:r>
            <a:endParaRPr lang="en-US" altLang="ru-RU" sz="60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isinstance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my_container</a:t>
            </a: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Container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my_container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my_container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60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60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en-US" altLang="ru-RU" sz="60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20519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Недопустимые действия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2249805"/>
            <a:ext cx="21888450" cy="10364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my_container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MyContainer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])</a:t>
            </a:r>
            <a:endParaRPr lang="en-US" altLang="ru-RU" sz="5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my_container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...</a:t>
            </a:r>
            <a:endParaRPr lang="en-US" altLang="ru-RU" sz="5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TypeError: 'MyContainer' object is not iterable</a:t>
            </a:r>
            <a:endParaRPr lang="en-US" altLang="ru-RU" sz="5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len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my_container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ru-RU" sz="5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TypeError: object of type 'MyContainer' has no len()</a:t>
            </a:r>
            <a:endParaRPr lang="en-US" altLang="ru-RU" sz="5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my_container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5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ru-RU" sz="5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TypeError: 'MyContainer' object is not subscriptable</a:t>
            </a:r>
            <a:endParaRPr lang="en-US" altLang="ru-RU" sz="5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20519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Протокол итерируемого объекта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993775" y="2681605"/>
            <a:ext cx="5530215" cy="1725295"/>
          </a:xfrm>
          <a:prstGeom prst="flowChartAlternate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6000" i="1">
                <a:latin typeface="Consolas" panose="020B0609020204030204" charset="0"/>
                <a:cs typeface="Consolas" panose="020B0609020204030204" charset="0"/>
              </a:rPr>
              <a:t>Container</a:t>
            </a:r>
            <a:endParaRPr lang="en-US" altLang="en-US" sz="6000" i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Блок-схема: альтернативный процесс 4"/>
          <p:cNvSpPr/>
          <p:nvPr/>
        </p:nvSpPr>
        <p:spPr>
          <a:xfrm>
            <a:off x="993775" y="4406900"/>
            <a:ext cx="5530850" cy="172529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latin typeface="Consolas" panose="020B0609020204030204" charset="0"/>
                <a:cs typeface="Consolas" panose="020B0609020204030204" charset="0"/>
              </a:rPr>
              <a:t>__contains__</a:t>
            </a: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Блок-схема: альтернативный процесс 5"/>
          <p:cNvSpPr/>
          <p:nvPr/>
        </p:nvSpPr>
        <p:spPr>
          <a:xfrm>
            <a:off x="7402830" y="2684145"/>
            <a:ext cx="5530215" cy="1725295"/>
          </a:xfrm>
          <a:prstGeom prst="flowChartAlternate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6000" i="1">
                <a:latin typeface="Consolas" panose="020B0609020204030204" charset="0"/>
                <a:cs typeface="Consolas" panose="020B0609020204030204" charset="0"/>
              </a:rPr>
              <a:t>Iterable</a:t>
            </a:r>
            <a:endParaRPr lang="en-US" altLang="ru-RU" sz="6000" i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Блок-схема: альтернативный процесс 6"/>
          <p:cNvSpPr/>
          <p:nvPr/>
        </p:nvSpPr>
        <p:spPr>
          <a:xfrm>
            <a:off x="7402830" y="4409440"/>
            <a:ext cx="5530850" cy="172529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latin typeface="Consolas" panose="020B0609020204030204" charset="0"/>
                <a:cs typeface="Consolas" panose="020B0609020204030204" charset="0"/>
              </a:rPr>
              <a:t>__iter__</a:t>
            </a: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44217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Реализация итерируемого объекта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2393315"/>
            <a:ext cx="23177500" cy="9945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typing</a:t>
            </a: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Iterable</a:t>
            </a: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Iterator</a:t>
            </a:r>
            <a:endParaRPr lang="en-US" altLang="ru-RU" sz="60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MyIterable</a:t>
            </a: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60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__init__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iterable</a:t>
            </a: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])</a:t>
            </a: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iterable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__iter__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Iterator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iter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en-US" altLang="ru-RU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_iterable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44217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Допустимые действия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2393315"/>
            <a:ext cx="19063970" cy="9945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my_iterable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MyIterable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([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])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isinstance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my_iterable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Iterable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elem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my_iterable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 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elem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iter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my_iterable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list_iterator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simple-light-2">
  <a:themeElements>
    <a:clrScheme name="МФТИ">
      <a:dk1>
        <a:srgbClr val="525252"/>
      </a:dk1>
      <a:lt1>
        <a:srgbClr val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МФТИ">
      <a:majorFont>
        <a:latin typeface="Arial Blac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9590</Words>
  <Application>WPS Presentation</Application>
  <PresentationFormat>Произвольный</PresentationFormat>
  <Paragraphs>651</Paragraphs>
  <Slides>44</Slides>
  <Notes>10</Notes>
  <HiddenSlides>0</HiddenSlides>
  <MMClips>2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6" baseType="lpstr">
      <vt:lpstr>Arial</vt:lpstr>
      <vt:lpstr>SimSun</vt:lpstr>
      <vt:lpstr>Wingdings</vt:lpstr>
      <vt:lpstr>Arial</vt:lpstr>
      <vt:lpstr>Segoe UI</vt:lpstr>
      <vt:lpstr>Arial Black</vt:lpstr>
      <vt:lpstr>Tahoma</vt:lpstr>
      <vt:lpstr>Franklin Gothic Book</vt:lpstr>
      <vt:lpstr>Consolas</vt:lpstr>
      <vt:lpstr>Microsoft YaHei</vt:lpstr>
      <vt:lpstr>Arial Unicode MS</vt:lpstr>
      <vt:lpstr>simple-light-2</vt:lpstr>
      <vt:lpstr>Числовые протоколы</vt:lpstr>
      <vt:lpstr>Протоколы</vt:lpstr>
      <vt:lpstr>Дальнейшие пути развития </vt:lpstr>
      <vt:lpstr>Протокол контейнера</vt:lpstr>
      <vt:lpstr>Реализация контейнера</vt:lpstr>
      <vt:lpstr>Допустимые действия</vt:lpstr>
      <vt:lpstr>Протокол контейнера</vt:lpstr>
      <vt:lpstr>Реализация контейнера</vt:lpstr>
      <vt:lpstr>Реализация итерируемого объекта</vt:lpstr>
      <vt:lpstr>Допустимые действия</vt:lpstr>
      <vt:lpstr>Недопустимые действия</vt:lpstr>
      <vt:lpstr>Связь __iter__ и __contains__</vt:lpstr>
      <vt:lpstr>Протокол итерируемого объекта</vt:lpstr>
      <vt:lpstr>Протокол итератора</vt:lpstr>
      <vt:lpstr>Попытка реализации #1</vt:lpstr>
      <vt:lpstr>Попытка реализации #1</vt:lpstr>
      <vt:lpstr>Проблемы реализации</vt:lpstr>
      <vt:lpstr>Проблемы решены</vt:lpstr>
      <vt:lpstr>Попытка реализации #2</vt:lpstr>
      <vt:lpstr>Да будут новые проблемы!</vt:lpstr>
      <vt:lpstr>Ну теперь-то решены?</vt:lpstr>
      <vt:lpstr>Попытка реализации #3</vt:lpstr>
      <vt:lpstr>Финальная реализация</vt:lpstr>
      <vt:lpstr>Финальная реализация</vt:lpstr>
      <vt:lpstr>Финальная реализация</vt:lpstr>
      <vt:lpstr>Протокол итератора</vt:lpstr>
      <vt:lpstr>Финальная реализация</vt:lpstr>
      <vt:lpstr>Реализация объекта с размером</vt:lpstr>
      <vt:lpstr>Реализация объекта с размером</vt:lpstr>
      <vt:lpstr>Ограничения</vt:lpstr>
      <vt:lpstr>__len__ и __bool__</vt:lpstr>
      <vt:lpstr>Общие протоколы</vt:lpstr>
      <vt:lpstr>Протокол объекта с размером</vt:lpstr>
      <vt:lpstr>Протокол коллекции</vt:lpstr>
      <vt:lpstr>Реализация коллекции</vt:lpstr>
      <vt:lpstr>Реализация коллекции</vt:lpstr>
      <vt:lpstr>Чтение элементов</vt:lpstr>
      <vt:lpstr>Чтение элементов</vt:lpstr>
      <vt:lpstr>Проблемы реализации</vt:lpstr>
      <vt:lpstr>Чтение элементов</vt:lpstr>
      <vt:lpstr>Правильное чтение элементов</vt:lpstr>
      <vt:lpstr>Чтение элементов</vt:lpstr>
      <vt:lpstr>Перезапись элементов</vt:lpstr>
      <vt:lpstr>Семинар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MIPT / Phystech</dc:title>
  <dc:creator>Marina</dc:creator>
  <cp:lastModifiedBy>Michail Evgrafov</cp:lastModifiedBy>
  <cp:revision>859</cp:revision>
  <dcterms:created xsi:type="dcterms:W3CDTF">2023-09-07T15:23:00Z</dcterms:created>
  <dcterms:modified xsi:type="dcterms:W3CDTF">2024-11-29T00:21:18Z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939A7A65A70D42D3AFBDFCFAB1B7D962_12</vt:lpwstr>
  </property>
  <property fmtid="{D5CDD505-2E9C-101B-9397-08002B2CF9AE}" pid="3" name="KSOProductBuildVer">
    <vt:lpwstr>1049-12.2.0.18911</vt:lpwstr>
  </property>
</Properties>
</file>