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0" r:id="rId5"/>
    <p:sldId id="262" r:id="rId6"/>
    <p:sldId id="259" r:id="rId7"/>
    <p:sldId id="263" r:id="rId8"/>
    <p:sldId id="261" r:id="rId9"/>
    <p:sldId id="264" r:id="rId10"/>
    <p:sldId id="26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A4510-2CE5-428D-9BA4-87B113A4D2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BE4ED-87AD-4B80-8F1B-F8BFD3AAE3F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1.sv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049" y="1541567"/>
            <a:ext cx="11285034" cy="2387600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6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700" b="1" dirty="0">
                <a:solidFill>
                  <a:srgbClr val="007A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7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&amp; Credit Risk Analysis 2025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102" y="5688361"/>
            <a:ext cx="3917795" cy="969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Bui Diep Thanh Vy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16/10/2025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stCxn id="2" idx="1"/>
            <a:endCxn id="2" idx="3"/>
          </p:cNvCxnSpPr>
          <p:nvPr/>
        </p:nvCxnSpPr>
        <p:spPr>
          <a:xfrm>
            <a:off x="446049" y="2735367"/>
            <a:ext cx="112850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What Is An Unsecured Loan: A Complete Guide - At Politic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0" t="9091" r="12316" b="1"/>
          <a:stretch>
            <a:fillRect/>
          </a:stretch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  <a:endParaRPr 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n Unsecured Loan: A Complete Guide - At Politic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r="16782"/>
          <a:stretch>
            <a:fillRect/>
          </a:stretch>
        </p:blipFill>
        <p:spPr bwMode="auto">
          <a:xfrm>
            <a:off x="2522356" y="1006996"/>
            <a:ext cx="9669642" cy="58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  <a:endParaRPr lang="en-US" sz="5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36" y="1397137"/>
            <a:ext cx="5473391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Quality Evaluation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4572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76021" y="2211388"/>
            <a:ext cx="9103869" cy="652747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amount: 11 billion VND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 descr="Database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1521" y="4734940"/>
            <a:ext cx="914400" cy="914400"/>
          </a:xfrm>
          <a:prstGeom prst="rect">
            <a:avLst/>
          </a:prstGeom>
        </p:spPr>
      </p:pic>
      <p:pic>
        <p:nvPicPr>
          <p:cNvPr id="12" name="Graphic 11" descr="Mortgage with solid fill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574" y="3736201"/>
            <a:ext cx="832295" cy="832295"/>
          </a:xfrm>
          <a:prstGeom prst="rect">
            <a:avLst/>
          </a:prstGeom>
        </p:spPr>
      </p:pic>
      <p:pic>
        <p:nvPicPr>
          <p:cNvPr id="14" name="Graphic 13" descr="Customer review with solid fill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521" y="2877330"/>
            <a:ext cx="750191" cy="750191"/>
          </a:xfrm>
          <a:prstGeom prst="rect">
            <a:avLst/>
          </a:prstGeom>
        </p:spPr>
      </p:pic>
      <p:pic>
        <p:nvPicPr>
          <p:cNvPr id="16" name="Graphic 15" descr="Money with solid fill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575" y="1987275"/>
            <a:ext cx="750190" cy="750190"/>
          </a:xfrm>
          <a:prstGeom prst="rect">
            <a:avLst/>
          </a:prstGeom>
        </p:spPr>
      </p:pic>
      <p:sp>
        <p:nvSpPr>
          <p:cNvPr id="17" name="Content Placeholder 6"/>
          <p:cNvSpPr txBox="1"/>
          <p:nvPr/>
        </p:nvSpPr>
        <p:spPr>
          <a:xfrm>
            <a:off x="1688951" y="2998140"/>
            <a:ext cx="9078007" cy="56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 customers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 overdue (10.7%)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6"/>
          <p:cNvSpPr txBox="1"/>
          <p:nvPr/>
        </p:nvSpPr>
        <p:spPr>
          <a:xfrm>
            <a:off x="1688951" y="5756391"/>
            <a:ext cx="8839957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loan book remains stable, but overdue customers and NPL levels show early warning signals.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Content Placeholder 6"/>
          <p:cNvSpPr txBox="1"/>
          <p:nvPr/>
        </p:nvSpPr>
        <p:spPr>
          <a:xfrm>
            <a:off x="1676021" y="5007757"/>
            <a:ext cx="8839957" cy="748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 Rate: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9.88%,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DPD: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4.97 days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Content Placeholder 6"/>
          <p:cNvSpPr txBox="1"/>
          <p:nvPr/>
        </p:nvSpPr>
        <p:spPr>
          <a:xfrm>
            <a:off x="1676021" y="3933983"/>
            <a:ext cx="8144934" cy="564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NPL%: 7.1%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moderate portfolio risk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Daily calendar with solid fil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469" y="1055528"/>
            <a:ext cx="914400" cy="914400"/>
          </a:xfrm>
          <a:prstGeom prst="rect">
            <a:avLst/>
          </a:prstGeom>
        </p:spPr>
      </p:pic>
      <p:sp>
        <p:nvSpPr>
          <p:cNvPr id="5" name="Content Placeholder 6"/>
          <p:cNvSpPr txBox="1"/>
          <p:nvPr/>
        </p:nvSpPr>
        <p:spPr>
          <a:xfrm>
            <a:off x="1688951" y="1317181"/>
            <a:ext cx="9103869" cy="652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 ~ 6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Aug 2025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/>
          <p:cNvSpPr txBox="1"/>
          <p:nvPr/>
        </p:nvSpPr>
        <p:spPr>
          <a:xfrm>
            <a:off x="8586445" y="2479340"/>
            <a:ext cx="3311904" cy="3140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Status: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67.9% active, 21.4% closed, 10.7% overdue.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customers aged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40–60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most borrowers and the highest overdue rate.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89382" y="1055372"/>
            <a:ext cx="0" cy="574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156" y="1181440"/>
            <a:ext cx="7061939" cy="54916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Analysis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/>
          <p:cNvSpPr txBox="1"/>
          <p:nvPr/>
        </p:nvSpPr>
        <p:spPr>
          <a:xfrm>
            <a:off x="7515929" y="2412434"/>
            <a:ext cx="3602502" cy="300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Nearly balanced – 51.1% female, 48.9% male.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Type: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office workers and self-employed; students and laborers,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freelacers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Majority earn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20–30M VND/month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lowest group earns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10M VND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251597" y="1006997"/>
            <a:ext cx="0" cy="574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97" y="1462004"/>
            <a:ext cx="6248942" cy="5220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Quality Evaluation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6"/>
          <p:cNvSpPr txBox="1"/>
          <p:nvPr/>
        </p:nvSpPr>
        <p:spPr>
          <a:xfrm>
            <a:off x="8307660" y="1462004"/>
            <a:ext cx="3758624" cy="528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NPL%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 sharply in March (↓ from 9.9% to 3.0%), then rose steadily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in August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largely due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9-month loans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 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highest among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self-employed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region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higher credit risk compared to other areas.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40–49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largest number of overdue cases.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307660" y="1114241"/>
            <a:ext cx="0" cy="574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45354"/>
            <a:ext cx="8169348" cy="4237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lvl="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6"/>
          <p:cNvSpPr txBox="1"/>
          <p:nvPr/>
        </p:nvSpPr>
        <p:spPr>
          <a:xfrm>
            <a:off x="715467" y="16314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loan growth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NPL% trending upward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Q2/2025.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Self-employed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low-income (&lt;10M/month)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customers pose higher risk.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region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accounts for the highest overdue ratio.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Longer-tenor loans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(9–12 months) currently have the highest NPL%, showing greater repayment risk.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40–49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segment requires closer follow-up due to repayment issues.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lvl="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91738" y="1670011"/>
            <a:ext cx="10170463" cy="4530068"/>
          </a:xfrm>
        </p:spPr>
        <p:txBody>
          <a:bodyPr>
            <a:normAutofit/>
          </a:bodyPr>
          <a:lstStyle/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risk control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Northern region and self-employed segment.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Tighten credit approval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customers with income under 10M VND/month.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early-warning system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overdue signs faster.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restructuring options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short-term borrowers facing difficulties.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loyalty programs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stable and low-risk office workers.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" y="0"/>
            <a:ext cx="12188952" cy="1006997"/>
          </a:xfrm>
          <a:prstGeom prst="rect">
            <a:avLst/>
          </a:prstGeom>
          <a:solidFill>
            <a:srgbClr val="007A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285750" lvl="0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64068" y="1458137"/>
            <a:ext cx="11656947" cy="4875756"/>
          </a:xfrm>
        </p:spPr>
        <p:txBody>
          <a:bodyPr>
            <a:noAutofit/>
          </a:bodyPr>
          <a:lstStyle/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X’s loan portfolio is well-balanced across demographics and regions.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credit performance remains acceptable,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NPL growth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emerging challenges.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management and targeted actions will help maintain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and sustainable portfolio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2288</Words>
  <Application>WPS Presentation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Aptos Display</vt:lpstr>
      <vt:lpstr>Segoe UI Variable Display</vt:lpstr>
      <vt:lpstr>Aptos</vt:lpstr>
      <vt:lpstr>Segoe UI</vt:lpstr>
      <vt:lpstr>Office Theme</vt:lpstr>
      <vt:lpstr>FE CREDIT    Customer &amp; Credit Risk Analysis 2025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2173401010431 - Bùi Quan Vũ - 71K27QTKD09</dc:creator>
  <cp:lastModifiedBy>Vy Bui</cp:lastModifiedBy>
  <cp:revision>15</cp:revision>
  <dcterms:created xsi:type="dcterms:W3CDTF">2025-10-16T10:02:00Z</dcterms:created>
  <dcterms:modified xsi:type="dcterms:W3CDTF">2025-10-17T04:15:36Z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2C8D2F41FB694395BE022CF7D63392F3_12</vt:lpwstr>
  </property>
  <property fmtid="{D5CDD505-2E9C-101B-9397-08002B2CF9AE}" pid="3" name="KSOProductBuildVer">
    <vt:lpwstr>1033-12.2.0.22549</vt:lpwstr>
  </property>
</Properties>
</file>