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5"/>
  </p:notesMasterIdLst>
  <p:sldIdLst>
    <p:sldId id="266" r:id="rId3"/>
    <p:sldId id="268" r:id="rId4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>
      <p:cViewPr varScale="1">
        <p:scale>
          <a:sx n="128" d="100"/>
          <a:sy n="128" d="100"/>
        </p:scale>
        <p:origin x="-10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</a:t>
            </a:r>
            <a:r>
              <a:rPr lang="en-US" sz="600" dirty="0" smtClean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2014. 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All rights reserved. Applied </a:t>
            </a:r>
            <a:r>
              <a:rPr lang="en-US" sz="600" dirty="0" err="1" smtClean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 smtClean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524000" y="4049539"/>
            <a:ext cx="990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smtClean="0">
                <a:solidFill>
                  <a:prstClr val="white"/>
                </a:solidFill>
              </a:rPr>
              <a:t>Preprocess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62300" y="3478039"/>
            <a:ext cx="27432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smtClean="0">
                <a:solidFill>
                  <a:prstClr val="white"/>
                </a:solidFill>
              </a:rPr>
              <a:t>Process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50" i="1" dirty="0" smtClean="0"/>
              <a:t>Set all blood substance concentrations and blood gas levels based on compartment values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50" i="1" dirty="0" smtClean="0"/>
              <a:t>Calculate blood cell counts, hematocrit, and plasma volume</a:t>
            </a:r>
            <a:endParaRPr lang="en-US" sz="1050" dirty="0" smtClean="0"/>
          </a:p>
          <a:p>
            <a:pPr marL="119063" indent="-119063">
              <a:buFont typeface="Arial" pitchFamily="34" charset="0"/>
              <a:buChar char="•"/>
            </a:pPr>
            <a:r>
              <a:rPr lang="en-US" sz="1050" i="1" dirty="0" smtClean="0"/>
              <a:t>Check blood gas levels in specific compartments and set events and irreversible states as needed</a:t>
            </a:r>
            <a:endParaRPr lang="en-US" sz="1050" i="1" dirty="0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553200" y="4049539"/>
            <a:ext cx="103456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err="1" smtClean="0">
                <a:solidFill>
                  <a:prstClr val="white"/>
                </a:solidFill>
              </a:rPr>
              <a:t>PostProcess</a:t>
            </a:r>
            <a:endParaRPr lang="en-US" sz="1050" b="1" u="sng" dirty="0" smtClean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609973" y="2590800"/>
            <a:ext cx="17716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smtClean="0">
                <a:solidFill>
                  <a:prstClr val="white"/>
                </a:solidFill>
              </a:rPr>
              <a:t>Assessments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50" i="1" dirty="0" smtClean="0"/>
              <a:t>Complete Blood Count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50" i="1" dirty="0" smtClean="0">
                <a:solidFill>
                  <a:prstClr val="white"/>
                </a:solidFill>
              </a:rPr>
              <a:t>Metabolic Panel</a:t>
            </a:r>
            <a:endParaRPr lang="en-US" sz="1050" i="1" dirty="0">
              <a:solidFill>
                <a:prstClr val="white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 rot="16200000">
            <a:off x="6000750" y="4049539"/>
            <a:ext cx="457200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U-Turn Arrow 1"/>
          <p:cNvSpPr/>
          <p:nvPr/>
        </p:nvSpPr>
        <p:spPr>
          <a:xfrm rot="10800000">
            <a:off x="1752598" y="4596680"/>
            <a:ext cx="5486401" cy="9144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rot="16200000">
            <a:off x="2609850" y="4049539"/>
            <a:ext cx="457200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35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3465762" y="2514600"/>
            <a:ext cx="914400" cy="480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50" b="1" dirty="0" smtClean="0">
                <a:solidFill>
                  <a:prstClr val="white"/>
                </a:solidFill>
              </a:rPr>
              <a:t>Respiratory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855818" y="1047259"/>
            <a:ext cx="1191008" cy="480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50" b="1" dirty="0" smtClean="0">
                <a:solidFill>
                  <a:prstClr val="white"/>
                </a:solidFill>
              </a:rPr>
              <a:t>Blood pH</a:t>
            </a:r>
          </a:p>
        </p:txBody>
      </p:sp>
      <p:cxnSp>
        <p:nvCxnSpPr>
          <p:cNvPr id="10" name="Elbow Connector 9"/>
          <p:cNvCxnSpPr>
            <a:stCxn id="4" idx="1"/>
            <a:endCxn id="13" idx="0"/>
          </p:cNvCxnSpPr>
          <p:nvPr/>
        </p:nvCxnSpPr>
        <p:spPr>
          <a:xfrm rot="10800000" flipV="1">
            <a:off x="3374322" y="1287492"/>
            <a:ext cx="481496" cy="329721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3"/>
            <a:endCxn id="20" idx="0"/>
          </p:cNvCxnSpPr>
          <p:nvPr/>
        </p:nvCxnSpPr>
        <p:spPr>
          <a:xfrm>
            <a:off x="5046826" y="1287493"/>
            <a:ext cx="481495" cy="32972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368482" y="1617214"/>
            <a:ext cx="2011680" cy="480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50" b="1" dirty="0" smtClean="0">
                <a:solidFill>
                  <a:prstClr val="white"/>
                </a:solidFill>
              </a:rPr>
              <a:t>Acidosis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522481" y="1617213"/>
            <a:ext cx="2011680" cy="480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50" b="1" dirty="0" smtClean="0">
                <a:solidFill>
                  <a:prstClr val="white"/>
                </a:solidFill>
              </a:rPr>
              <a:t>Alkalosis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25682" y="2112930"/>
            <a:ext cx="0" cy="4016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368482" y="2514600"/>
            <a:ext cx="914400" cy="480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50" b="1" dirty="0" smtClean="0">
                <a:solidFill>
                  <a:prstClr val="white"/>
                </a:solidFill>
              </a:rPr>
              <a:t>Metabolic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522481" y="2514897"/>
            <a:ext cx="914400" cy="480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50" b="1" dirty="0" smtClean="0">
                <a:solidFill>
                  <a:prstClr val="white"/>
                </a:solidFill>
              </a:rPr>
              <a:t>Metabolic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619761" y="2514599"/>
            <a:ext cx="914400" cy="480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50" b="1" dirty="0" smtClean="0">
                <a:solidFill>
                  <a:prstClr val="white"/>
                </a:solidFill>
              </a:rPr>
              <a:t>Respiratory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17414" y="1025882"/>
            <a:ext cx="581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Low</a:t>
            </a:r>
            <a:endParaRPr lang="en-US" sz="11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051802" y="1025883"/>
            <a:ext cx="581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High</a:t>
            </a:r>
            <a:endParaRPr lang="en-US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105565" y="2096976"/>
                <a:ext cx="871429" cy="457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latin typeface="Cambria Math"/>
                        </a:rPr>
                        <m:t>𝑯𝑪</m:t>
                      </m:r>
                      <m:sSubSup>
                        <m:sSubSupPr>
                          <m:ctrlPr>
                            <a:rPr lang="en-US" sz="11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100" b="1" i="1" smtClean="0">
                              <a:latin typeface="Cambria Math"/>
                            </a:rPr>
                            <m:t>𝑶</m:t>
                          </m:r>
                        </m:e>
                        <m:sub>
                          <m:r>
                            <a:rPr lang="en-US" sz="1100" b="1" i="1" smtClean="0">
                              <a:latin typeface="Cambria Math"/>
                            </a:rPr>
                            <m:t>𝟑</m:t>
                          </m:r>
                        </m:sub>
                        <m:sup>
                          <m:r>
                            <a:rPr lang="en-US" sz="1100" b="1" i="1" smtClean="0">
                              <a:latin typeface="Cambria Math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US" sz="1100" b="1" dirty="0" smtClean="0"/>
              </a:p>
              <a:p>
                <a:pPr algn="ctr"/>
                <a:r>
                  <a:rPr lang="en-US" sz="1100" b="1" dirty="0" smtClean="0"/>
                  <a:t>Low</a:t>
                </a:r>
                <a:endParaRPr lang="en-US" sz="1100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65" y="2096976"/>
                <a:ext cx="871429" cy="457200"/>
              </a:xfrm>
              <a:prstGeom prst="rect">
                <a:avLst/>
              </a:prstGeom>
              <a:blipFill rotWithShape="1">
                <a:blip r:embed="rId2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798674" y="2082486"/>
                <a:ext cx="860400" cy="457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sz="1100" b="1" i="1" smtClean="0">
                              <a:latin typeface="Cambria Math"/>
                            </a:rPr>
                            <m:t>𝑪</m:t>
                          </m:r>
                          <m:sSub>
                            <m:sSubPr>
                              <m:ctrlPr>
                                <a:rPr lang="en-US" sz="11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 smtClean="0">
                                  <a:latin typeface="Cambria Math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en-US" sz="11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100" b="1" dirty="0" smtClean="0"/>
              </a:p>
              <a:p>
                <a:pPr algn="ctr"/>
                <a:r>
                  <a:rPr lang="en-US" sz="1100" b="1" dirty="0" smtClean="0"/>
                  <a:t>High</a:t>
                </a:r>
                <a:endParaRPr lang="en-US" sz="1100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674" y="2082486"/>
                <a:ext cx="860400" cy="457200"/>
              </a:xfrm>
              <a:prstGeom prst="rect">
                <a:avLst/>
              </a:prstGeom>
              <a:blipFill rotWithShape="1"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451321" y="2096976"/>
                <a:ext cx="595505" cy="457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latin typeface="Cambria Math"/>
                        </a:rPr>
                        <m:t>𝑯𝑪</m:t>
                      </m:r>
                      <m:sSubSup>
                        <m:sSubSupPr>
                          <m:ctrlPr>
                            <a:rPr lang="en-US" sz="11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100" b="1" i="1" smtClean="0">
                              <a:latin typeface="Cambria Math"/>
                            </a:rPr>
                            <m:t>𝑶</m:t>
                          </m:r>
                        </m:e>
                        <m:sub>
                          <m:r>
                            <a:rPr lang="en-US" sz="1100" b="1" i="1" smtClean="0">
                              <a:latin typeface="Cambria Math"/>
                            </a:rPr>
                            <m:t>𝟑</m:t>
                          </m:r>
                        </m:sub>
                        <m:sup>
                          <m:r>
                            <a:rPr lang="en-US" sz="1100" b="1" i="1" smtClean="0">
                              <a:latin typeface="Cambria Math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US" sz="1100" b="1" dirty="0" smtClean="0"/>
              </a:p>
              <a:p>
                <a:pPr algn="ctr"/>
                <a:r>
                  <a:rPr lang="en-US" sz="1100" b="1" dirty="0" smtClean="0"/>
                  <a:t>High</a:t>
                </a:r>
                <a:endParaRPr lang="en-US" sz="1100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321" y="2096976"/>
                <a:ext cx="595505" cy="457200"/>
              </a:xfrm>
              <a:prstGeom prst="rect">
                <a:avLst/>
              </a:prstGeom>
              <a:blipFill rotWithShape="1"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043414" y="2098439"/>
                <a:ext cx="553637" cy="457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sz="1100" b="1" i="1" smtClean="0">
                              <a:latin typeface="Cambria Math"/>
                            </a:rPr>
                            <m:t>𝑪</m:t>
                          </m:r>
                          <m:sSub>
                            <m:sSubPr>
                              <m:ctrlPr>
                                <a:rPr lang="en-US" sz="11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 smtClean="0">
                                  <a:latin typeface="Cambria Math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en-US" sz="11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100" b="1" dirty="0" smtClean="0"/>
              </a:p>
              <a:p>
                <a:pPr algn="ctr"/>
                <a:r>
                  <a:rPr lang="en-US" sz="1100" b="1" dirty="0" smtClean="0"/>
                  <a:t>Low</a:t>
                </a:r>
                <a:endParaRPr lang="en-US" sz="1100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414" y="2098439"/>
                <a:ext cx="553637" cy="457200"/>
              </a:xfrm>
              <a:prstGeom prst="rect">
                <a:avLst/>
              </a:prstGeom>
              <a:blipFill rotWithShape="1">
                <a:blip r:embed="rId5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486" y="3962400"/>
            <a:ext cx="3978477" cy="1490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5" name="Straight Arrow Connector 44"/>
          <p:cNvCxnSpPr/>
          <p:nvPr/>
        </p:nvCxnSpPr>
        <p:spPr>
          <a:xfrm>
            <a:off x="3922962" y="2105684"/>
            <a:ext cx="0" cy="4016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979681" y="2112930"/>
            <a:ext cx="0" cy="4016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93590" y="2098439"/>
            <a:ext cx="0" cy="4161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632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8406</TotalTime>
  <Words>95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BioGears Team PPT Template_2014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  ARA/SED</cp:lastModifiedBy>
  <cp:revision>215</cp:revision>
  <cp:lastPrinted>2014-09-04T18:48:26Z</cp:lastPrinted>
  <dcterms:created xsi:type="dcterms:W3CDTF">2014-09-02T19:13:20Z</dcterms:created>
  <dcterms:modified xsi:type="dcterms:W3CDTF">2016-12-14T20:08:57Z</dcterms:modified>
</cp:coreProperties>
</file>