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197D-2F61-4404-B41C-CD8505E5708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223" y="1905000"/>
            <a:ext cx="7957379" cy="3886201"/>
            <a:chOff x="49223" y="1905000"/>
            <a:chExt cx="7957379" cy="3886201"/>
          </a:xfrm>
        </p:grpSpPr>
        <p:sp>
          <p:nvSpPr>
            <p:cNvPr id="5" name="Down Arrow 4"/>
            <p:cNvSpPr/>
            <p:nvPr/>
          </p:nvSpPr>
          <p:spPr>
            <a:xfrm rot="16200000">
              <a:off x="2667218" y="4000500"/>
              <a:ext cx="4572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223" y="3429000"/>
              <a:ext cx="2514600" cy="1600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u="sng" dirty="0" smtClean="0">
                  <a:solidFill>
                    <a:prstClr val="white"/>
                  </a:solidFill>
                </a:rPr>
                <a:t>Preprocess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00" dirty="0" err="1" smtClean="0"/>
                <a:t>HeartDriver</a:t>
              </a:r>
              <a:endParaRPr lang="en-US" sz="1000" dirty="0" smtClean="0"/>
            </a:p>
            <a:p>
              <a:pPr marL="576263" lvl="1" indent="-119063">
                <a:buFont typeface="Arial" pitchFamily="34" charset="0"/>
                <a:buChar char="•"/>
              </a:pPr>
              <a:r>
                <a:rPr lang="en-US" sz="1000" dirty="0" err="1" smtClean="0"/>
                <a:t>BeginCardiacCycle</a:t>
              </a:r>
              <a:endParaRPr lang="en-US" sz="1000" dirty="0" smtClean="0"/>
            </a:p>
            <a:p>
              <a:pPr marL="576263" lvl="1" indent="-119063">
                <a:buFont typeface="Arial" pitchFamily="34" charset="0"/>
                <a:buChar char="•"/>
              </a:pPr>
              <a:r>
                <a:rPr lang="en-US" sz="1000" dirty="0" err="1" smtClean="0"/>
                <a:t>CalculateHeartElastance</a:t>
              </a:r>
              <a:endParaRPr lang="en-US" sz="1000" dirty="0" smtClean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00" dirty="0" err="1" smtClean="0"/>
                <a:t>ProcessActions</a:t>
              </a:r>
              <a:endParaRPr lang="en-US" sz="1000" dirty="0" smtClean="0"/>
            </a:p>
            <a:p>
              <a:pPr marL="576263" lvl="1" indent="-119063">
                <a:buFont typeface="Arial" pitchFamily="34" charset="0"/>
                <a:buChar char="•"/>
              </a:pPr>
              <a:r>
                <a:rPr lang="en-US" sz="1000" dirty="0" smtClean="0"/>
                <a:t>Hemorrhage</a:t>
              </a:r>
            </a:p>
            <a:p>
              <a:pPr marL="576263" lvl="1" indent="-119063">
                <a:buFont typeface="Arial" pitchFamily="34" charset="0"/>
                <a:buChar char="•"/>
              </a:pPr>
              <a:r>
                <a:rPr lang="en-US" sz="1000" dirty="0" err="1" smtClean="0"/>
                <a:t>PericardialEffusionAction</a:t>
              </a:r>
              <a:endParaRPr lang="en-US" sz="1000" dirty="0" smtClean="0"/>
            </a:p>
            <a:p>
              <a:pPr marL="576263" lvl="1" indent="-119063">
                <a:buFont typeface="Arial" pitchFamily="34" charset="0"/>
                <a:buChar char="•"/>
              </a:pPr>
              <a:r>
                <a:rPr lang="en-US" sz="1000" dirty="0" smtClean="0"/>
                <a:t>CPR</a:t>
              </a:r>
            </a:p>
            <a:p>
              <a:pPr marL="576263" lvl="1" indent="-119063">
                <a:buFont typeface="Arial" pitchFamily="34" charset="0"/>
                <a:buChar char="•"/>
              </a:pPr>
              <a:r>
                <a:rPr lang="en-US" sz="1000" dirty="0" err="1" smtClean="0"/>
                <a:t>CardiacArrest</a:t>
              </a:r>
              <a:endParaRPr lang="en-US" sz="1000" dirty="0" smtClean="0"/>
            </a:p>
            <a:p>
              <a:pPr marL="576263" lvl="1" indent="-119063">
                <a:buFont typeface="Arial" pitchFamily="34" charset="0"/>
                <a:buChar char="•"/>
              </a:pPr>
              <a:endParaRPr lang="en-US" sz="1000" dirty="0" smtClean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27813" y="3805783"/>
              <a:ext cx="228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Process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/>
                <a:t>Solve Circuit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Advective</a:t>
              </a:r>
              <a:r>
                <a:rPr lang="en-US" sz="1050" dirty="0" smtClean="0"/>
                <a:t> Transport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CalculateVitalSigns</a:t>
              </a:r>
              <a:endParaRPr lang="en-US" sz="1050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177802" y="4000499"/>
              <a:ext cx="1828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err="1" smtClean="0">
                  <a:solidFill>
                    <a:prstClr val="white"/>
                  </a:solidFill>
                </a:rPr>
                <a:t>PostProcess</a:t>
              </a:r>
              <a:endParaRPr lang="en-US" sz="1050" b="1" u="sng" dirty="0" smtClean="0">
                <a:solidFill>
                  <a:prstClr val="white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/>
                <a:t>Advance Circuit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223" y="1905000"/>
              <a:ext cx="25146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u="sng" dirty="0" smtClean="0">
                  <a:solidFill>
                    <a:prstClr val="white"/>
                  </a:solidFill>
                </a:rPr>
                <a:t>Conditions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00" dirty="0" smtClean="0"/>
                <a:t>Anemia</a:t>
              </a:r>
              <a:endParaRPr lang="en-US" sz="1000" dirty="0" smtClean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00" dirty="0" err="1" smtClean="0"/>
                <a:t>HeartFailure</a:t>
              </a:r>
              <a:endParaRPr lang="en-US" sz="1000" dirty="0" smtClean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00" dirty="0" err="1" smtClean="0"/>
                <a:t>PericardialEffusion</a:t>
              </a:r>
              <a:endParaRPr lang="en-US" sz="1000" dirty="0" smtClean="0"/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5617208" y="4000500"/>
              <a:ext cx="4572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1077923" y="2895600"/>
              <a:ext cx="4572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U-Turn Arrow 14"/>
            <p:cNvSpPr/>
            <p:nvPr/>
          </p:nvSpPr>
          <p:spPr>
            <a:xfrm rot="10800000">
              <a:off x="1170413" y="4648201"/>
              <a:ext cx="6068587" cy="1143000"/>
            </a:xfrm>
            <a:prstGeom prst="uturnArrow">
              <a:avLst>
                <a:gd name="adj1" fmla="val 15680"/>
                <a:gd name="adj2" fmla="val 19175"/>
                <a:gd name="adj3" fmla="val 25777"/>
                <a:gd name="adj4" fmla="val 43750"/>
                <a:gd name="adj5" fmla="val 5713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8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/>
          <p:cNvGrpSpPr/>
          <p:nvPr/>
        </p:nvGrpSpPr>
        <p:grpSpPr>
          <a:xfrm>
            <a:off x="1611313" y="1248489"/>
            <a:ext cx="5921375" cy="4617126"/>
            <a:chOff x="1611313" y="1248489"/>
            <a:chExt cx="5921375" cy="4617126"/>
          </a:xfrm>
        </p:grpSpPr>
        <p:pic>
          <p:nvPicPr>
            <p:cNvPr id="2050" name="Picture 2" descr="C:\Users\zswarm\Pictures\OurECG_Basic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313" y="1298575"/>
              <a:ext cx="5921375" cy="425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767593" y="415058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P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2400" y="518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Q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019" y="1371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55273" y="518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34282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>
              <a:off x="4383819" y="1556266"/>
              <a:ext cx="1788381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57638" y="1248489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504D"/>
                  </a:solidFill>
                </a:rPr>
                <a:t>R-R</a:t>
              </a:r>
              <a:endParaRPr lang="en-US" sz="1400" dirty="0">
                <a:solidFill>
                  <a:srgbClr val="C0504D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101548" y="5580827"/>
              <a:ext cx="1003852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69242" y="5557838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504D"/>
                  </a:solidFill>
                </a:rPr>
                <a:t>Q-T</a:t>
              </a:r>
              <a:endParaRPr lang="en-US" sz="1400" dirty="0">
                <a:solidFill>
                  <a:srgbClr val="C0504D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810000" y="3941197"/>
              <a:ext cx="30480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47715" y="3643649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504D"/>
                  </a:solidFill>
                </a:rPr>
                <a:t>P-R</a:t>
              </a:r>
              <a:endParaRPr lang="en-US" sz="1400" dirty="0">
                <a:solidFill>
                  <a:srgbClr val="C0504D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055415" y="5363311"/>
              <a:ext cx="23357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7008" y="5361401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504D"/>
                  </a:solidFill>
                </a:rPr>
                <a:t>Q-R-S</a:t>
              </a:r>
              <a:endParaRPr lang="en-US" sz="1400" dirty="0">
                <a:solidFill>
                  <a:srgbClr val="C0504D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362200" y="5334000"/>
              <a:ext cx="83820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590800" y="5333898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504D"/>
                  </a:solidFill>
                </a:rPr>
                <a:t>S-T</a:t>
              </a:r>
              <a:endParaRPr lang="en-US" sz="1400" dirty="0">
                <a:solidFill>
                  <a:srgbClr val="C050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1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347" r="4602" b="6531"/>
          <a:stretch/>
        </p:blipFill>
        <p:spPr>
          <a:xfrm>
            <a:off x="2262909" y="92364"/>
            <a:ext cx="4516582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32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Thames ARA/SED</dc:creator>
  <cp:lastModifiedBy>Rodney Metoyer ARA/SED</cp:lastModifiedBy>
  <cp:revision>19</cp:revision>
  <dcterms:created xsi:type="dcterms:W3CDTF">2015-10-06T18:15:47Z</dcterms:created>
  <dcterms:modified xsi:type="dcterms:W3CDTF">2016-12-14T21:59:22Z</dcterms:modified>
</cp:coreProperties>
</file>