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1" r:id="rId3"/>
    <p:sldId id="282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MR\Work\ARA\Projects\BioGears\Working\Inhaler\Images\670px-Use-an-Inhaler-Step-1Bull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05400" cy="35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4200" y="1066800"/>
            <a:ext cx="2868436" cy="2045196"/>
            <a:chOff x="3021195" y="1842254"/>
            <a:chExt cx="2868436" cy="2045196"/>
          </a:xfrm>
        </p:grpSpPr>
        <p:sp>
          <p:nvSpPr>
            <p:cNvPr id="3" name="Oval 2"/>
            <p:cNvSpPr/>
            <p:nvPr/>
          </p:nvSpPr>
          <p:spPr>
            <a:xfrm>
              <a:off x="4023360" y="33147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rot="5400000">
              <a:off x="3701413" y="2878456"/>
              <a:ext cx="750571" cy="137160"/>
            </a:xfrm>
            <a:custGeom>
              <a:avLst/>
              <a:gdLst>
                <a:gd name="connsiteX0" fmla="*/ 0 w 1653540"/>
                <a:gd name="connsiteY0" fmla="*/ 190500 h 373380"/>
                <a:gd name="connsiteX1" fmla="*/ 563880 w 1653540"/>
                <a:gd name="connsiteY1" fmla="*/ 190500 h 373380"/>
                <a:gd name="connsiteX2" fmla="*/ 617220 w 1653540"/>
                <a:gd name="connsiteY2" fmla="*/ 365760 h 373380"/>
                <a:gd name="connsiteX3" fmla="*/ 701040 w 1653540"/>
                <a:gd name="connsiteY3" fmla="*/ 0 h 373380"/>
                <a:gd name="connsiteX4" fmla="*/ 784860 w 1653540"/>
                <a:gd name="connsiteY4" fmla="*/ 365760 h 373380"/>
                <a:gd name="connsiteX5" fmla="*/ 891540 w 1653540"/>
                <a:gd name="connsiteY5" fmla="*/ 15240 h 373380"/>
                <a:gd name="connsiteX6" fmla="*/ 975360 w 1653540"/>
                <a:gd name="connsiteY6" fmla="*/ 373380 h 373380"/>
                <a:gd name="connsiteX7" fmla="*/ 1074420 w 1653540"/>
                <a:gd name="connsiteY7" fmla="*/ 0 h 373380"/>
                <a:gd name="connsiteX8" fmla="*/ 1135380 w 1653540"/>
                <a:gd name="connsiteY8" fmla="*/ 198120 h 373380"/>
                <a:gd name="connsiteX9" fmla="*/ 1653540 w 1653540"/>
                <a:gd name="connsiteY9" fmla="*/ 198120 h 373380"/>
                <a:gd name="connsiteX10" fmla="*/ 1653540 w 1653540"/>
                <a:gd name="connsiteY10" fmla="*/ 19812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3540" h="373380">
                  <a:moveTo>
                    <a:pt x="0" y="190500"/>
                  </a:moveTo>
                  <a:lnTo>
                    <a:pt x="563880" y="190500"/>
                  </a:lnTo>
                  <a:lnTo>
                    <a:pt x="617220" y="365760"/>
                  </a:lnTo>
                  <a:lnTo>
                    <a:pt x="701040" y="0"/>
                  </a:lnTo>
                  <a:lnTo>
                    <a:pt x="784860" y="365760"/>
                  </a:lnTo>
                  <a:lnTo>
                    <a:pt x="891540" y="15240"/>
                  </a:lnTo>
                  <a:lnTo>
                    <a:pt x="975360" y="373380"/>
                  </a:lnTo>
                  <a:lnTo>
                    <a:pt x="1074420" y="0"/>
                  </a:lnTo>
                  <a:lnTo>
                    <a:pt x="1135380" y="198120"/>
                  </a:lnTo>
                  <a:lnTo>
                    <a:pt x="1653540" y="198120"/>
                  </a:lnTo>
                  <a:lnTo>
                    <a:pt x="1653540" y="19812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076700" y="2490223"/>
              <a:ext cx="837836" cy="131058"/>
            </a:xfrm>
            <a:custGeom>
              <a:avLst/>
              <a:gdLst>
                <a:gd name="connsiteX0" fmla="*/ 0 w 1653540"/>
                <a:gd name="connsiteY0" fmla="*/ 190500 h 373380"/>
                <a:gd name="connsiteX1" fmla="*/ 563880 w 1653540"/>
                <a:gd name="connsiteY1" fmla="*/ 190500 h 373380"/>
                <a:gd name="connsiteX2" fmla="*/ 617220 w 1653540"/>
                <a:gd name="connsiteY2" fmla="*/ 365760 h 373380"/>
                <a:gd name="connsiteX3" fmla="*/ 701040 w 1653540"/>
                <a:gd name="connsiteY3" fmla="*/ 0 h 373380"/>
                <a:gd name="connsiteX4" fmla="*/ 784860 w 1653540"/>
                <a:gd name="connsiteY4" fmla="*/ 365760 h 373380"/>
                <a:gd name="connsiteX5" fmla="*/ 891540 w 1653540"/>
                <a:gd name="connsiteY5" fmla="*/ 15240 h 373380"/>
                <a:gd name="connsiteX6" fmla="*/ 975360 w 1653540"/>
                <a:gd name="connsiteY6" fmla="*/ 373380 h 373380"/>
                <a:gd name="connsiteX7" fmla="*/ 1074420 w 1653540"/>
                <a:gd name="connsiteY7" fmla="*/ 0 h 373380"/>
                <a:gd name="connsiteX8" fmla="*/ 1135380 w 1653540"/>
                <a:gd name="connsiteY8" fmla="*/ 198120 h 373380"/>
                <a:gd name="connsiteX9" fmla="*/ 1653540 w 1653540"/>
                <a:gd name="connsiteY9" fmla="*/ 198120 h 373380"/>
                <a:gd name="connsiteX10" fmla="*/ 1653540 w 1653540"/>
                <a:gd name="connsiteY10" fmla="*/ 19812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3540" h="373380">
                  <a:moveTo>
                    <a:pt x="0" y="190500"/>
                  </a:moveTo>
                  <a:lnTo>
                    <a:pt x="563880" y="190500"/>
                  </a:lnTo>
                  <a:lnTo>
                    <a:pt x="617220" y="365760"/>
                  </a:lnTo>
                  <a:lnTo>
                    <a:pt x="701040" y="0"/>
                  </a:lnTo>
                  <a:lnTo>
                    <a:pt x="784860" y="365760"/>
                  </a:lnTo>
                  <a:lnTo>
                    <a:pt x="891540" y="15240"/>
                  </a:lnTo>
                  <a:lnTo>
                    <a:pt x="975360" y="373380"/>
                  </a:lnTo>
                  <a:lnTo>
                    <a:pt x="1074420" y="0"/>
                  </a:lnTo>
                  <a:lnTo>
                    <a:pt x="1135380" y="198120"/>
                  </a:lnTo>
                  <a:lnTo>
                    <a:pt x="1653540" y="198120"/>
                  </a:lnTo>
                  <a:lnTo>
                    <a:pt x="1653540" y="19812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3360" y="25298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23360" y="2278380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7" idx="0"/>
            </p:cNvCxnSpPr>
            <p:nvPr/>
          </p:nvCxnSpPr>
          <p:spPr>
            <a:xfrm rot="5400000" flipH="1" flipV="1">
              <a:off x="4200525" y="1872615"/>
              <a:ext cx="274320" cy="537210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4"/>
              <a:endCxn id="6" idx="0"/>
            </p:cNvCxnSpPr>
            <p:nvPr/>
          </p:nvCxnSpPr>
          <p:spPr>
            <a:xfrm>
              <a:off x="4069080" y="2369820"/>
              <a:ext cx="0" cy="160020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4591050" y="1927860"/>
              <a:ext cx="182880" cy="1524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9882" y="1842254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Environment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0725" y="2432804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Mouth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986926" y="2571750"/>
              <a:ext cx="228600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14536" y="2310140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To Stomach</a:t>
              </a:r>
              <a:endParaRPr lang="en-US" sz="11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92322" y="257556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Esophagus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9285" y="2809518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Trachea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2648" y="318218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Carina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52899" y="3436620"/>
              <a:ext cx="228600" cy="18288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791723" y="3459183"/>
              <a:ext cx="228600" cy="18288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21195" y="3619500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To Right Lung</a:t>
              </a:r>
              <a:endParaRPr lang="en-US" sz="11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3126" y="362584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To Left Lung</a:t>
              </a:r>
              <a:endParaRPr lang="en-US" sz="11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285" y="2159675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Inhaler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07333" y="2032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1720215" cy="126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79" y="195782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891259"/>
            <a:ext cx="1981199" cy="192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Administer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RemoveActiveCommand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Remove drug mass from the system based on oropharynx deposition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298410" y="1905000"/>
            <a:ext cx="2492789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Solved by </a:t>
            </a:r>
            <a:r>
              <a:rPr lang="en-US" sz="1050" i="1" dirty="0" smtClean="0"/>
              <a:t>Respiratory</a:t>
            </a:r>
            <a:endParaRPr lang="en-US" sz="1050" i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3298410" y="3215119"/>
            <a:ext cx="2492789" cy="60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Time Advanced by Respiratory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2690379" y="3250874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28679" y="25908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53250" r="63570" b="40677"/>
          <a:stretch/>
        </p:blipFill>
        <p:spPr bwMode="auto">
          <a:xfrm>
            <a:off x="3923174" y="2159130"/>
            <a:ext cx="2912403" cy="4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0982" y="2245528"/>
            <a:ext cx="21771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Oral Deposition Fraction = </a:t>
            </a:r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4205504" y="2822096"/>
            <a:ext cx="801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Droplet Density</a:t>
            </a:r>
            <a:endParaRPr 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074589" y="2822095"/>
            <a:ext cx="8853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Droplet Diameter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5802689" y="2834843"/>
            <a:ext cx="16431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Flow (mouth &amp; trachea)</a:t>
            </a:r>
            <a:endParaRPr lang="en-US" sz="13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52047" y="2534029"/>
            <a:ext cx="299948" cy="288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53590" y="2534029"/>
            <a:ext cx="159650" cy="30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45459" y="2534029"/>
            <a:ext cx="387031" cy="30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505200"/>
            <a:ext cx="576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Oral Deposition Fraction = 1 / [1 + (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Q/30000)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-1.27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18899" cy="21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19397" y="1524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66800" y="5257800"/>
                <a:ext cx="2719462" cy="96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𝑂𝐷𝐹</m:t>
                      </m:r>
                      <m:r>
                        <a:rPr lang="en-US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/>
                            <m:t>1</m:t>
                          </m:r>
                        </m:num>
                        <m:den>
                          <m:r>
                            <a:rPr lang="en-US"/>
                            <m:t>1+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en-US" i="1"/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i="1"/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/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/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en-US"/>
                                        <m:t>30000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/>
                                <m:t>−1.37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2719462" cy="967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92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  ARA/SED</cp:lastModifiedBy>
  <cp:revision>24</cp:revision>
  <dcterms:created xsi:type="dcterms:W3CDTF">2006-08-16T00:00:00Z</dcterms:created>
  <dcterms:modified xsi:type="dcterms:W3CDTF">2016-12-07T19:42:06Z</dcterms:modified>
</cp:coreProperties>
</file>