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9"/>
  </p:notesMasterIdLst>
  <p:sldIdLst>
    <p:sldId id="359" r:id="rId3"/>
    <p:sldId id="262" r:id="rId4"/>
    <p:sldId id="362" r:id="rId5"/>
    <p:sldId id="361" r:id="rId6"/>
    <p:sldId id="263" r:id="rId7"/>
    <p:sldId id="360" r:id="rId8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2014.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All rights reserved. Applied </a:t>
            </a:r>
            <a:r>
              <a:rPr lang="en-US" sz="600" dirty="0" err="1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62001" y="782692"/>
            <a:ext cx="0" cy="4901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627377" y="782692"/>
            <a:ext cx="0" cy="4901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92753" y="782692"/>
            <a:ext cx="0" cy="4901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62001" y="1027751"/>
            <a:ext cx="18653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27377" y="1027751"/>
            <a:ext cx="18653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92753" y="1027751"/>
            <a:ext cx="18653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0571" y="990602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Initial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4539" y="990601"/>
            <a:ext cx="945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Secondary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07148" y="990600"/>
            <a:ext cx="63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Active</a:t>
            </a:r>
            <a:endParaRPr lang="en-US" sz="14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85446"/>
              </p:ext>
            </p:extLst>
          </p:nvPr>
        </p:nvGraphicFramePr>
        <p:xfrm>
          <a:off x="762000" y="1676400"/>
          <a:ext cx="5596129" cy="2468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22128"/>
                <a:gridCol w="4474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Initial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 values are initialized prior to beginning</a:t>
                      </a:r>
                      <a:r>
                        <a:rPr lang="en-US" sz="1200" baseline="0" dirty="0" smtClean="0"/>
                        <a:t> calculations, </a:t>
                      </a:r>
                      <a:r>
                        <a:rPr lang="en-US" sz="1200" baseline="0" dirty="0" smtClean="0"/>
                        <a:t>system </a:t>
                      </a:r>
                      <a:r>
                        <a:rPr lang="en-US" sz="1200" baseline="0" dirty="0" smtClean="0"/>
                        <a:t>parameters are modified to meet the patient file values. The engine executes until all specified stabilization criteria are satisfied</a:t>
                      </a:r>
                      <a:r>
                        <a:rPr lang="en-US" sz="1200" baseline="0" dirty="0" smtClean="0"/>
                        <a:t>. The result is the patient’s resting homeostatic state.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Secondary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After </a:t>
                      </a:r>
                      <a:r>
                        <a:rPr lang="en-US" sz="1200" dirty="0" smtClean="0"/>
                        <a:t>initial </a:t>
                      </a:r>
                      <a:r>
                        <a:rPr lang="en-US" sz="1200" dirty="0" smtClean="0"/>
                        <a:t>stabilization has been achieved, chronic conditions </a:t>
                      </a:r>
                      <a:r>
                        <a:rPr lang="en-US" sz="1200" dirty="0" smtClean="0"/>
                        <a:t>and certain feedback mechanism</a:t>
                      </a:r>
                      <a:r>
                        <a:rPr lang="en-US" sz="1200" baseline="0" dirty="0" smtClean="0"/>
                        <a:t>s (e.g., baroreceptors) </a:t>
                      </a:r>
                      <a:r>
                        <a:rPr lang="en-US" sz="1200" dirty="0" smtClean="0"/>
                        <a:t>are </a:t>
                      </a:r>
                      <a:r>
                        <a:rPr lang="en-US" sz="1200" dirty="0" smtClean="0"/>
                        <a:t>applied. Any patient parameters, environmental settings, or model values are updated to represent</a:t>
                      </a:r>
                      <a:r>
                        <a:rPr lang="en-US" sz="1200" baseline="0" dirty="0" smtClean="0"/>
                        <a:t> the specified condition</a:t>
                      </a:r>
                      <a:r>
                        <a:rPr lang="en-US" sz="1200" baseline="0" dirty="0" smtClean="0"/>
                        <a:t>. </a:t>
                      </a:r>
                      <a:r>
                        <a:rPr lang="en-US" sz="1200" baseline="0" dirty="0" smtClean="0"/>
                        <a:t>The engine executes until all specified stabilization criteria are satisfied.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Active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After the</a:t>
                      </a:r>
                      <a:r>
                        <a:rPr lang="en-US" sz="1200" baseline="0" dirty="0" smtClean="0"/>
                        <a:t> patient physiology is stable, the remainder of the scenario executes.  All feedback mechanisms are active. Further modifications are performed through actions.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Left Brace 15"/>
          <p:cNvSpPr/>
          <p:nvPr/>
        </p:nvSpPr>
        <p:spPr>
          <a:xfrm rot="5400000" flipV="1">
            <a:off x="2462787" y="-1316806"/>
            <a:ext cx="329184" cy="3730754"/>
          </a:xfrm>
          <a:prstGeom prst="leftBrace">
            <a:avLst>
              <a:gd name="adj1" fmla="val 40000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89603" y="122696"/>
            <a:ext cx="1075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Stabilization</a:t>
            </a:r>
            <a:endParaRPr lang="en-US" sz="14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4495091" y="383979"/>
            <a:ext cx="0" cy="367623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95091" y="383979"/>
            <a:ext cx="27835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73444" y="230089"/>
            <a:ext cx="1627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Simulation Time = 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566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oGearsCardiovascularCircuit.png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37" b="96355" l="802" r="96981">
                        <a14:foregroundMark x1="82972" y1="91438" x2="82972" y2="91438"/>
                        <a14:foregroundMark x1="93019" y1="79431" x2="93019" y2="79431"/>
                        <a14:backgroundMark x1="93585" y1="22809" x2="93585" y2="228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817" t="1634" r="4487" b="6309"/>
          <a:stretch/>
        </p:blipFill>
        <p:spPr>
          <a:xfrm>
            <a:off x="603971" y="986850"/>
            <a:ext cx="3229425" cy="45232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8295" y="986850"/>
            <a:ext cx="3020855" cy="283835"/>
          </a:xfrm>
          <a:prstGeom prst="rect">
            <a:avLst/>
          </a:prstGeom>
          <a:solidFill>
            <a:srgbClr val="78C5C2">
              <a:alpha val="16000"/>
            </a:srgbClr>
          </a:solidFill>
          <a:ln>
            <a:solidFill>
              <a:srgbClr val="78C5C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12153E"/>
                </a:solidFill>
              </a:rPr>
              <a:t>Brain</a:t>
            </a:r>
            <a:endParaRPr lang="en-US" dirty="0">
              <a:solidFill>
                <a:srgbClr val="12153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295" y="1331514"/>
            <a:ext cx="3020855" cy="1386519"/>
          </a:xfrm>
          <a:prstGeom prst="rect">
            <a:avLst/>
          </a:prstGeom>
          <a:solidFill>
            <a:srgbClr val="B74035">
              <a:alpha val="23000"/>
            </a:srgbClr>
          </a:solidFill>
          <a:ln>
            <a:solidFill>
              <a:srgbClr val="B7403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12153E"/>
                </a:solidFill>
              </a:rPr>
              <a:t>Heart</a:t>
            </a:r>
            <a:endParaRPr lang="en-US" dirty="0">
              <a:solidFill>
                <a:srgbClr val="12153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295" y="2767721"/>
            <a:ext cx="3020855" cy="275776"/>
          </a:xfrm>
          <a:prstGeom prst="rect">
            <a:avLst/>
          </a:prstGeom>
          <a:solidFill>
            <a:srgbClr val="EBBA14">
              <a:alpha val="16000"/>
            </a:srgbClr>
          </a:solidFill>
          <a:ln>
            <a:solidFill>
              <a:srgbClr val="EBBA1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12153E"/>
                </a:solidFill>
              </a:rPr>
              <a:t>Arms</a:t>
            </a:r>
            <a:endParaRPr lang="en-US" dirty="0">
              <a:solidFill>
                <a:srgbClr val="12153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8295" y="3089992"/>
            <a:ext cx="3020855" cy="356461"/>
          </a:xfrm>
          <a:prstGeom prst="rect">
            <a:avLst/>
          </a:prstGeom>
          <a:solidFill>
            <a:srgbClr val="216AAF">
              <a:alpha val="16000"/>
            </a:srgbClr>
          </a:solidFill>
          <a:ln>
            <a:solidFill>
              <a:srgbClr val="216A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rgbClr val="12153E"/>
                </a:solidFill>
              </a:rPr>
              <a:t>Legs</a:t>
            </a:r>
            <a:endParaRPr lang="en-US" dirty="0">
              <a:solidFill>
                <a:srgbClr val="12153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8296" y="3495932"/>
            <a:ext cx="3020854" cy="585952"/>
          </a:xfrm>
          <a:prstGeom prst="rect">
            <a:avLst/>
          </a:prstGeom>
          <a:solidFill>
            <a:srgbClr val="44B05C">
              <a:alpha val="25000"/>
            </a:srgbClr>
          </a:solidFill>
          <a:ln>
            <a:solidFill>
              <a:srgbClr val="44B05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rgbClr val="12153E"/>
                </a:solidFill>
              </a:rPr>
              <a:t>Core</a:t>
            </a:r>
            <a:endParaRPr lang="en-US" dirty="0">
              <a:solidFill>
                <a:srgbClr val="12153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295" y="4135217"/>
            <a:ext cx="1406338" cy="318626"/>
          </a:xfrm>
          <a:prstGeom prst="rect">
            <a:avLst/>
          </a:prstGeom>
          <a:solidFill>
            <a:srgbClr val="12153E">
              <a:alpha val="16000"/>
            </a:srgbClr>
          </a:solidFill>
          <a:ln>
            <a:solidFill>
              <a:srgbClr val="1215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rgbClr val="12153E"/>
                </a:solidFill>
              </a:rPr>
              <a:t>Liver</a:t>
            </a:r>
            <a:endParaRPr lang="en-US" dirty="0">
              <a:solidFill>
                <a:srgbClr val="12153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48821" y="4294529"/>
            <a:ext cx="1870328" cy="453781"/>
          </a:xfrm>
          <a:prstGeom prst="rect">
            <a:avLst/>
          </a:prstGeom>
          <a:solidFill>
            <a:schemeClr val="bg1">
              <a:lumMod val="50000"/>
              <a:alpha val="16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rgbClr val="12153E"/>
                </a:solidFill>
              </a:rPr>
              <a:t>Gut</a:t>
            </a:r>
            <a:endParaRPr lang="en-US" dirty="0">
              <a:solidFill>
                <a:srgbClr val="12153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8294" y="4811140"/>
            <a:ext cx="3020855" cy="383730"/>
          </a:xfrm>
          <a:prstGeom prst="rect">
            <a:avLst/>
          </a:prstGeom>
          <a:solidFill>
            <a:srgbClr val="D8651C">
              <a:alpha val="16000"/>
            </a:srgbClr>
          </a:solidFill>
          <a:ln>
            <a:solidFill>
              <a:srgbClr val="D865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rgbClr val="12153E"/>
                </a:solidFill>
              </a:rPr>
              <a:t>Kidneys</a:t>
            </a:r>
            <a:endParaRPr lang="en-US" dirty="0">
              <a:solidFill>
                <a:srgbClr val="12153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8294" y="5241541"/>
            <a:ext cx="3020854" cy="268554"/>
          </a:xfrm>
          <a:prstGeom prst="rect">
            <a:avLst/>
          </a:prstGeom>
          <a:solidFill>
            <a:srgbClr val="44B05C">
              <a:alpha val="25000"/>
            </a:srgbClr>
          </a:solidFill>
          <a:ln>
            <a:solidFill>
              <a:srgbClr val="44B05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12153E"/>
                </a:solidFill>
              </a:rPr>
              <a:t>Core</a:t>
            </a:r>
            <a:endParaRPr lang="en-US" dirty="0">
              <a:solidFill>
                <a:srgbClr val="12153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68198" y="2101900"/>
            <a:ext cx="1074687" cy="616134"/>
          </a:xfrm>
          <a:prstGeom prst="rect">
            <a:avLst/>
          </a:prstGeom>
          <a:solidFill>
            <a:srgbClr val="B74035">
              <a:alpha val="23000"/>
            </a:srgbClr>
          </a:solidFill>
          <a:ln>
            <a:solidFill>
              <a:srgbClr val="B7403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2153E"/>
                </a:solidFill>
              </a:rPr>
              <a:t>Lungs</a:t>
            </a:r>
            <a:endParaRPr lang="en-US" dirty="0">
              <a:solidFill>
                <a:srgbClr val="12153E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86513"/>
            <a:ext cx="1704976" cy="250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3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438150"/>
            <a:ext cx="5334001" cy="43433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 smtClean="0"/>
              <a:t>Environment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707873"/>
            <a:ext cx="4733580" cy="378345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519811" y="2790648"/>
            <a:ext cx="1212833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Cardiovascular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78798" y="1999633"/>
            <a:ext cx="894860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Respiratory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226" y="1133492"/>
            <a:ext cx="1448602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Anesthesia Machine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19811" y="3067730"/>
            <a:ext cx="1212833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Blood Chemistry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82485" y="1128409"/>
            <a:ext cx="622286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Inhaler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2484" y="1996963"/>
            <a:ext cx="545342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Drugs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5055" y="3434350"/>
            <a:ext cx="813043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Endocrine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82612" y="3801054"/>
            <a:ext cx="60894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Energy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898687" y="1998383"/>
            <a:ext cx="1174296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Gastrointestinal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005055" y="2919576"/>
            <a:ext cx="705642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Nervous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60803" y="3801054"/>
            <a:ext cx="531428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Renal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200629" y="2790647"/>
            <a:ext cx="574196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Tissue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56846" y="3803261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u="sng" dirty="0" smtClean="0"/>
              <a:t>Connection Type:</a:t>
            </a:r>
            <a:endParaRPr lang="en-US" sz="900" b="1" u="sng" dirty="0"/>
          </a:p>
          <a:p>
            <a:r>
              <a:rPr 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Advection (Fluid/Thermal)</a:t>
            </a:r>
          </a:p>
          <a:p>
            <a:r>
              <a:rPr 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Diffusion</a:t>
            </a:r>
          </a:p>
          <a:p>
            <a:r>
              <a:rPr lang="en-US" sz="900" b="1" dirty="0" smtClean="0"/>
              <a:t>Property Modifier</a:t>
            </a:r>
          </a:p>
        </p:txBody>
      </p:sp>
      <p:cxnSp>
        <p:nvCxnSpPr>
          <p:cNvPr id="19" name="Straight Connector 18"/>
          <p:cNvCxnSpPr>
            <a:endCxn id="10" idx="2"/>
          </p:cNvCxnSpPr>
          <p:nvPr/>
        </p:nvCxnSpPr>
        <p:spPr>
          <a:xfrm flipV="1">
            <a:off x="3253997" y="1405408"/>
            <a:ext cx="439631" cy="594225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048000" y="2276632"/>
            <a:ext cx="2003" cy="514016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732644" y="2987767"/>
            <a:ext cx="467985" cy="1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741675" y="2861203"/>
            <a:ext cx="458955" cy="0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0"/>
          </p:cNvCxnSpPr>
          <p:nvPr/>
        </p:nvCxnSpPr>
        <p:spPr>
          <a:xfrm flipV="1">
            <a:off x="925155" y="707873"/>
            <a:ext cx="0" cy="128909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2697" y="805266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Ambient</a:t>
            </a:r>
            <a:endParaRPr lang="en-US" sz="900" dirty="0"/>
          </a:p>
        </p:txBody>
      </p:sp>
      <p:cxnSp>
        <p:nvCxnSpPr>
          <p:cNvPr id="25" name="Straight Connector 24"/>
          <p:cNvCxnSpPr>
            <a:stCxn id="11" idx="0"/>
            <a:endCxn id="8" idx="1"/>
          </p:cNvCxnSpPr>
          <p:nvPr/>
        </p:nvCxnSpPr>
        <p:spPr>
          <a:xfrm flipV="1">
            <a:off x="925155" y="1271992"/>
            <a:ext cx="503071" cy="72497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3"/>
            <a:endCxn id="10" idx="1"/>
          </p:cNvCxnSpPr>
          <p:nvPr/>
        </p:nvCxnSpPr>
        <p:spPr>
          <a:xfrm flipV="1">
            <a:off x="1197826" y="1266909"/>
            <a:ext cx="2184659" cy="86855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3"/>
          </p:cNvCxnSpPr>
          <p:nvPr/>
        </p:nvCxnSpPr>
        <p:spPr>
          <a:xfrm>
            <a:off x="1197826" y="2135463"/>
            <a:ext cx="1324781" cy="655185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177772" y="2281530"/>
            <a:ext cx="0" cy="509117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12634" y="2368770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Chemoreceptor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 rot="18349785">
            <a:off x="814602" y="1407470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Vaporizer</a:t>
            </a:r>
            <a:endParaRPr lang="en-US" sz="900" dirty="0"/>
          </a:p>
        </p:txBody>
      </p:sp>
      <p:sp>
        <p:nvSpPr>
          <p:cNvPr id="31" name="TextBox 30"/>
          <p:cNvSpPr txBox="1"/>
          <p:nvPr/>
        </p:nvSpPr>
        <p:spPr>
          <a:xfrm rot="20309420">
            <a:off x="1544543" y="1626826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Aerosolizer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 rot="1605827">
            <a:off x="1505340" y="2302608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Bolus/Infusion</a:t>
            </a:r>
            <a:endParaRPr lang="en-US" sz="900" dirty="0"/>
          </a:p>
        </p:txBody>
      </p:sp>
      <p:cxnSp>
        <p:nvCxnSpPr>
          <p:cNvPr id="33" name="Straight Connector 32"/>
          <p:cNvCxnSpPr>
            <a:stCxn id="14" idx="2"/>
          </p:cNvCxnSpPr>
          <p:nvPr/>
        </p:nvCxnSpPr>
        <p:spPr>
          <a:xfrm flipH="1">
            <a:off x="3732644" y="2275382"/>
            <a:ext cx="753191" cy="515265"/>
          </a:xfrm>
          <a:prstGeom prst="line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0"/>
            <a:endCxn id="14" idx="2"/>
          </p:cNvCxnSpPr>
          <p:nvPr/>
        </p:nvCxnSpPr>
        <p:spPr>
          <a:xfrm flipH="1" flipV="1">
            <a:off x="4485835" y="2275382"/>
            <a:ext cx="1892" cy="515265"/>
          </a:xfrm>
          <a:prstGeom prst="line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16" idx="0"/>
          </p:cNvCxnSpPr>
          <p:nvPr/>
        </p:nvCxnSpPr>
        <p:spPr>
          <a:xfrm>
            <a:off x="3126228" y="3344729"/>
            <a:ext cx="289" cy="456325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0" idx="0"/>
          </p:cNvCxnSpPr>
          <p:nvPr/>
        </p:nvCxnSpPr>
        <p:spPr>
          <a:xfrm>
            <a:off x="3693628" y="702790"/>
            <a:ext cx="0" cy="425619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8" idx="0"/>
          </p:cNvCxnSpPr>
          <p:nvPr/>
        </p:nvCxnSpPr>
        <p:spPr>
          <a:xfrm>
            <a:off x="2152527" y="707873"/>
            <a:ext cx="0" cy="425619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3" idx="2"/>
          </p:cNvCxnSpPr>
          <p:nvPr/>
        </p:nvCxnSpPr>
        <p:spPr>
          <a:xfrm flipH="1" flipV="1">
            <a:off x="4487087" y="4078053"/>
            <a:ext cx="640" cy="413278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7" idx="0"/>
          </p:cNvCxnSpPr>
          <p:nvPr/>
        </p:nvCxnSpPr>
        <p:spPr>
          <a:xfrm>
            <a:off x="3112634" y="702790"/>
            <a:ext cx="13594" cy="1296843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3"/>
          </p:cNvCxnSpPr>
          <p:nvPr/>
        </p:nvCxnSpPr>
        <p:spPr>
          <a:xfrm flipV="1">
            <a:off x="1710697" y="3058075"/>
            <a:ext cx="809114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3"/>
            <a:endCxn id="9" idx="1"/>
          </p:cNvCxnSpPr>
          <p:nvPr/>
        </p:nvCxnSpPr>
        <p:spPr>
          <a:xfrm flipV="1">
            <a:off x="1818098" y="3206230"/>
            <a:ext cx="701713" cy="36662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0"/>
            <a:endCxn id="17" idx="2"/>
          </p:cNvCxnSpPr>
          <p:nvPr/>
        </p:nvCxnSpPr>
        <p:spPr>
          <a:xfrm flipV="1">
            <a:off x="4487087" y="3067646"/>
            <a:ext cx="640" cy="733408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0"/>
            <a:endCxn id="9" idx="3"/>
          </p:cNvCxnSpPr>
          <p:nvPr/>
        </p:nvCxnSpPr>
        <p:spPr>
          <a:xfrm flipH="1" flipV="1">
            <a:off x="3732644" y="3206230"/>
            <a:ext cx="754443" cy="59482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242212">
            <a:off x="3760526" y="32969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Metabolic </a:t>
            </a:r>
          </a:p>
          <a:p>
            <a:pPr algn="ctr"/>
            <a:r>
              <a:rPr lang="en-US" sz="900" dirty="0" smtClean="0"/>
              <a:t>Response</a:t>
            </a:r>
            <a:endParaRPr 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4452333" y="316006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Production/</a:t>
            </a:r>
          </a:p>
          <a:p>
            <a:r>
              <a:rPr lang="en-US" sz="900" dirty="0" smtClean="0"/>
              <a:t>Consumption</a:t>
            </a:r>
            <a:endParaRPr 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1654855" y="2860628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Baroreceptor</a:t>
            </a:r>
            <a:endParaRPr lang="en-US" sz="900" dirty="0"/>
          </a:p>
        </p:txBody>
      </p:sp>
      <p:sp>
        <p:nvSpPr>
          <p:cNvPr id="47" name="TextBox 46"/>
          <p:cNvSpPr txBox="1"/>
          <p:nvPr/>
        </p:nvSpPr>
        <p:spPr>
          <a:xfrm rot="19862090">
            <a:off x="1818253" y="321252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Hormone </a:t>
            </a:r>
          </a:p>
          <a:p>
            <a:pPr algn="ctr"/>
            <a:r>
              <a:rPr lang="en-US" sz="900" dirty="0" smtClean="0"/>
              <a:t>Release</a:t>
            </a:r>
            <a:endParaRPr lang="en-US" sz="900" dirty="0"/>
          </a:p>
        </p:txBody>
      </p:sp>
      <p:cxnSp>
        <p:nvCxnSpPr>
          <p:cNvPr id="48" name="Straight Connector 47"/>
          <p:cNvCxnSpPr>
            <a:stCxn id="8" idx="2"/>
          </p:cNvCxnSpPr>
          <p:nvPr/>
        </p:nvCxnSpPr>
        <p:spPr>
          <a:xfrm>
            <a:off x="2152527" y="1410491"/>
            <a:ext cx="819273" cy="587892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566493">
            <a:off x="1357075" y="2494944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Drug Effect</a:t>
            </a:r>
            <a:endParaRPr lang="en-US" sz="900" dirty="0"/>
          </a:p>
        </p:txBody>
      </p:sp>
      <p:cxnSp>
        <p:nvCxnSpPr>
          <p:cNvPr id="50" name="Straight Connector 49"/>
          <p:cNvCxnSpPr>
            <a:stCxn id="11" idx="3"/>
            <a:endCxn id="7" idx="1"/>
          </p:cNvCxnSpPr>
          <p:nvPr/>
        </p:nvCxnSpPr>
        <p:spPr>
          <a:xfrm>
            <a:off x="1197826" y="2135463"/>
            <a:ext cx="1480972" cy="267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98904" y="1948053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Drug Effect</a:t>
            </a:r>
            <a:endParaRPr lang="en-US" sz="900" dirty="0"/>
          </a:p>
        </p:txBody>
      </p:sp>
      <p:cxnSp>
        <p:nvCxnSpPr>
          <p:cNvPr id="52" name="Straight Connector 51"/>
          <p:cNvCxnSpPr>
            <a:endCxn id="6" idx="1"/>
          </p:cNvCxnSpPr>
          <p:nvPr/>
        </p:nvCxnSpPr>
        <p:spPr>
          <a:xfrm>
            <a:off x="1197826" y="2273962"/>
            <a:ext cx="1321985" cy="655186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43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1997" y="443227"/>
            <a:ext cx="6098583" cy="306091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12153E"/>
                </a:solidFill>
              </a:rPr>
              <a:t>Environment</a:t>
            </a:r>
          </a:p>
          <a:p>
            <a:r>
              <a:rPr lang="en-US" sz="1600" dirty="0" smtClean="0">
                <a:solidFill>
                  <a:srgbClr val="12153E"/>
                </a:solidFill>
              </a:rPr>
              <a:t>Drug Effects</a:t>
            </a:r>
            <a:endParaRPr lang="en-US" sz="1600" dirty="0">
              <a:solidFill>
                <a:srgbClr val="12153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59274" y="1402846"/>
            <a:ext cx="1345040" cy="355250"/>
            <a:chOff x="6323441" y="1458637"/>
            <a:chExt cx="1345040" cy="355250"/>
          </a:xfrm>
        </p:grpSpPr>
        <p:sp>
          <p:nvSpPr>
            <p:cNvPr id="6" name="Oval 5"/>
            <p:cNvSpPr/>
            <p:nvPr/>
          </p:nvSpPr>
          <p:spPr>
            <a:xfrm>
              <a:off x="6323442" y="1735994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6405562" y="1607662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6606883" y="1458637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/>
            <p:cNvSpPr/>
            <p:nvPr/>
          </p:nvSpPr>
          <p:spPr>
            <a:xfrm>
              <a:off x="6678966" y="1547242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Oval 9"/>
            <p:cNvSpPr/>
            <p:nvPr/>
          </p:nvSpPr>
          <p:spPr>
            <a:xfrm>
              <a:off x="6751329" y="171141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Oval 10"/>
            <p:cNvSpPr/>
            <p:nvPr/>
          </p:nvSpPr>
          <p:spPr>
            <a:xfrm>
              <a:off x="6532047" y="1703098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Oval 11"/>
            <p:cNvSpPr/>
            <p:nvPr/>
          </p:nvSpPr>
          <p:spPr>
            <a:xfrm>
              <a:off x="6860349" y="1517269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Oval 12"/>
            <p:cNvSpPr/>
            <p:nvPr/>
          </p:nvSpPr>
          <p:spPr>
            <a:xfrm>
              <a:off x="6919282" y="1697560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Oval 13"/>
            <p:cNvSpPr/>
            <p:nvPr/>
          </p:nvSpPr>
          <p:spPr>
            <a:xfrm>
              <a:off x="7163266" y="1531860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Oval 14"/>
            <p:cNvSpPr/>
            <p:nvPr/>
          </p:nvSpPr>
          <p:spPr>
            <a:xfrm>
              <a:off x="7178492" y="1694478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Oval 15"/>
            <p:cNvSpPr/>
            <p:nvPr/>
          </p:nvSpPr>
          <p:spPr>
            <a:xfrm>
              <a:off x="7315665" y="1462321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Oval 16"/>
            <p:cNvSpPr/>
            <p:nvPr/>
          </p:nvSpPr>
          <p:spPr>
            <a:xfrm>
              <a:off x="7076445" y="1478322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Oval 17"/>
            <p:cNvSpPr/>
            <p:nvPr/>
          </p:nvSpPr>
          <p:spPr>
            <a:xfrm>
              <a:off x="7368397" y="1718937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Oval 18"/>
            <p:cNvSpPr/>
            <p:nvPr/>
          </p:nvSpPr>
          <p:spPr>
            <a:xfrm>
              <a:off x="6792389" y="1609136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Oval 19"/>
            <p:cNvSpPr/>
            <p:nvPr/>
          </p:nvSpPr>
          <p:spPr>
            <a:xfrm>
              <a:off x="6966972" y="158618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Oval 20"/>
            <p:cNvSpPr/>
            <p:nvPr/>
          </p:nvSpPr>
          <p:spPr>
            <a:xfrm>
              <a:off x="7586360" y="1710923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Oval 21"/>
            <p:cNvSpPr/>
            <p:nvPr/>
          </p:nvSpPr>
          <p:spPr>
            <a:xfrm>
              <a:off x="6323441" y="1478322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Oval 22"/>
            <p:cNvSpPr/>
            <p:nvPr/>
          </p:nvSpPr>
          <p:spPr>
            <a:xfrm>
              <a:off x="7452675" y="1624426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Oval 23"/>
            <p:cNvSpPr/>
            <p:nvPr/>
          </p:nvSpPr>
          <p:spPr>
            <a:xfrm>
              <a:off x="7306069" y="1609753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Oval 24"/>
            <p:cNvSpPr/>
            <p:nvPr/>
          </p:nvSpPr>
          <p:spPr>
            <a:xfrm>
              <a:off x="7574688" y="151726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Oval 25"/>
            <p:cNvSpPr/>
            <p:nvPr/>
          </p:nvSpPr>
          <p:spPr>
            <a:xfrm>
              <a:off x="7076445" y="1648699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/>
            <p:cNvSpPr/>
            <p:nvPr/>
          </p:nvSpPr>
          <p:spPr>
            <a:xfrm>
              <a:off x="6459440" y="1501267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Oval 27"/>
            <p:cNvSpPr/>
            <p:nvPr/>
          </p:nvSpPr>
          <p:spPr>
            <a:xfrm>
              <a:off x="6565822" y="1595162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Oval 28"/>
            <p:cNvSpPr/>
            <p:nvPr/>
          </p:nvSpPr>
          <p:spPr>
            <a:xfrm>
              <a:off x="7464346" y="1511890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610247" y="1686009"/>
            <a:ext cx="1852047" cy="1604074"/>
            <a:chOff x="2719952" y="2719953"/>
            <a:chExt cx="1852047" cy="1604074"/>
          </a:xfrm>
        </p:grpSpPr>
        <p:sp>
          <p:nvSpPr>
            <p:cNvPr id="31" name="Rectangle 30"/>
            <p:cNvSpPr/>
            <p:nvPr/>
          </p:nvSpPr>
          <p:spPr>
            <a:xfrm>
              <a:off x="2719952" y="2719953"/>
              <a:ext cx="1852047" cy="1604074"/>
            </a:xfrm>
            <a:prstGeom prst="rect">
              <a:avLst/>
            </a:prstGeom>
            <a:solidFill>
              <a:schemeClr val="tx1">
                <a:alpha val="23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solidFill>
                    <a:srgbClr val="12153E"/>
                  </a:solidFill>
                </a:rPr>
                <a:t>Cardiovascular</a:t>
              </a:r>
              <a:endParaRPr lang="en-US" sz="1600" dirty="0">
                <a:solidFill>
                  <a:srgbClr val="12153E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85830" y="3118958"/>
              <a:ext cx="1715443" cy="11366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12153E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85830" y="3112183"/>
              <a:ext cx="1715444" cy="377851"/>
            </a:xfrm>
            <a:prstGeom prst="rect">
              <a:avLst/>
            </a:prstGeom>
            <a:solidFill>
              <a:srgbClr val="B74035">
                <a:alpha val="23000"/>
              </a:srgbClr>
            </a:solidFill>
            <a:ln>
              <a:solidFill>
                <a:srgbClr val="B740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12153E"/>
                  </a:solidFill>
                </a:rPr>
                <a:t>Blood</a:t>
              </a:r>
              <a:endParaRPr lang="en-US" sz="1600" dirty="0">
                <a:solidFill>
                  <a:srgbClr val="12153E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85830" y="3490034"/>
              <a:ext cx="1715444" cy="377851"/>
            </a:xfrm>
            <a:prstGeom prst="rect">
              <a:avLst/>
            </a:prstGeom>
            <a:solidFill>
              <a:srgbClr val="44B05C">
                <a:alpha val="25000"/>
              </a:srgbClr>
            </a:solidFill>
            <a:ln>
              <a:solidFill>
                <a:srgbClr val="44B05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12153E"/>
                  </a:solidFill>
                </a:rPr>
                <a:t>Tissue</a:t>
              </a:r>
              <a:endParaRPr lang="en-US" sz="1600" dirty="0">
                <a:solidFill>
                  <a:srgbClr val="12153E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85830" y="3867885"/>
              <a:ext cx="1715444" cy="387679"/>
            </a:xfrm>
            <a:prstGeom prst="rect">
              <a:avLst/>
            </a:prstGeom>
            <a:solidFill>
              <a:srgbClr val="216AAF">
                <a:alpha val="16000"/>
              </a:srgbClr>
            </a:solidFill>
            <a:ln>
              <a:solidFill>
                <a:srgbClr val="216AA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12153E"/>
                  </a:solidFill>
                </a:rPr>
                <a:t>Extravascular</a:t>
              </a:r>
              <a:endParaRPr lang="en-US" sz="1600" dirty="0">
                <a:solidFill>
                  <a:srgbClr val="12153E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607822" y="1105924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2153E"/>
                </a:solidFill>
              </a:rPr>
              <a:t>Respiratory</a:t>
            </a:r>
            <a:endParaRPr lang="en-US" sz="1600" dirty="0">
              <a:solidFill>
                <a:srgbClr val="12153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07822" y="524737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2153E"/>
                </a:solidFill>
              </a:rPr>
              <a:t>Anesthesia Machine</a:t>
            </a:r>
            <a:endParaRPr lang="en-US" sz="1600" dirty="0">
              <a:solidFill>
                <a:srgbClr val="12153E"/>
              </a:solidFill>
            </a:endParaRPr>
          </a:p>
        </p:txBody>
      </p:sp>
      <p:cxnSp>
        <p:nvCxnSpPr>
          <p:cNvPr id="38" name="Straight Connector 37"/>
          <p:cNvCxnSpPr>
            <a:stCxn id="37" idx="2"/>
            <a:endCxn id="36" idx="0"/>
          </p:cNvCxnSpPr>
          <p:nvPr/>
        </p:nvCxnSpPr>
        <p:spPr>
          <a:xfrm>
            <a:off x="3533846" y="900943"/>
            <a:ext cx="0" cy="204981"/>
          </a:xfrm>
          <a:prstGeom prst="line">
            <a:avLst/>
          </a:prstGeom>
          <a:ln w="28575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591605" y="1896911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2153E"/>
                </a:solidFill>
              </a:rPr>
              <a:t>Renal</a:t>
            </a:r>
            <a:endParaRPr lang="en-US" sz="1600" dirty="0">
              <a:solidFill>
                <a:srgbClr val="12153E"/>
              </a:solidFill>
            </a:endParaRPr>
          </a:p>
        </p:txBody>
      </p:sp>
      <p:cxnSp>
        <p:nvCxnSpPr>
          <p:cNvPr id="40" name="Straight Connector 39"/>
          <p:cNvCxnSpPr>
            <a:stCxn id="33" idx="3"/>
            <a:endCxn id="39" idx="1"/>
          </p:cNvCxnSpPr>
          <p:nvPr/>
        </p:nvCxnSpPr>
        <p:spPr>
          <a:xfrm flipV="1">
            <a:off x="4391569" y="2085014"/>
            <a:ext cx="200036" cy="182151"/>
          </a:xfrm>
          <a:prstGeom prst="line">
            <a:avLst/>
          </a:prstGeom>
          <a:ln w="28575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591605" y="2457735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2153E"/>
                </a:solidFill>
              </a:rPr>
              <a:t>Gastrointestinal</a:t>
            </a:r>
            <a:endParaRPr lang="en-US" sz="1600" dirty="0">
              <a:solidFill>
                <a:srgbClr val="12153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91605" y="3027780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2153E"/>
                </a:solidFill>
              </a:rPr>
              <a:t>Energy</a:t>
            </a:r>
            <a:endParaRPr lang="en-US" sz="1600" dirty="0">
              <a:solidFill>
                <a:srgbClr val="12153E"/>
              </a:solidFill>
            </a:endParaRPr>
          </a:p>
        </p:txBody>
      </p:sp>
      <p:cxnSp>
        <p:nvCxnSpPr>
          <p:cNvPr id="43" name="Straight Connector 42"/>
          <p:cNvCxnSpPr>
            <a:stCxn id="35" idx="3"/>
            <a:endCxn id="42" idx="1"/>
          </p:cNvCxnSpPr>
          <p:nvPr/>
        </p:nvCxnSpPr>
        <p:spPr>
          <a:xfrm>
            <a:off x="4391569" y="3027781"/>
            <a:ext cx="200036" cy="188102"/>
          </a:xfrm>
          <a:prstGeom prst="line">
            <a:avLst/>
          </a:prstGeom>
          <a:ln w="28575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304374" y="2488046"/>
            <a:ext cx="297131" cy="366177"/>
            <a:chOff x="4862018" y="3656642"/>
            <a:chExt cx="297131" cy="366177"/>
          </a:xfrm>
        </p:grpSpPr>
        <p:sp>
          <p:nvSpPr>
            <p:cNvPr id="45" name="Oval 44"/>
            <p:cNvSpPr/>
            <p:nvPr/>
          </p:nvSpPr>
          <p:spPr>
            <a:xfrm rot="16200000">
              <a:off x="4898851" y="3874852"/>
              <a:ext cx="82121" cy="7789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Oval 45"/>
            <p:cNvSpPr/>
            <p:nvPr/>
          </p:nvSpPr>
          <p:spPr>
            <a:xfrm rot="16200000">
              <a:off x="5079142" y="381591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Oval 46"/>
            <p:cNvSpPr/>
            <p:nvPr/>
          </p:nvSpPr>
          <p:spPr>
            <a:xfrm rot="16200000">
              <a:off x="4859904" y="3658756"/>
              <a:ext cx="82121" cy="7789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8" name="Oval 47"/>
            <p:cNvSpPr/>
            <p:nvPr/>
          </p:nvSpPr>
          <p:spPr>
            <a:xfrm rot="16200000">
              <a:off x="4990718" y="3942812"/>
              <a:ext cx="82121" cy="7789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Oval 48"/>
            <p:cNvSpPr/>
            <p:nvPr/>
          </p:nvSpPr>
          <p:spPr>
            <a:xfrm rot="16200000">
              <a:off x="4967771" y="376822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Oval 49"/>
            <p:cNvSpPr/>
            <p:nvPr/>
          </p:nvSpPr>
          <p:spPr>
            <a:xfrm rot="16200000">
              <a:off x="5030281" y="3658756"/>
              <a:ext cx="82121" cy="7789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527175" y="1306942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2153E"/>
                </a:solidFill>
              </a:rPr>
              <a:t>Nervous</a:t>
            </a:r>
            <a:endParaRPr lang="en-US" sz="1600" dirty="0">
              <a:solidFill>
                <a:srgbClr val="12153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7175" y="1683148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2153E"/>
                </a:solidFill>
              </a:rPr>
              <a:t>Endocrine</a:t>
            </a:r>
            <a:endParaRPr lang="en-US" sz="1600" dirty="0">
              <a:solidFill>
                <a:srgbClr val="12153E"/>
              </a:solidFill>
            </a:endParaRPr>
          </a:p>
        </p:txBody>
      </p:sp>
      <p:cxnSp>
        <p:nvCxnSpPr>
          <p:cNvPr id="53" name="Straight Connector 52"/>
          <p:cNvCxnSpPr>
            <a:endCxn id="36" idx="1"/>
          </p:cNvCxnSpPr>
          <p:nvPr/>
        </p:nvCxnSpPr>
        <p:spPr>
          <a:xfrm flipV="1">
            <a:off x="2380435" y="1294027"/>
            <a:ext cx="227387" cy="383606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2380435" y="1683148"/>
            <a:ext cx="229813" cy="213764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832" y="4572000"/>
            <a:ext cx="2763838" cy="138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33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48631" y="1786585"/>
            <a:ext cx="7684489" cy="984546"/>
            <a:chOff x="586195" y="1797615"/>
            <a:chExt cx="7684489" cy="984546"/>
          </a:xfrm>
        </p:grpSpPr>
        <p:grpSp>
          <p:nvGrpSpPr>
            <p:cNvPr id="5" name="Group 4"/>
            <p:cNvGrpSpPr/>
            <p:nvPr/>
          </p:nvGrpSpPr>
          <p:grpSpPr>
            <a:xfrm>
              <a:off x="775012" y="1797615"/>
              <a:ext cx="7222603" cy="676973"/>
              <a:chOff x="1086970" y="1305391"/>
              <a:chExt cx="7222603" cy="67697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086970" y="1305391"/>
                <a:ext cx="7222603" cy="676973"/>
                <a:chOff x="0" y="1315058"/>
                <a:chExt cx="7222603" cy="67697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0" y="1317677"/>
                  <a:ext cx="640080" cy="640080"/>
                  <a:chOff x="989136" y="1355669"/>
                  <a:chExt cx="640080" cy="640080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989136" y="1355669"/>
                    <a:ext cx="640080" cy="640080"/>
                    <a:chOff x="4518635" y="1338529"/>
                    <a:chExt cx="640080" cy="640080"/>
                  </a:xfrm>
                </p:grpSpPr>
                <p:pic>
                  <p:nvPicPr>
                    <p:cNvPr id="39" name="Picture 38" descr="10.png"/>
                    <p:cNvPicPr>
                      <a:picLocks noChangeAspect="1"/>
                    </p:cNvPicPr>
                    <p:nvPr/>
                  </p:nvPicPr>
                  <p:blipFill>
                    <a:blip r:embed="rId2" cstate="screen">
                      <a:grayscl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8635" y="1338529"/>
                      <a:ext cx="640080" cy="64008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4567483" y="1363009"/>
                      <a:ext cx="549556" cy="56174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pic>
                <p:nvPicPr>
                  <p:cNvPr id="38" name="Picture 37" descr="grey_human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grayscl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96811" y="1389943"/>
                    <a:ext cx="232035" cy="54702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" name="Picture 20" descr="8.png"/>
                <p:cNvPicPr>
                  <a:picLocks noChangeAspect="1"/>
                </p:cNvPicPr>
                <p:nvPr/>
              </p:nvPicPr>
              <p:blipFill>
                <a:blip r:embed="rId4" cstate="screen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9182" y="1315058"/>
                  <a:ext cx="635030" cy="635030"/>
                </a:xfrm>
                <a:prstGeom prst="rect">
                  <a:avLst/>
                </a:prstGeom>
              </p:spPr>
            </p:pic>
            <p:pic>
              <p:nvPicPr>
                <p:cNvPr id="22" name="Picture 21" descr="5.png"/>
                <p:cNvPicPr>
                  <a:picLocks noChangeAspect="1"/>
                </p:cNvPicPr>
                <p:nvPr/>
              </p:nvPicPr>
              <p:blipFill>
                <a:blip r:embed="rId5" cstate="screen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8288" y="1333140"/>
                  <a:ext cx="640080" cy="640080"/>
                </a:xfrm>
                <a:prstGeom prst="rect">
                  <a:avLst/>
                </a:prstGeom>
              </p:spPr>
            </p:pic>
            <p:pic>
              <p:nvPicPr>
                <p:cNvPr id="23" name="Picture 22" descr="9[1].png"/>
                <p:cNvPicPr>
                  <a:picLocks noChangeAspect="1"/>
                </p:cNvPicPr>
                <p:nvPr/>
              </p:nvPicPr>
              <p:blipFill>
                <a:blip r:embed="rId6" cstate="screen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2523" y="1342284"/>
                  <a:ext cx="640080" cy="640080"/>
                </a:xfrm>
                <a:prstGeom prst="rect">
                  <a:avLst/>
                </a:prstGeom>
              </p:spPr>
            </p:pic>
            <p:grpSp>
              <p:nvGrpSpPr>
                <p:cNvPr id="24" name="Group 23"/>
                <p:cNvGrpSpPr/>
                <p:nvPr/>
              </p:nvGrpSpPr>
              <p:grpSpPr>
                <a:xfrm>
                  <a:off x="5480891" y="1351951"/>
                  <a:ext cx="640080" cy="640080"/>
                  <a:chOff x="4616957" y="2470390"/>
                  <a:chExt cx="640080" cy="640080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4616957" y="2470390"/>
                    <a:ext cx="640080" cy="640080"/>
                    <a:chOff x="4518635" y="1338529"/>
                    <a:chExt cx="640080" cy="640080"/>
                  </a:xfrm>
                </p:grpSpPr>
                <p:pic>
                  <p:nvPicPr>
                    <p:cNvPr id="35" name="Picture 34" descr="10.png"/>
                    <p:cNvPicPr>
                      <a:picLocks noChangeAspect="1"/>
                    </p:cNvPicPr>
                    <p:nvPr/>
                  </p:nvPicPr>
                  <p:blipFill>
                    <a:blip r:embed="rId2" cstate="screen">
                      <a:grayscl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8635" y="1338529"/>
                      <a:ext cx="640080" cy="64008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6" name="Oval 35"/>
                    <p:cNvSpPr/>
                    <p:nvPr/>
                  </p:nvSpPr>
                  <p:spPr>
                    <a:xfrm>
                      <a:off x="4567483" y="1363009"/>
                      <a:ext cx="549556" cy="56174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grayscl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7800" y="2543714"/>
                    <a:ext cx="468649" cy="50069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4398391" y="1351951"/>
                  <a:ext cx="640080" cy="630936"/>
                  <a:chOff x="5276641" y="3138226"/>
                  <a:chExt cx="640080" cy="630936"/>
                </a:xfrm>
              </p:grpSpPr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grayscl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5353410" y="3246188"/>
                    <a:ext cx="476345" cy="428663"/>
                  </a:xfrm>
                  <a:prstGeom prst="rect">
                    <a:avLst/>
                  </a:prstGeom>
                </p:spPr>
              </p:pic>
              <p:sp>
                <p:nvSpPr>
                  <p:cNvPr id="32" name="Oval 31"/>
                  <p:cNvSpPr>
                    <a:spLocks/>
                  </p:cNvSpPr>
                  <p:nvPr/>
                </p:nvSpPr>
                <p:spPr>
                  <a:xfrm>
                    <a:off x="5276641" y="3138226"/>
                    <a:ext cx="640080" cy="630936"/>
                  </a:xfrm>
                  <a:prstGeom prst="ellipse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rgbClr val="000000"/>
                        </a:solidFill>
                      </a:ln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3299344" y="1351951"/>
                  <a:ext cx="640080" cy="640080"/>
                  <a:chOff x="4464557" y="1328899"/>
                  <a:chExt cx="640080" cy="640080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4464557" y="1328899"/>
                    <a:ext cx="640080" cy="640080"/>
                    <a:chOff x="4464557" y="1328899"/>
                    <a:chExt cx="640080" cy="640080"/>
                  </a:xfrm>
                </p:grpSpPr>
                <p:pic>
                  <p:nvPicPr>
                    <p:cNvPr id="29" name="Picture 28" descr="10.png"/>
                    <p:cNvPicPr>
                      <a:picLocks noChangeAspect="1"/>
                    </p:cNvPicPr>
                    <p:nvPr/>
                  </p:nvPicPr>
                  <p:blipFill>
                    <a:blip r:embed="rId2" cstate="screen">
                      <a:grayscl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64557" y="1328899"/>
                      <a:ext cx="640080" cy="64008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4513405" y="1382624"/>
                      <a:ext cx="549556" cy="56174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9" cstate="screen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0957" y="1416782"/>
                    <a:ext cx="457200" cy="457200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14" name="Straight Arrow Connector 13"/>
              <p:cNvCxnSpPr/>
              <p:nvPr/>
            </p:nvCxnSpPr>
            <p:spPr>
              <a:xfrm>
                <a:off x="1751474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2874886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975942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5074989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6169701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7246909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586195" y="2412829"/>
              <a:ext cx="1001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216AAF"/>
                  </a:solidFill>
                </a:rPr>
                <a:t>Body</a:t>
              </a:r>
              <a:endParaRPr lang="en-US" dirty="0">
                <a:solidFill>
                  <a:srgbClr val="216AA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5511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216AAF"/>
                  </a:solidFill>
                </a:rPr>
                <a:t>Systems</a:t>
              </a:r>
              <a:endParaRPr lang="en-US" dirty="0">
                <a:solidFill>
                  <a:srgbClr val="216AA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36051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216AAF"/>
                  </a:solidFill>
                </a:rPr>
                <a:t>Organs</a:t>
              </a:r>
              <a:endParaRPr lang="en-US" dirty="0">
                <a:solidFill>
                  <a:srgbClr val="216AA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23018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216AAF"/>
                  </a:solidFill>
                </a:rPr>
                <a:t>Tissues</a:t>
              </a:r>
              <a:endParaRPr lang="en-US" dirty="0">
                <a:solidFill>
                  <a:srgbClr val="216AA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4468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216AAF"/>
                  </a:solidFill>
                </a:rPr>
                <a:t>Cells</a:t>
              </a:r>
              <a:endParaRPr lang="en-US" dirty="0">
                <a:solidFill>
                  <a:srgbClr val="216AA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21828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216AAF"/>
                  </a:solidFill>
                </a:rPr>
                <a:t>Proteins</a:t>
              </a:r>
              <a:endParaRPr lang="en-US" dirty="0">
                <a:solidFill>
                  <a:srgbClr val="216AA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18654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216AAF"/>
                  </a:solidFill>
                </a:rPr>
                <a:t>Genes</a:t>
              </a:r>
              <a:endParaRPr lang="en-US" dirty="0">
                <a:solidFill>
                  <a:srgbClr val="216AAF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33803" y="1403866"/>
            <a:ext cx="25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Current </a:t>
            </a:r>
            <a:r>
              <a:rPr lang="en-US" dirty="0" err="1" smtClean="0">
                <a:solidFill>
                  <a:prstClr val="black"/>
                </a:solidFill>
              </a:rPr>
              <a:t>BioGears</a:t>
            </a:r>
            <a:r>
              <a:rPr lang="en-US" dirty="0" smtClean="0">
                <a:solidFill>
                  <a:prstClr val="black"/>
                </a:solidFill>
              </a:rPr>
              <a:t> Fidelity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6268" y="1371600"/>
            <a:ext cx="7726852" cy="1550786"/>
          </a:xfrm>
          <a:prstGeom prst="rect">
            <a:avLst/>
          </a:prstGeom>
          <a:ln>
            <a:solidFill>
              <a:srgbClr val="45B15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43935" y="1403866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Possible Extensions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5105400" y="1371600"/>
            <a:ext cx="0" cy="1550786"/>
          </a:xfrm>
          <a:prstGeom prst="line">
            <a:avLst/>
          </a:prstGeom>
          <a:ln>
            <a:solidFill>
              <a:srgbClr val="45B15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748" y="4267200"/>
            <a:ext cx="3168285" cy="64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03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17"/>
          <p:cNvSpPr/>
          <p:nvPr/>
        </p:nvSpPr>
        <p:spPr>
          <a:xfrm rot="16200000">
            <a:off x="2690380" y="3637629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621" y="3584001"/>
            <a:ext cx="2547179" cy="6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Preprocess</a:t>
            </a:r>
          </a:p>
          <a:p>
            <a:r>
              <a:rPr lang="en-US" sz="1050" dirty="0">
                <a:solidFill>
                  <a:prstClr val="white"/>
                </a:solidFill>
              </a:rPr>
              <a:t>Uses feedback mechanisms to modify elements for the next time step</a:t>
            </a:r>
            <a:r>
              <a:rPr lang="en-US" sz="1050" dirty="0" smtClean="0">
                <a:solidFill>
                  <a:prstClr val="white"/>
                </a:solidFill>
              </a:rPr>
              <a:t>.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304670" y="3584001"/>
            <a:ext cx="2547179" cy="6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Process</a:t>
            </a:r>
          </a:p>
          <a:p>
            <a:r>
              <a:rPr lang="en-US" sz="1050" dirty="0">
                <a:solidFill>
                  <a:prstClr val="white"/>
                </a:solidFill>
              </a:rPr>
              <a:t>Calculates the entire state of the system for the next time step</a:t>
            </a:r>
            <a:r>
              <a:rPr lang="en-US" sz="1050" dirty="0" smtClean="0">
                <a:solidFill>
                  <a:prstClr val="white"/>
                </a:solidFill>
              </a:rPr>
              <a:t>.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65719" y="3584001"/>
            <a:ext cx="2547179" cy="6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err="1" smtClean="0">
                <a:solidFill>
                  <a:prstClr val="white"/>
                </a:solidFill>
              </a:rPr>
              <a:t>PostProcess</a:t>
            </a:r>
            <a:endParaRPr lang="en-US" sz="1050" b="1" u="sng" dirty="0" smtClean="0">
              <a:solidFill>
                <a:prstClr val="white"/>
              </a:solidFill>
            </a:endParaRPr>
          </a:p>
          <a:p>
            <a:r>
              <a:rPr lang="en-US" sz="1050" dirty="0">
                <a:solidFill>
                  <a:prstClr val="white"/>
                </a:solidFill>
              </a:rPr>
              <a:t>Advances time by moving the next time step to current</a:t>
            </a:r>
            <a:r>
              <a:rPr lang="en-US" sz="1050" dirty="0" smtClean="0">
                <a:solidFill>
                  <a:prstClr val="white"/>
                </a:solidFill>
              </a:rPr>
              <a:t>.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419600" y="1736495"/>
            <a:ext cx="2547179" cy="701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Assessments</a:t>
            </a:r>
          </a:p>
          <a:p>
            <a:r>
              <a:rPr lang="en-US" sz="1050" dirty="0" smtClean="0">
                <a:solidFill>
                  <a:prstClr val="white"/>
                </a:solidFill>
              </a:rPr>
              <a:t>Called on demand to calculate and set assessment specific data.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3620" y="480447"/>
            <a:ext cx="2547179" cy="472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Reset</a:t>
            </a:r>
          </a:p>
          <a:p>
            <a:r>
              <a:rPr lang="en-US" sz="1050" dirty="0" smtClean="0">
                <a:solidFill>
                  <a:prstClr val="white"/>
                </a:solidFill>
              </a:rPr>
              <a:t>Initializes the system.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3621" y="1658724"/>
            <a:ext cx="2524974" cy="1198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Initialization</a:t>
            </a:r>
          </a:p>
          <a:p>
            <a:r>
              <a:rPr lang="en-US" sz="1050" b="1" dirty="0" smtClean="0"/>
              <a:t>Resting</a:t>
            </a:r>
            <a:r>
              <a:rPr lang="en-US" sz="1050" dirty="0" smtClean="0"/>
              <a:t>: Functionality specific to resting patient stabilization</a:t>
            </a:r>
          </a:p>
          <a:p>
            <a:endParaRPr lang="en-US" sz="1050" dirty="0" smtClean="0"/>
          </a:p>
          <a:p>
            <a:r>
              <a:rPr lang="en-US" sz="1050" b="1" dirty="0" smtClean="0">
                <a:solidFill>
                  <a:prstClr val="white"/>
                </a:solidFill>
              </a:rPr>
              <a:t>Conditions</a:t>
            </a:r>
            <a:r>
              <a:rPr lang="en-US" sz="1050" dirty="0" smtClean="0">
                <a:solidFill>
                  <a:prstClr val="white"/>
                </a:solidFill>
              </a:rPr>
              <a:t>: Functionality specific to applying conditions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6200000">
            <a:off x="5966980" y="363763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1062788" y="2960137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1062788" y="102868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U-Turn Arrow 1"/>
          <p:cNvSpPr/>
          <p:nvPr/>
        </p:nvSpPr>
        <p:spPr>
          <a:xfrm rot="10800000">
            <a:off x="1056329" y="4343400"/>
            <a:ext cx="6938212" cy="1066800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046" y="3584001"/>
            <a:ext cx="5544586" cy="302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6456</TotalTime>
  <Words>279</Words>
  <Application>Microsoft Office PowerPoint</Application>
  <PresentationFormat>On-screen Show (4:3)</PresentationFormat>
  <Paragraphs>88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BioGears Team PPT Template_2014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  ARA/SED</cp:lastModifiedBy>
  <cp:revision>224</cp:revision>
  <cp:lastPrinted>2014-09-04T18:48:26Z</cp:lastPrinted>
  <dcterms:created xsi:type="dcterms:W3CDTF">2014-09-02T19:13:20Z</dcterms:created>
  <dcterms:modified xsi:type="dcterms:W3CDTF">2017-03-06T17:04:26Z</dcterms:modified>
</cp:coreProperties>
</file>