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8"/>
  </p:notesMasterIdLst>
  <p:sldIdLst>
    <p:sldId id="266" r:id="rId3"/>
    <p:sldId id="268" r:id="rId4"/>
    <p:sldId id="269" r:id="rId5"/>
    <p:sldId id="270" r:id="rId6"/>
    <p:sldId id="271" r:id="rId7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 snapToGrid="0">
      <p:cViewPr varScale="1">
        <p:scale>
          <a:sx n="101" d="100"/>
          <a:sy n="101" d="100"/>
        </p:scale>
        <p:origin x="-92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2014.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All rights reserved. Applied </a:t>
            </a:r>
            <a:r>
              <a:rPr lang="en-US" sz="600" dirty="0" err="1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446" y="2224007"/>
            <a:ext cx="8600070" cy="3345520"/>
            <a:chOff x="404446" y="2224007"/>
            <a:chExt cx="8600070" cy="3033793"/>
          </a:xfrm>
        </p:grpSpPr>
        <p:sp>
          <p:nvSpPr>
            <p:cNvPr id="18" name="Down Arrow 17"/>
            <p:cNvSpPr/>
            <p:nvPr/>
          </p:nvSpPr>
          <p:spPr>
            <a:xfrm rot="16200000">
              <a:off x="2589334" y="3628530"/>
              <a:ext cx="457200" cy="4572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4446" y="3514229"/>
              <a:ext cx="2057400" cy="7403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u="sng" dirty="0" err="1" smtClean="0">
                  <a:solidFill>
                    <a:prstClr val="white"/>
                  </a:solidFill>
                </a:rPr>
                <a:t>PreProcess</a:t>
              </a:r>
              <a:endParaRPr lang="en-US" sz="1050" b="1" u="sng" dirty="0" smtClean="0">
                <a:solidFill>
                  <a:prstClr val="white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 smtClean="0">
                  <a:solidFill>
                    <a:prstClr val="white"/>
                  </a:solidFill>
                </a:rPr>
                <a:t>CalculateTissueFluidFluxes</a:t>
              </a:r>
              <a:endParaRPr lang="en-US" sz="1050" dirty="0" smtClean="0">
                <a:solidFill>
                  <a:prstClr val="white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174022" y="3029800"/>
              <a:ext cx="3200400" cy="17092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u="sng" dirty="0" smtClean="0">
                  <a:solidFill>
                    <a:prstClr val="white"/>
                  </a:solidFill>
                </a:rPr>
                <a:t>Process</a:t>
              </a: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i="1" dirty="0"/>
                <a:t>Combined Circuit Solved by </a:t>
              </a:r>
              <a:r>
                <a:rPr lang="en-US" sz="1050" i="1" dirty="0" smtClean="0"/>
                <a:t>Cardiovascular</a:t>
              </a: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smtClean="0"/>
                <a:t>ProteinStorageAndRelease</a:t>
              </a: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smtClean="0"/>
                <a:t>FatStorageAndRelease</a:t>
              </a: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smtClean="0"/>
                <a:t>CalculateMetabolicConsumptionAndProduction</a:t>
              </a: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smtClean="0"/>
                <a:t>CalculatePulmonaryCapillarySubstanceTransfer</a:t>
              </a:r>
              <a:endParaRPr lang="en-US" sz="1050" dirty="0"/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smtClean="0"/>
                <a:t>CalculateDiffusion</a:t>
              </a: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smtClean="0"/>
                <a:t>ManageSubstancesAndSaturation</a:t>
              </a: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smtClean="0"/>
                <a:t>CalculateVitals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4446" y="2224007"/>
              <a:ext cx="2057400" cy="6427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u="sng" dirty="0" smtClean="0">
                  <a:solidFill>
                    <a:prstClr val="white"/>
                  </a:solidFill>
                </a:rPr>
                <a:t>Conditions</a:t>
              </a: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dirty="0" smtClean="0">
                  <a:solidFill>
                    <a:prstClr val="white"/>
                  </a:solidFill>
                </a:rPr>
                <a:t>Enable Dehydration and Starvation (if active)</a:t>
              </a:r>
              <a:endParaRPr lang="en-US" sz="1050" dirty="0" smtClean="0">
                <a:solidFill>
                  <a:prstClr val="white"/>
                </a:solidFill>
              </a:endParaRPr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1204546" y="2961883"/>
              <a:ext cx="457200" cy="4572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" name="U-Turn Arrow 1"/>
            <p:cNvSpPr/>
            <p:nvPr/>
          </p:nvSpPr>
          <p:spPr>
            <a:xfrm rot="10800000">
              <a:off x="1204544" y="4343400"/>
              <a:ext cx="6947564" cy="914400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 rot="16200000">
              <a:off x="6501910" y="3629450"/>
              <a:ext cx="457200" cy="4572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049000" y="3555596"/>
              <a:ext cx="1955516" cy="604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u="sng" dirty="0" smtClean="0">
                  <a:solidFill>
                    <a:prstClr val="white"/>
                  </a:solidFill>
                </a:rPr>
                <a:t>PostProcess</a:t>
              </a:r>
            </a:p>
            <a:p>
              <a:pPr marL="119063" indent="-119063">
                <a:buFont typeface="Arial" pitchFamily="34" charset="0"/>
                <a:buChar char="•"/>
              </a:pPr>
              <a:r>
                <a:rPr lang="en-US" sz="1050" i="1" dirty="0" smtClean="0"/>
                <a:t>Combined Circuit Time Advanced by Cardiovascular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3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07102" y="1905000"/>
            <a:ext cx="6343650" cy="4171950"/>
            <a:chOff x="1407102" y="1905000"/>
            <a:chExt cx="6343650" cy="41719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7102" y="1905000"/>
              <a:ext cx="6343650" cy="41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2483643" y="3157537"/>
              <a:ext cx="0" cy="1066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44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258222" y="1570182"/>
            <a:ext cx="6768177" cy="4479636"/>
            <a:chOff x="1258222" y="1570182"/>
            <a:chExt cx="6768177" cy="4479636"/>
          </a:xfrm>
        </p:grpSpPr>
        <p:grpSp>
          <p:nvGrpSpPr>
            <p:cNvPr id="49" name="Group 48"/>
            <p:cNvGrpSpPr/>
            <p:nvPr/>
          </p:nvGrpSpPr>
          <p:grpSpPr>
            <a:xfrm>
              <a:off x="1858008" y="1801089"/>
              <a:ext cx="2219036" cy="3635433"/>
              <a:chOff x="1987318" y="1801089"/>
              <a:chExt cx="2219036" cy="3635433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520554" y="5060600"/>
                <a:ext cx="685800" cy="36576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20554" y="2087969"/>
                <a:ext cx="685800" cy="7315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520554" y="4277173"/>
                <a:ext cx="685800" cy="731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520554" y="2521525"/>
                <a:ext cx="685800" cy="182880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20554" y="1801089"/>
                <a:ext cx="685800" cy="36576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20554" y="4705002"/>
                <a:ext cx="685800" cy="73152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87318" y="2521525"/>
                <a:ext cx="685800" cy="1828800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842836" y="3435925"/>
                <a:ext cx="508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2819515" y="1983969"/>
                <a:ext cx="526472" cy="5264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819515" y="4440381"/>
                <a:ext cx="531321" cy="5292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5202956" y="1790927"/>
              <a:ext cx="2219036" cy="3635433"/>
              <a:chOff x="5078266" y="1801089"/>
              <a:chExt cx="2219036" cy="3635433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078266" y="4168087"/>
                <a:ext cx="685800" cy="18288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611502" y="5363370"/>
                <a:ext cx="685800" cy="7315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611502" y="2124545"/>
                <a:ext cx="685800" cy="3657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611502" y="4168087"/>
                <a:ext cx="685800" cy="1828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611502" y="2521525"/>
                <a:ext cx="685800" cy="182880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611502" y="1801089"/>
                <a:ext cx="685800" cy="36576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611502" y="4705002"/>
                <a:ext cx="685800" cy="73152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078266" y="2521525"/>
                <a:ext cx="685800" cy="1828800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5933784" y="3435925"/>
                <a:ext cx="508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5910463" y="1983969"/>
                <a:ext cx="526472" cy="5264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5910463" y="4440381"/>
                <a:ext cx="531321" cy="5292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ectangle 42"/>
            <p:cNvSpPr/>
            <p:nvPr/>
          </p:nvSpPr>
          <p:spPr>
            <a:xfrm>
              <a:off x="1258222" y="1570182"/>
              <a:ext cx="6768177" cy="4479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3" idx="0"/>
              <a:endCxn id="43" idx="2"/>
            </p:cNvCxnSpPr>
            <p:nvPr/>
          </p:nvCxnSpPr>
          <p:spPr>
            <a:xfrm>
              <a:off x="4642311" y="1570182"/>
              <a:ext cx="0" cy="44796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600544" y="5526598"/>
              <a:ext cx="27339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Time = 0</a:t>
              </a:r>
              <a:endParaRPr lang="en-US" sz="2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1407" y="5526598"/>
              <a:ext cx="27339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Time = 10</a:t>
              </a:r>
              <a:endParaRPr lang="en-US" sz="28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11200" y="554182"/>
            <a:ext cx="44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do not delete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0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73760" y="2436552"/>
            <a:ext cx="7473142" cy="1945178"/>
            <a:chOff x="873760" y="2436552"/>
            <a:chExt cx="7473142" cy="1945178"/>
          </a:xfrm>
        </p:grpSpPr>
        <p:sp>
          <p:nvSpPr>
            <p:cNvPr id="4" name="Rectangle 3"/>
            <p:cNvSpPr/>
            <p:nvPr/>
          </p:nvSpPr>
          <p:spPr>
            <a:xfrm>
              <a:off x="873760" y="2436552"/>
              <a:ext cx="2801390" cy="19451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Alveolar Air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675150" y="2436552"/>
              <a:ext cx="640080" cy="19451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Water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15230" y="2436552"/>
              <a:ext cx="665018" cy="19451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Barrier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80248" y="2436552"/>
              <a:ext cx="3366654" cy="194517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Blood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79353" y="3874653"/>
              <a:ext cx="594360" cy="37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O</a:t>
              </a:r>
              <a:r>
                <a:rPr lang="en-US" baseline="-40000" dirty="0" smtClean="0"/>
                <a:t>2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98010" y="3874653"/>
              <a:ext cx="594360" cy="37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[O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50559" y="3877423"/>
              <a:ext cx="594360" cy="37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[O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30322" y="3874651"/>
              <a:ext cx="200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[O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] + Bound O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3029527" y="2519679"/>
              <a:ext cx="2521528" cy="58743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Alveolar Diffusion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16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35429" y="2273044"/>
            <a:ext cx="7136673" cy="3779413"/>
            <a:chOff x="435429" y="2273044"/>
            <a:chExt cx="7136673" cy="3779413"/>
          </a:xfrm>
        </p:grpSpPr>
        <p:sp>
          <p:nvSpPr>
            <p:cNvPr id="4" name="Rectangle 3"/>
            <p:cNvSpPr/>
            <p:nvPr/>
          </p:nvSpPr>
          <p:spPr>
            <a:xfrm>
              <a:off x="435429" y="2307771"/>
              <a:ext cx="2629988" cy="3744686"/>
            </a:xfrm>
            <a:prstGeom prst="rect">
              <a:avLst/>
            </a:prstGeom>
            <a:solidFill>
              <a:srgbClr val="FFB3B5"/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65418" y="2307771"/>
              <a:ext cx="1584960" cy="37446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6022" y="2307771"/>
              <a:ext cx="1645920" cy="3744686"/>
            </a:xfrm>
            <a:prstGeom prst="rect">
              <a:avLst/>
            </a:prstGeom>
            <a:solidFill>
              <a:srgbClr val="FA6E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91942" y="2273044"/>
              <a:ext cx="1280160" cy="37446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65418" y="2307771"/>
              <a:ext cx="4506684" cy="37446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-Right Arrow 8"/>
            <p:cNvSpPr/>
            <p:nvPr/>
          </p:nvSpPr>
          <p:spPr>
            <a:xfrm>
              <a:off x="1343298" y="5398650"/>
              <a:ext cx="5029200" cy="548640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Perfusion Limited Diffusion</a:t>
              </a:r>
              <a:endParaRPr lang="en-US" sz="1600" dirty="0"/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3896623" y="4872971"/>
              <a:ext cx="210312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Facilitated Diffusion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2257" y="2481942"/>
              <a:ext cx="2216331" cy="4180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Blood Compartment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39588" y="2481942"/>
              <a:ext cx="3657600" cy="418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Tissue Compartment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65418" y="3065417"/>
              <a:ext cx="15849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Extracellular Fluid</a:t>
              </a:r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50378" y="3065417"/>
              <a:ext cx="164592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Intracellular Fluid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91942" y="3065417"/>
              <a:ext cx="128016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Parenchyma</a:t>
              </a:r>
              <a:endParaRPr lang="en-US" sz="1600" dirty="0"/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2024712" y="4243304"/>
              <a:ext cx="182880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Instant Diffusion</a:t>
              </a:r>
              <a:endParaRPr lang="en-US" sz="1600" dirty="0"/>
            </a:p>
          </p:txBody>
        </p:sp>
        <p:sp>
          <p:nvSpPr>
            <p:cNvPr id="22" name="Left-Right Arrow 21"/>
            <p:cNvSpPr/>
            <p:nvPr/>
          </p:nvSpPr>
          <p:spPr>
            <a:xfrm>
              <a:off x="2024712" y="3596747"/>
              <a:ext cx="182880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Active Transport</a:t>
              </a:r>
              <a:endParaRPr lang="en-US" sz="1600" dirty="0"/>
            </a:p>
          </p:txBody>
        </p:sp>
        <p:sp>
          <p:nvSpPr>
            <p:cNvPr id="25" name="Left-Right Arrow 24"/>
            <p:cNvSpPr/>
            <p:nvPr/>
          </p:nvSpPr>
          <p:spPr>
            <a:xfrm>
              <a:off x="3896623" y="3580493"/>
              <a:ext cx="182880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Active Transport</a:t>
              </a:r>
              <a:endParaRPr lang="en-US" sz="1600" dirty="0"/>
            </a:p>
          </p:txBody>
        </p:sp>
        <p:sp>
          <p:nvSpPr>
            <p:cNvPr id="26" name="Left-Right Arrow 25"/>
            <p:cNvSpPr/>
            <p:nvPr/>
          </p:nvSpPr>
          <p:spPr>
            <a:xfrm>
              <a:off x="3896623" y="4226732"/>
              <a:ext cx="182880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Instant Diffusion</a:t>
              </a:r>
              <a:endParaRPr lang="en-US" sz="1600" dirty="0"/>
            </a:p>
          </p:txBody>
        </p:sp>
        <p:sp>
          <p:nvSpPr>
            <p:cNvPr id="27" name="Left-Right Arrow 26"/>
            <p:cNvSpPr/>
            <p:nvPr/>
          </p:nvSpPr>
          <p:spPr>
            <a:xfrm>
              <a:off x="1754778" y="4889861"/>
              <a:ext cx="210312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Facilitated Diffusion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52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6244</TotalTime>
  <Words>87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BioGears Team PPT Template_2014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Matt McDaniel ARA/SED</cp:lastModifiedBy>
  <cp:revision>229</cp:revision>
  <cp:lastPrinted>2014-09-04T18:48:26Z</cp:lastPrinted>
  <dcterms:created xsi:type="dcterms:W3CDTF">2014-09-02T19:13:20Z</dcterms:created>
  <dcterms:modified xsi:type="dcterms:W3CDTF">2018-04-20T15:53:59Z</dcterms:modified>
</cp:coreProperties>
</file>