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46" d="100"/>
          <a:sy n="146" d="100"/>
        </p:scale>
        <p:origin x="59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6051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211E28"/>
        </a:solidFill>
        <a:effectLst/>
      </p:bgPr>
    </p:bg>
    <p:spTree>
      <p:nvGrpSpPr>
        <p:cNvPr id="1" name=""/>
        <p:cNvGrpSpPr/>
        <p:nvPr/>
      </p:nvGrpSpPr>
      <p:grpSpPr>
        <a:xfrm>
          <a:off x="0" y="0"/>
          <a:ext cx="0" cy="0"/>
          <a:chOff x="0" y="0"/>
          <a:chExt cx="0" cy="0"/>
        </a:xfrm>
      </p:grpSpPr>
      <p:sp>
        <p:nvSpPr>
          <p:cNvPr id="3" name="Text 0"/>
          <p:cNvSpPr/>
          <p:nvPr/>
        </p:nvSpPr>
        <p:spPr>
          <a:xfrm>
            <a:off x="477587" y="2296994"/>
            <a:ext cx="8191277" cy="548580"/>
          </a:xfrm>
          <a:prstGeom prst="rect">
            <a:avLst/>
          </a:prstGeom>
          <a:noFill/>
          <a:ln/>
        </p:spPr>
        <p:txBody>
          <a:bodyPr wrap="square" lIns="0" tIns="0" rIns="0" bIns="0" rtlCol="0" anchor="ctr"/>
          <a:lstStyle/>
          <a:p>
            <a:pPr algn="ctr">
              <a:lnSpc>
                <a:spcPts val="4320"/>
              </a:lnSpc>
            </a:pPr>
            <a:r>
              <a:rPr lang="en-US" sz="3600" b="1" kern="0" spc="-24" dirty="0">
                <a:solidFill>
                  <a:srgbClr val="FAFAFC"/>
                </a:solidFill>
                <a:latin typeface="Inter" pitchFamily="34" charset="0"/>
                <a:ea typeface="Inter" pitchFamily="34" charset="-122"/>
                <a:cs typeface="Inter" pitchFamily="34" charset="-120"/>
              </a:rPr>
              <a:t>PEP 8</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211E28"/>
        </a:solidFill>
        <a:effectLst/>
      </p:bgPr>
    </p:bg>
    <p:spTree>
      <p:nvGrpSpPr>
        <p:cNvPr id="1" name=""/>
        <p:cNvGrpSpPr/>
        <p:nvPr/>
      </p:nvGrpSpPr>
      <p:grpSpPr>
        <a:xfrm>
          <a:off x="0" y="0"/>
          <a:ext cx="0" cy="0"/>
          <a:chOff x="0" y="0"/>
          <a:chExt cx="0" cy="0"/>
        </a:xfrm>
      </p:grpSpPr>
      <p:sp>
        <p:nvSpPr>
          <p:cNvPr id="3" name="Text 0"/>
          <p:cNvSpPr/>
          <p:nvPr/>
        </p:nvSpPr>
        <p:spPr>
          <a:xfrm>
            <a:off x="476567" y="476552"/>
            <a:ext cx="8190905" cy="297135"/>
          </a:xfrm>
          <a:prstGeom prst="rect">
            <a:avLst/>
          </a:prstGeom>
          <a:noFill/>
          <a:ln/>
        </p:spPr>
        <p:txBody>
          <a:bodyPr wrap="square" lIns="0" tIns="0" rIns="0" bIns="0" rtlCol="0" anchor="t"/>
          <a:lstStyle/>
          <a:p>
            <a:pPr algn="l">
              <a:lnSpc>
                <a:spcPts val="2340"/>
              </a:lnSpc>
            </a:pPr>
            <a:r>
              <a:rPr lang="en-US" sz="1800" b="0" kern="0" spc="-24" dirty="0">
                <a:solidFill>
                  <a:srgbClr val="FAFAFC"/>
                </a:solidFill>
                <a:latin typeface="Inter" pitchFamily="34" charset="0"/>
                <a:ea typeface="Inter" pitchFamily="34" charset="-122"/>
                <a:cs typeface="Inter" pitchFamily="34" charset="-120"/>
              </a:rPr>
              <a:t>Code Consistency</a:t>
            </a:r>
            <a:endParaRPr lang="en-US" sz="1800" dirty="0"/>
          </a:p>
        </p:txBody>
      </p:sp>
      <p:sp>
        <p:nvSpPr>
          <p:cNvPr id="4" name="Text 1"/>
          <p:cNvSpPr/>
          <p:nvPr/>
        </p:nvSpPr>
        <p:spPr>
          <a:xfrm>
            <a:off x="476567" y="850580"/>
            <a:ext cx="8190905" cy="1257300"/>
          </a:xfrm>
          <a:prstGeom prst="rect">
            <a:avLst/>
          </a:prstGeom>
          <a:noFill/>
          <a:ln/>
        </p:spPr>
        <p:txBody>
          <a:bodyPr wrap="square" lIns="0" tIns="0" rIns="0" bIns="0" rtlCol="0" anchor="t"/>
          <a:lstStyle/>
          <a:p>
            <a:pPr algn="l">
              <a:lnSpc>
                <a:spcPts val="2400"/>
              </a:lnSpc>
            </a:pPr>
            <a:r>
              <a:rPr lang="en-US" sz="1200" b="0" kern="0" spc="-12" dirty="0">
                <a:solidFill>
                  <a:srgbClr val="DDDFE5"/>
                </a:solidFill>
                <a:latin typeface="Söhne" pitchFamily="34" charset="0"/>
                <a:ea typeface="Söhne" pitchFamily="34" charset="-122"/>
                <a:cs typeface="Söhne" pitchFamily="34" charset="-120"/>
              </a:rPr>
              <a:t>Consistency is key to writing clean code, and PEP 8 provides a set of rules that establish a consistent coding style across Python projects. Whether you're working on a personal project or contributing to an open-source endeavor, adhering to PEP 8 fosters uniformity throughout the codebase. This consistency promotes code reusability, improves teamwork, and makes it easier to integrate different modules or libraries into your code.</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211E28"/>
        </a:solidFill>
        <a:effectLst/>
      </p:bgPr>
    </p:bg>
    <p:spTree>
      <p:nvGrpSpPr>
        <p:cNvPr id="1" name=""/>
        <p:cNvGrpSpPr/>
        <p:nvPr/>
      </p:nvGrpSpPr>
      <p:grpSpPr>
        <a:xfrm>
          <a:off x="0" y="0"/>
          <a:ext cx="0" cy="0"/>
          <a:chOff x="0" y="0"/>
          <a:chExt cx="0" cy="0"/>
        </a:xfrm>
      </p:grpSpPr>
      <p:sp>
        <p:nvSpPr>
          <p:cNvPr id="3" name="Text 0"/>
          <p:cNvSpPr/>
          <p:nvPr/>
        </p:nvSpPr>
        <p:spPr>
          <a:xfrm>
            <a:off x="476567" y="476552"/>
            <a:ext cx="8190905" cy="297135"/>
          </a:xfrm>
          <a:prstGeom prst="rect">
            <a:avLst/>
          </a:prstGeom>
          <a:noFill/>
          <a:ln/>
        </p:spPr>
        <p:txBody>
          <a:bodyPr wrap="square" lIns="0" tIns="0" rIns="0" bIns="0" rtlCol="0" anchor="t"/>
          <a:lstStyle/>
          <a:p>
            <a:pPr algn="l">
              <a:lnSpc>
                <a:spcPts val="2340"/>
              </a:lnSpc>
            </a:pPr>
            <a:r>
              <a:rPr lang="en-US" sz="1800" b="0" kern="0" spc="-24" dirty="0">
                <a:solidFill>
                  <a:srgbClr val="FAFAFC"/>
                </a:solidFill>
                <a:latin typeface="Inter" pitchFamily="34" charset="0"/>
                <a:ea typeface="Inter" pitchFamily="34" charset="-122"/>
                <a:cs typeface="Inter" pitchFamily="34" charset="-120"/>
              </a:rPr>
              <a:t>Enhancing Debugging and Troubleshooting</a:t>
            </a:r>
            <a:endParaRPr lang="en-US" sz="1800" dirty="0"/>
          </a:p>
        </p:txBody>
      </p:sp>
      <p:sp>
        <p:nvSpPr>
          <p:cNvPr id="4" name="Text 1"/>
          <p:cNvSpPr/>
          <p:nvPr/>
        </p:nvSpPr>
        <p:spPr>
          <a:xfrm>
            <a:off x="476567" y="850580"/>
            <a:ext cx="8190905" cy="1524000"/>
          </a:xfrm>
          <a:prstGeom prst="rect">
            <a:avLst/>
          </a:prstGeom>
          <a:noFill/>
          <a:ln/>
        </p:spPr>
        <p:txBody>
          <a:bodyPr wrap="square" lIns="0" tIns="0" rIns="0" bIns="0" rtlCol="0" anchor="t"/>
          <a:lstStyle/>
          <a:p>
            <a:pPr algn="l">
              <a:lnSpc>
                <a:spcPts val="2400"/>
              </a:lnSpc>
            </a:pPr>
            <a:r>
              <a:rPr lang="en-US" sz="1200" b="0" kern="0" spc="-12" dirty="0">
                <a:solidFill>
                  <a:srgbClr val="DDDFE5"/>
                </a:solidFill>
                <a:latin typeface="Inter" pitchFamily="34" charset="0"/>
                <a:ea typeface="Inter" pitchFamily="34" charset="-122"/>
                <a:cs typeface="Inter" pitchFamily="34" charset="-120"/>
              </a:rPr>
              <a:t>Debugging can be a challenging aspect of software development, but adhering to PEP 8 can significantly simplify this process. Consistent formatting and standardized naming conventions reduce the likelihood of introducing syntactic errors and typos. Additionally, adhering to PEP 8 recommendations helps linters and code analysis tools work effectively, highlighting potential issues early on. This way, you can catch bugs and troubleshoot errors more efficiently.</a:t>
            </a:r>
            <a:endParaRPr lang="en-US"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211E28"/>
        </a:solidFill>
        <a:effectLst/>
      </p:bgPr>
    </p:bg>
    <p:spTree>
      <p:nvGrpSpPr>
        <p:cNvPr id="1" name=""/>
        <p:cNvGrpSpPr/>
        <p:nvPr/>
      </p:nvGrpSpPr>
      <p:grpSpPr>
        <a:xfrm>
          <a:off x="0" y="0"/>
          <a:ext cx="0" cy="0"/>
          <a:chOff x="0" y="0"/>
          <a:chExt cx="0" cy="0"/>
        </a:xfrm>
      </p:grpSpPr>
      <p:sp>
        <p:nvSpPr>
          <p:cNvPr id="3" name="Text 0"/>
          <p:cNvSpPr/>
          <p:nvPr/>
        </p:nvSpPr>
        <p:spPr>
          <a:xfrm>
            <a:off x="476567" y="476552"/>
            <a:ext cx="8190905" cy="297135"/>
          </a:xfrm>
          <a:prstGeom prst="rect">
            <a:avLst/>
          </a:prstGeom>
          <a:noFill/>
          <a:ln/>
        </p:spPr>
        <p:txBody>
          <a:bodyPr wrap="square" lIns="0" tIns="0" rIns="0" bIns="0" rtlCol="0" anchor="t"/>
          <a:lstStyle/>
          <a:p>
            <a:pPr algn="l">
              <a:lnSpc>
                <a:spcPts val="2340"/>
              </a:lnSpc>
            </a:pPr>
            <a:r>
              <a:rPr lang="en-US" sz="1800" b="0" kern="0" spc="-24" dirty="0">
                <a:solidFill>
                  <a:srgbClr val="FAFAFC"/>
                </a:solidFill>
                <a:latin typeface="Inter" pitchFamily="34" charset="0"/>
                <a:ea typeface="Inter" pitchFamily="34" charset="-122"/>
                <a:cs typeface="Inter" pitchFamily="34" charset="-120"/>
              </a:rPr>
              <a:t>Industry Best Practices</a:t>
            </a:r>
            <a:endParaRPr lang="en-US" sz="1800" dirty="0"/>
          </a:p>
        </p:txBody>
      </p:sp>
      <p:sp>
        <p:nvSpPr>
          <p:cNvPr id="4" name="Text 1"/>
          <p:cNvSpPr/>
          <p:nvPr/>
        </p:nvSpPr>
        <p:spPr>
          <a:xfrm>
            <a:off x="476567" y="850580"/>
            <a:ext cx="8190905" cy="1524000"/>
          </a:xfrm>
          <a:prstGeom prst="rect">
            <a:avLst/>
          </a:prstGeom>
          <a:noFill/>
          <a:ln/>
        </p:spPr>
        <p:txBody>
          <a:bodyPr wrap="square" lIns="0" tIns="0" rIns="0" bIns="0" rtlCol="0" anchor="t"/>
          <a:lstStyle/>
          <a:p>
            <a:pPr algn="l">
              <a:lnSpc>
                <a:spcPts val="2400"/>
              </a:lnSpc>
            </a:pPr>
            <a:r>
              <a:rPr lang="en-US" sz="1200" b="0" kern="0" spc="-12" dirty="0">
                <a:solidFill>
                  <a:srgbClr val="DDDFE5"/>
                </a:solidFill>
                <a:latin typeface="Inter" pitchFamily="34" charset="0"/>
                <a:ea typeface="Inter" pitchFamily="34" charset="-122"/>
                <a:cs typeface="Inter" pitchFamily="34" charset="-120"/>
              </a:rPr>
              <a:t>Python is widely used across various domains and industries. By writing code that aligns with PEP 8, you adhere to industry best practices and established conventions. This not only demonstrates professionalism but also facilitates collaboration with other developers. Whether you're contributing to open-source projects or seeking employment opportunities, adhering to PEP 8 showcases your commitment to high-quality coding standards and increases your credibility as a developer.</a:t>
            </a:r>
            <a:endParaRPr lang="en-US"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211E28"/>
        </a:solidFill>
        <a:effectLst/>
      </p:bgPr>
    </p:bg>
    <p:spTree>
      <p:nvGrpSpPr>
        <p:cNvPr id="1" name=""/>
        <p:cNvGrpSpPr/>
        <p:nvPr/>
      </p:nvGrpSpPr>
      <p:grpSpPr>
        <a:xfrm>
          <a:off x="0" y="0"/>
          <a:ext cx="0" cy="0"/>
          <a:chOff x="0" y="0"/>
          <a:chExt cx="0" cy="0"/>
        </a:xfrm>
      </p:grpSpPr>
      <p:sp>
        <p:nvSpPr>
          <p:cNvPr id="3" name="Text 0"/>
          <p:cNvSpPr/>
          <p:nvPr/>
        </p:nvSpPr>
        <p:spPr>
          <a:xfrm>
            <a:off x="476567" y="476552"/>
            <a:ext cx="8190905" cy="297135"/>
          </a:xfrm>
          <a:prstGeom prst="rect">
            <a:avLst/>
          </a:prstGeom>
          <a:noFill/>
          <a:ln/>
        </p:spPr>
        <p:txBody>
          <a:bodyPr wrap="square" lIns="0" tIns="0" rIns="0" bIns="0" rtlCol="0" anchor="t"/>
          <a:lstStyle/>
          <a:p>
            <a:pPr algn="l">
              <a:lnSpc>
                <a:spcPts val="2340"/>
              </a:lnSpc>
            </a:pPr>
            <a:r>
              <a:rPr lang="en-US" sz="1800" b="0" kern="0" spc="-24" dirty="0">
                <a:solidFill>
                  <a:srgbClr val="FAFAFC"/>
                </a:solidFill>
                <a:latin typeface="Inter" pitchFamily="34" charset="0"/>
                <a:ea typeface="Inter" pitchFamily="34" charset="-122"/>
                <a:cs typeface="Inter" pitchFamily="34" charset="-120"/>
              </a:rPr>
              <a:t>Future-proofing</a:t>
            </a:r>
            <a:endParaRPr lang="en-US" sz="1800" dirty="0"/>
          </a:p>
        </p:txBody>
      </p:sp>
      <p:sp>
        <p:nvSpPr>
          <p:cNvPr id="4" name="Text 1"/>
          <p:cNvSpPr/>
          <p:nvPr/>
        </p:nvSpPr>
        <p:spPr>
          <a:xfrm>
            <a:off x="476567" y="850580"/>
            <a:ext cx="8190905" cy="1524000"/>
          </a:xfrm>
          <a:prstGeom prst="rect">
            <a:avLst/>
          </a:prstGeom>
          <a:noFill/>
          <a:ln/>
        </p:spPr>
        <p:txBody>
          <a:bodyPr wrap="square" lIns="0" tIns="0" rIns="0" bIns="0" rtlCol="0" anchor="t"/>
          <a:lstStyle/>
          <a:p>
            <a:pPr algn="l">
              <a:lnSpc>
                <a:spcPts val="2400"/>
              </a:lnSpc>
            </a:pPr>
            <a:r>
              <a:rPr lang="en-US" sz="1200" b="0" kern="0" spc="-12" dirty="0">
                <a:solidFill>
                  <a:srgbClr val="DDDFE5"/>
                </a:solidFill>
                <a:latin typeface="Inter" pitchFamily="34" charset="0"/>
                <a:ea typeface="Inter" pitchFamily="34" charset="-122"/>
                <a:cs typeface="Inter" pitchFamily="34" charset="-120"/>
              </a:rPr>
              <a:t>The world of technology is constantly evolving, and programming languages evolve alongside it. By embracing PEP 8, you future-proof your codebase to a certain extent. As the Python community grows and new libraries, frameworks, and tools emerge, the adoption of PEP 8 ensures that your code remains compatible and adaptable. Staying in sync with the community's evolving standards allows for seamless integration with new updates and advancements in Python.</a:t>
            </a:r>
            <a:endParaRPr lang="en-US"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211E28"/>
        </a:solidFill>
        <a:effectLst/>
      </p:bgPr>
    </p:bg>
    <p:spTree>
      <p:nvGrpSpPr>
        <p:cNvPr id="1" name=""/>
        <p:cNvGrpSpPr/>
        <p:nvPr/>
      </p:nvGrpSpPr>
      <p:grpSpPr>
        <a:xfrm>
          <a:off x="0" y="0"/>
          <a:ext cx="0" cy="0"/>
          <a:chOff x="0" y="0"/>
          <a:chExt cx="0" cy="0"/>
        </a:xfrm>
      </p:grpSpPr>
      <p:sp>
        <p:nvSpPr>
          <p:cNvPr id="3" name="Text 0"/>
          <p:cNvSpPr/>
          <p:nvPr/>
        </p:nvSpPr>
        <p:spPr>
          <a:xfrm>
            <a:off x="477587" y="2296994"/>
            <a:ext cx="8191277" cy="548580"/>
          </a:xfrm>
          <a:prstGeom prst="rect">
            <a:avLst/>
          </a:prstGeom>
          <a:noFill/>
          <a:ln/>
        </p:spPr>
        <p:txBody>
          <a:bodyPr wrap="square" lIns="0" tIns="0" rIns="0" bIns="0" rtlCol="0" anchor="ctr"/>
          <a:lstStyle/>
          <a:p>
            <a:pPr algn="ctr">
              <a:lnSpc>
                <a:spcPts val="4320"/>
              </a:lnSpc>
            </a:pPr>
            <a:r>
              <a:rPr lang="en-US" sz="3600" b="1" kern="0" spc="-24" dirty="0">
                <a:solidFill>
                  <a:srgbClr val="FAFAFC"/>
                </a:solidFill>
                <a:latin typeface="Inter" pitchFamily="34" charset="0"/>
                <a:ea typeface="Inter" pitchFamily="34" charset="-122"/>
                <a:cs typeface="Inter" pitchFamily="34" charset="-120"/>
              </a:rPr>
              <a:t>some examples</a:t>
            </a:r>
            <a:endParaRPr lang="en-US" sz="3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211E28"/>
        </a:solidFill>
        <a:effectLst/>
      </p:bgPr>
    </p:bg>
    <p:spTree>
      <p:nvGrpSpPr>
        <p:cNvPr id="1" name=""/>
        <p:cNvGrpSpPr/>
        <p:nvPr/>
      </p:nvGrpSpPr>
      <p:grpSpPr>
        <a:xfrm>
          <a:off x="0" y="0"/>
          <a:ext cx="0" cy="0"/>
          <a:chOff x="0" y="0"/>
          <a:chExt cx="0" cy="0"/>
        </a:xfrm>
      </p:grpSpPr>
      <p:sp>
        <p:nvSpPr>
          <p:cNvPr id="3" name="Text 0"/>
          <p:cNvSpPr/>
          <p:nvPr/>
        </p:nvSpPr>
        <p:spPr>
          <a:xfrm>
            <a:off x="477587" y="2296994"/>
            <a:ext cx="8191277" cy="548580"/>
          </a:xfrm>
          <a:prstGeom prst="rect">
            <a:avLst/>
          </a:prstGeom>
          <a:noFill/>
          <a:ln/>
        </p:spPr>
        <p:txBody>
          <a:bodyPr wrap="square" lIns="0" tIns="0" rIns="0" bIns="0" rtlCol="0" anchor="ctr"/>
          <a:lstStyle/>
          <a:p>
            <a:pPr algn="ctr">
              <a:lnSpc>
                <a:spcPts val="4320"/>
              </a:lnSpc>
            </a:pPr>
            <a:r>
              <a:rPr lang="en-US" sz="3600" b="1" kern="0" spc="-24" dirty="0">
                <a:solidFill>
                  <a:srgbClr val="FAFAFC"/>
                </a:solidFill>
                <a:latin typeface="Inter" pitchFamily="34" charset="0"/>
                <a:ea typeface="Inter" pitchFamily="34" charset="-122"/>
                <a:cs typeface="Inter" pitchFamily="34" charset="-120"/>
              </a:rPr>
              <a:t>Questions</a:t>
            </a:r>
            <a:endParaRPr 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211E28"/>
        </a:solidFill>
        <a:effectLst/>
      </p:bgPr>
    </p:bg>
    <p:spTree>
      <p:nvGrpSpPr>
        <p:cNvPr id="1" name=""/>
        <p:cNvGrpSpPr/>
        <p:nvPr/>
      </p:nvGrpSpPr>
      <p:grpSpPr>
        <a:xfrm>
          <a:off x="0" y="0"/>
          <a:ext cx="0" cy="0"/>
          <a:chOff x="0" y="0"/>
          <a:chExt cx="0" cy="0"/>
        </a:xfrm>
      </p:grpSpPr>
      <p:sp>
        <p:nvSpPr>
          <p:cNvPr id="3" name="Text 0"/>
          <p:cNvSpPr/>
          <p:nvPr/>
        </p:nvSpPr>
        <p:spPr>
          <a:xfrm>
            <a:off x="476567" y="476552"/>
            <a:ext cx="8191128" cy="297135"/>
          </a:xfrm>
          <a:prstGeom prst="rect">
            <a:avLst/>
          </a:prstGeom>
          <a:noFill/>
          <a:ln/>
        </p:spPr>
        <p:txBody>
          <a:bodyPr wrap="square" lIns="0" tIns="0" rIns="0" bIns="0" rtlCol="0" anchor="t"/>
          <a:lstStyle/>
          <a:p>
            <a:pPr algn="l">
              <a:lnSpc>
                <a:spcPts val="2340"/>
              </a:lnSpc>
            </a:pPr>
            <a:r>
              <a:rPr lang="en-US" sz="1800" b="1" kern="0" spc="-24" dirty="0">
                <a:solidFill>
                  <a:srgbClr val="FAFAFC"/>
                </a:solidFill>
                <a:latin typeface="Inter" pitchFamily="34" charset="0"/>
                <a:ea typeface="Inter" pitchFamily="34" charset="-122"/>
                <a:cs typeface="Inter" pitchFamily="34" charset="-120"/>
              </a:rPr>
              <a:t>Agenda</a:t>
            </a:r>
            <a:endParaRPr lang="en-US" sz="1800" dirty="0"/>
          </a:p>
        </p:txBody>
      </p:sp>
      <p:sp>
        <p:nvSpPr>
          <p:cNvPr id="4" name="Text 1"/>
          <p:cNvSpPr/>
          <p:nvPr/>
        </p:nvSpPr>
        <p:spPr>
          <a:xfrm>
            <a:off x="476567" y="904097"/>
            <a:ext cx="8191128" cy="1828800"/>
          </a:xfrm>
          <a:prstGeom prst="rect">
            <a:avLst/>
          </a:prstGeom>
          <a:noFill/>
          <a:ln/>
        </p:spPr>
        <p:txBody>
          <a:bodyPr wrap="square" lIns="0" tIns="0" rIns="0" bIns="0" rtlCol="0" anchor="t"/>
          <a:lstStyle/>
          <a:p>
            <a:pPr marL="190500" indent="-190500" algn="l">
              <a:lnSpc>
                <a:spcPts val="2400"/>
              </a:lnSpc>
              <a:buSzPct val="100000"/>
              <a:buChar char="•"/>
            </a:pPr>
            <a:r>
              <a:rPr lang="en-US" sz="1200" b="0" kern="0" spc="-12" dirty="0">
                <a:solidFill>
                  <a:srgbClr val="DDDFE5"/>
                </a:solidFill>
                <a:latin typeface="Inter" pitchFamily="34" charset="0"/>
                <a:ea typeface="Inter" pitchFamily="34" charset="-122"/>
                <a:cs typeface="Inter" pitchFamily="34" charset="-120"/>
              </a:rPr>
              <a:t>Intro</a:t>
            </a:r>
            <a:endParaRPr lang="en-US" sz="1200" dirty="0"/>
          </a:p>
          <a:p>
            <a:pPr marL="190500" indent="-190500" algn="l">
              <a:lnSpc>
                <a:spcPts val="2400"/>
              </a:lnSpc>
              <a:buSzPct val="100000"/>
              <a:buChar char="•"/>
            </a:pPr>
            <a:r>
              <a:rPr lang="en-US" sz="1200" b="0" kern="0" spc="-12" dirty="0">
                <a:solidFill>
                  <a:srgbClr val="DDDFE5"/>
                </a:solidFill>
                <a:latin typeface="Inter" pitchFamily="34" charset="0"/>
                <a:ea typeface="Inter" pitchFamily="34" charset="-122"/>
                <a:cs typeface="Inter" pitchFamily="34" charset="-120"/>
              </a:rPr>
              <a:t>What is it?</a:t>
            </a:r>
            <a:endParaRPr lang="en-US" sz="1200" dirty="0"/>
          </a:p>
          <a:p>
            <a:pPr marL="190500" indent="-190500" algn="l">
              <a:lnSpc>
                <a:spcPts val="2400"/>
              </a:lnSpc>
              <a:buSzPct val="100000"/>
              <a:buChar char="•"/>
            </a:pPr>
            <a:r>
              <a:rPr lang="en-US" sz="1200" b="0" kern="0" spc="-12" dirty="0">
                <a:solidFill>
                  <a:srgbClr val="DDDFE5"/>
                </a:solidFill>
                <a:latin typeface="Inter" pitchFamily="34" charset="0"/>
                <a:ea typeface="Inter" pitchFamily="34" charset="-122"/>
                <a:cs typeface="Inter" pitchFamily="34" charset="-120"/>
              </a:rPr>
              <a:t>Why should You use it?</a:t>
            </a:r>
            <a:endParaRPr lang="en-US" sz="1200" dirty="0"/>
          </a:p>
          <a:p>
            <a:pPr marL="190500" indent="-190500" algn="l">
              <a:lnSpc>
                <a:spcPts val="2400"/>
              </a:lnSpc>
              <a:buSzPct val="100000"/>
              <a:buChar char="•"/>
            </a:pPr>
            <a:r>
              <a:rPr lang="en-US" sz="1200" b="0" kern="0" spc="-12" dirty="0">
                <a:solidFill>
                  <a:srgbClr val="DDDFE5"/>
                </a:solidFill>
                <a:latin typeface="Inter" pitchFamily="34" charset="0"/>
                <a:ea typeface="Inter" pitchFamily="34" charset="-122"/>
                <a:cs typeface="Inter" pitchFamily="34" charset="-120"/>
              </a:rPr>
              <a:t>How to get started</a:t>
            </a:r>
            <a:endParaRPr lang="en-US" sz="1200" dirty="0"/>
          </a:p>
          <a:p>
            <a:pPr marL="190500" indent="-190500" algn="l">
              <a:lnSpc>
                <a:spcPts val="2400"/>
              </a:lnSpc>
              <a:buSzPct val="100000"/>
              <a:buChar char="•"/>
            </a:pPr>
            <a:r>
              <a:rPr lang="en-US" sz="1200" b="0" kern="0" spc="-12" dirty="0">
                <a:solidFill>
                  <a:srgbClr val="DDDFE5"/>
                </a:solidFill>
                <a:latin typeface="Inter" pitchFamily="34" charset="0"/>
                <a:ea typeface="Inter" pitchFamily="34" charset="-122"/>
                <a:cs typeface="Inter" pitchFamily="34" charset="-120"/>
              </a:rPr>
              <a:t>Examples</a:t>
            </a:r>
            <a:endParaRPr lang="en-US" sz="1200" dirty="0"/>
          </a:p>
          <a:p>
            <a:pPr marL="190500" indent="-190500" algn="l">
              <a:lnSpc>
                <a:spcPts val="2400"/>
              </a:lnSpc>
              <a:buSzPct val="100000"/>
              <a:buChar char="•"/>
            </a:pPr>
            <a:r>
              <a:rPr lang="en-US" sz="1200" b="0" kern="0" spc="-12" dirty="0">
                <a:solidFill>
                  <a:srgbClr val="DDDFE5"/>
                </a:solidFill>
                <a:latin typeface="Inter" pitchFamily="34" charset="0"/>
                <a:ea typeface="Inter" pitchFamily="34" charset="-122"/>
                <a:cs typeface="Inter" pitchFamily="34" charset="-120"/>
              </a:rPr>
              <a:t>Questions</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211E28"/>
        </a:solidFill>
        <a:effectLst/>
      </p:bgPr>
    </p:bg>
    <p:spTree>
      <p:nvGrpSpPr>
        <p:cNvPr id="1" name=""/>
        <p:cNvGrpSpPr/>
        <p:nvPr/>
      </p:nvGrpSpPr>
      <p:grpSpPr>
        <a:xfrm>
          <a:off x="0" y="0"/>
          <a:ext cx="0" cy="0"/>
          <a:chOff x="0" y="0"/>
          <a:chExt cx="0" cy="0"/>
        </a:xfrm>
      </p:grpSpPr>
      <p:sp>
        <p:nvSpPr>
          <p:cNvPr id="3" name="Text 0"/>
          <p:cNvSpPr/>
          <p:nvPr/>
        </p:nvSpPr>
        <p:spPr>
          <a:xfrm>
            <a:off x="476250" y="477917"/>
            <a:ext cx="8191128" cy="297135"/>
          </a:xfrm>
          <a:prstGeom prst="rect">
            <a:avLst/>
          </a:prstGeom>
          <a:noFill/>
          <a:ln/>
        </p:spPr>
        <p:txBody>
          <a:bodyPr wrap="square" lIns="0" tIns="0" rIns="0" bIns="0" rtlCol="0" anchor="t"/>
          <a:lstStyle/>
          <a:p>
            <a:pPr algn="l">
              <a:lnSpc>
                <a:spcPts val="2340"/>
              </a:lnSpc>
            </a:pPr>
            <a:r>
              <a:rPr lang="en-US" sz="1800" b="1" kern="0" spc="-24" dirty="0">
                <a:solidFill>
                  <a:srgbClr val="FAFAFC"/>
                </a:solidFill>
                <a:latin typeface="Inter" pitchFamily="34" charset="0"/>
                <a:ea typeface="Inter" pitchFamily="34" charset="-122"/>
                <a:cs typeface="Inter" pitchFamily="34" charset="-120"/>
              </a:rPr>
              <a:t>Python</a:t>
            </a:r>
            <a:endParaRPr lang="en-US" sz="1800" dirty="0"/>
          </a:p>
        </p:txBody>
      </p:sp>
      <p:sp>
        <p:nvSpPr>
          <p:cNvPr id="4" name="Text 1"/>
          <p:cNvSpPr/>
          <p:nvPr/>
        </p:nvSpPr>
        <p:spPr>
          <a:xfrm>
            <a:off x="476250" y="856606"/>
            <a:ext cx="8191128" cy="731342"/>
          </a:xfrm>
          <a:prstGeom prst="rect">
            <a:avLst/>
          </a:prstGeom>
          <a:noFill/>
          <a:ln/>
        </p:spPr>
        <p:txBody>
          <a:bodyPr wrap="square" lIns="0" tIns="0" rIns="0" bIns="0" rtlCol="0" anchor="t"/>
          <a:lstStyle/>
          <a:p>
            <a:pPr algn="l">
              <a:lnSpc>
                <a:spcPts val="1920"/>
              </a:lnSpc>
            </a:pPr>
            <a:r>
              <a:rPr lang="en-US" sz="1200" b="0" kern="0" spc="-12" dirty="0">
                <a:solidFill>
                  <a:srgbClr val="DDDFE5"/>
                </a:solidFill>
                <a:latin typeface="Inter" pitchFamily="34" charset="0"/>
                <a:ea typeface="Inter" pitchFamily="34" charset="-122"/>
                <a:cs typeface="Inter" pitchFamily="34" charset="-120"/>
              </a:rPr>
              <a:t>Python is a great programming language. Tool known as the second best language for literally everything. As a dynamically typed programming language it comes with no type checking, no strict structure etc. </a:t>
            </a:r>
            <a:endParaRPr lang="en-US" sz="1200" dirty="0"/>
          </a:p>
          <a:p>
            <a:pPr algn="l">
              <a:lnSpc>
                <a:spcPts val="1920"/>
              </a:lnSpc>
            </a:pPr>
            <a:endParaRPr lang="en-US" sz="1200" dirty="0"/>
          </a:p>
        </p:txBody>
      </p:sp>
      <p:pic>
        <p:nvPicPr>
          <p:cNvPr id="5" name="Image 0" descr="https://images.unsplash.com/photo-1538439907460-1596cafd4eff?crop=entropy&amp;cs=tinysrgb&amp;fit=max&amp;fm=jpg&amp;ixid=M3wyMTIyMnwwfDF8c2VhcmNofDR8fHB5dGhvbnxlbnwwfHx8fDE2ODUzOTE0NTV8MA&amp;ixlib=rb-4.0.3&amp;q=80&amp;w=400"/>
          <p:cNvPicPr>
            <a:picLocks noChangeAspect="1"/>
          </p:cNvPicPr>
          <p:nvPr/>
        </p:nvPicPr>
        <p:blipFill>
          <a:blip r:embed="rId3"/>
          <a:srcRect/>
          <a:stretch/>
        </p:blipFill>
        <p:spPr>
          <a:xfrm>
            <a:off x="4510608" y="1852170"/>
            <a:ext cx="4094168" cy="2774438"/>
          </a:xfrm>
          <a:prstGeom prst="rect">
            <a:avLst/>
          </a:prstGeom>
        </p:spPr>
      </p:pic>
      <p:sp>
        <p:nvSpPr>
          <p:cNvPr id="6" name="Text 2"/>
          <p:cNvSpPr/>
          <p:nvPr/>
        </p:nvSpPr>
        <p:spPr>
          <a:xfrm>
            <a:off x="476250" y="1851377"/>
            <a:ext cx="4156993" cy="243781"/>
          </a:xfrm>
          <a:prstGeom prst="rect">
            <a:avLst/>
          </a:prstGeom>
          <a:noFill/>
          <a:ln/>
        </p:spPr>
        <p:txBody>
          <a:bodyPr wrap="square" lIns="0" tIns="0" rIns="0" bIns="0" rtlCol="0" anchor="t"/>
          <a:lstStyle/>
          <a:p>
            <a:pPr algn="l">
              <a:lnSpc>
                <a:spcPts val="1920"/>
              </a:lnSpc>
            </a:pP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211E28"/>
        </a:solidFill>
        <a:effectLst/>
      </p:bgPr>
    </p:bg>
    <p:spTree>
      <p:nvGrpSpPr>
        <p:cNvPr id="1" name=""/>
        <p:cNvGrpSpPr/>
        <p:nvPr/>
      </p:nvGrpSpPr>
      <p:grpSpPr>
        <a:xfrm>
          <a:off x="0" y="0"/>
          <a:ext cx="0" cy="0"/>
          <a:chOff x="0" y="0"/>
          <a:chExt cx="0" cy="0"/>
        </a:xfrm>
      </p:grpSpPr>
      <p:sp>
        <p:nvSpPr>
          <p:cNvPr id="3" name="Text 0"/>
          <p:cNvSpPr/>
          <p:nvPr/>
        </p:nvSpPr>
        <p:spPr>
          <a:xfrm>
            <a:off x="476250" y="476250"/>
            <a:ext cx="7517681" cy="622846"/>
          </a:xfrm>
          <a:prstGeom prst="rect">
            <a:avLst/>
          </a:prstGeom>
          <a:noFill/>
          <a:ln/>
        </p:spPr>
        <p:txBody>
          <a:bodyPr wrap="square" lIns="0" tIns="0" rIns="0" bIns="0" rtlCol="0" anchor="t"/>
          <a:lstStyle/>
          <a:p>
            <a:pPr algn="l">
              <a:lnSpc>
                <a:spcPts val="2340"/>
              </a:lnSpc>
            </a:pPr>
            <a:r>
              <a:rPr lang="en-US" sz="1800" b="1" kern="0" spc="-24" dirty="0">
                <a:solidFill>
                  <a:srgbClr val="D1D5DB"/>
                </a:solidFill>
                <a:latin typeface="Söhne" pitchFamily="34" charset="0"/>
                <a:ea typeface="Söhne" pitchFamily="34" charset="-122"/>
                <a:cs typeface="Söhne" pitchFamily="34" charset="-120"/>
              </a:rPr>
              <a:t>"Clean code always looks like it was written by someone who cares." - Robert C. Martin</a:t>
            </a:r>
            <a:endParaRPr lang="en-US" sz="1800" dirty="0"/>
          </a:p>
        </p:txBody>
      </p:sp>
      <p:pic>
        <p:nvPicPr>
          <p:cNvPr id="4" name="Image 0" descr="https://pitch-assets-ccb95893-de3f-4266-973c-20049231b248.s3.eu-west-1.amazonaws.com/0c2aad9d-fd62-4df1-af6b-30d8bfa8b5dd?pitch-bytes=6766&amp;pitch-content-type=image%2Fjpeg"/>
          <p:cNvPicPr>
            <a:picLocks noChangeAspect="1"/>
          </p:cNvPicPr>
          <p:nvPr/>
        </p:nvPicPr>
        <p:blipFill>
          <a:blip r:embed="rId3"/>
          <a:srcRect/>
          <a:stretch/>
        </p:blipFill>
        <p:spPr>
          <a:xfrm>
            <a:off x="5028053" y="2572387"/>
            <a:ext cx="1555012" cy="2057400"/>
          </a:xfrm>
          <a:prstGeom prst="rect">
            <a:avLst/>
          </a:prstGeom>
        </p:spPr>
      </p:pic>
      <p:pic>
        <p:nvPicPr>
          <p:cNvPr id="5" name="Image 1" descr="https://pitch-assets-ccb95893-de3f-4266-973c-20049231b248.s3.eu-west-1.amazonaws.com/67b5b01d-a4d2-459b-aef0-529af3c5e15f?pitch-bytes=8634&amp;pitch-content-type=image%2Fjpeg"/>
          <p:cNvPicPr>
            <a:picLocks noChangeAspect="1"/>
          </p:cNvPicPr>
          <p:nvPr/>
        </p:nvPicPr>
        <p:blipFill>
          <a:blip r:embed="rId4"/>
          <a:srcRect/>
          <a:stretch/>
        </p:blipFill>
        <p:spPr>
          <a:xfrm>
            <a:off x="6913985" y="2572387"/>
            <a:ext cx="1569068" cy="2057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211E28"/>
        </a:solidFill>
        <a:effectLst/>
      </p:bgPr>
    </p:bg>
    <p:spTree>
      <p:nvGrpSpPr>
        <p:cNvPr id="1" name=""/>
        <p:cNvGrpSpPr/>
        <p:nvPr/>
      </p:nvGrpSpPr>
      <p:grpSpPr>
        <a:xfrm>
          <a:off x="0" y="0"/>
          <a:ext cx="0" cy="0"/>
          <a:chOff x="0" y="0"/>
          <a:chExt cx="0" cy="0"/>
        </a:xfrm>
      </p:grpSpPr>
      <p:sp>
        <p:nvSpPr>
          <p:cNvPr id="3" name="Text 0"/>
          <p:cNvSpPr/>
          <p:nvPr/>
        </p:nvSpPr>
        <p:spPr>
          <a:xfrm>
            <a:off x="2458424" y="3251749"/>
            <a:ext cx="8191128" cy="243780"/>
          </a:xfrm>
          <a:prstGeom prst="rect">
            <a:avLst/>
          </a:prstGeom>
          <a:noFill/>
          <a:ln/>
        </p:spPr>
        <p:txBody>
          <a:bodyPr wrap="square" lIns="0" tIns="0" rIns="0" bIns="0" rtlCol="0" anchor="t"/>
          <a:lstStyle/>
          <a:p>
            <a:pPr algn="ctr">
              <a:lnSpc>
                <a:spcPts val="1920"/>
              </a:lnSpc>
            </a:pPr>
            <a:r>
              <a:rPr lang="en-US" sz="1200" b="0" kern="0" spc="-12" dirty="0">
                <a:solidFill>
                  <a:srgbClr val="6C7088"/>
                </a:solidFill>
                <a:latin typeface="Inter" pitchFamily="34" charset="0"/>
                <a:ea typeface="Inter" pitchFamily="34" charset="-122"/>
                <a:cs typeface="Inter" pitchFamily="34" charset="-120"/>
              </a:rPr>
              <a:t>What is it?</a:t>
            </a:r>
            <a:endParaRPr lang="en-US" sz="1200" dirty="0"/>
          </a:p>
        </p:txBody>
      </p:sp>
      <p:pic>
        <p:nvPicPr>
          <p:cNvPr id="4" name="Image 0" descr="https://pitch-assets-ccb95893-de3f-4266-973c-20049231b248.s3.eu-west-1.amazonaws.com/2dd4dc38-b066-4fea-be54-4827a4fbe5cd?pitch-bytes=107372&amp;pitch-content-type=image%2Fjpeg"/>
          <p:cNvPicPr>
            <a:picLocks noChangeAspect="1"/>
          </p:cNvPicPr>
          <p:nvPr/>
        </p:nvPicPr>
        <p:blipFill>
          <a:blip r:embed="rId3"/>
          <a:srcRect/>
          <a:stretch/>
        </p:blipFill>
        <p:spPr>
          <a:xfrm>
            <a:off x="2606805" y="712089"/>
            <a:ext cx="3724173" cy="209484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211E28"/>
        </a:solidFill>
        <a:effectLst/>
      </p:bgPr>
    </p:bg>
    <p:spTree>
      <p:nvGrpSpPr>
        <p:cNvPr id="1" name=""/>
        <p:cNvGrpSpPr/>
        <p:nvPr/>
      </p:nvGrpSpPr>
      <p:grpSpPr>
        <a:xfrm>
          <a:off x="0" y="0"/>
          <a:ext cx="0" cy="0"/>
          <a:chOff x="0" y="0"/>
          <a:chExt cx="0" cy="0"/>
        </a:xfrm>
      </p:grpSpPr>
      <p:sp>
        <p:nvSpPr>
          <p:cNvPr id="3" name="Text 0"/>
          <p:cNvSpPr/>
          <p:nvPr/>
        </p:nvSpPr>
        <p:spPr>
          <a:xfrm>
            <a:off x="387020" y="477917"/>
            <a:ext cx="8191128" cy="297135"/>
          </a:xfrm>
          <a:prstGeom prst="rect">
            <a:avLst/>
          </a:prstGeom>
          <a:noFill/>
          <a:ln/>
        </p:spPr>
        <p:txBody>
          <a:bodyPr wrap="square" lIns="0" tIns="0" rIns="0" bIns="0" rtlCol="0" anchor="t"/>
          <a:lstStyle/>
          <a:p>
            <a:pPr algn="l">
              <a:lnSpc>
                <a:spcPts val="2340"/>
              </a:lnSpc>
            </a:pPr>
            <a:r>
              <a:rPr lang="en-US" sz="1800" b="1" kern="0" spc="-24" dirty="0">
                <a:solidFill>
                  <a:srgbClr val="FAFAFC"/>
                </a:solidFill>
                <a:latin typeface="Inter" pitchFamily="34" charset="0"/>
                <a:ea typeface="Inter" pitchFamily="34" charset="-122"/>
                <a:cs typeface="Inter" pitchFamily="34" charset="-120"/>
              </a:rPr>
              <a:t>Intro</a:t>
            </a:r>
            <a:endParaRPr lang="en-US" sz="1800" dirty="0"/>
          </a:p>
        </p:txBody>
      </p:sp>
      <p:sp>
        <p:nvSpPr>
          <p:cNvPr id="4" name="Text 1"/>
          <p:cNvSpPr/>
          <p:nvPr/>
        </p:nvSpPr>
        <p:spPr>
          <a:xfrm>
            <a:off x="387020" y="1060562"/>
            <a:ext cx="8191129" cy="1462683"/>
          </a:xfrm>
          <a:prstGeom prst="rect">
            <a:avLst/>
          </a:prstGeom>
          <a:noFill/>
          <a:ln/>
        </p:spPr>
        <p:txBody>
          <a:bodyPr wrap="square" lIns="0" tIns="0" rIns="0" bIns="0" rtlCol="0" anchor="t"/>
          <a:lstStyle/>
          <a:p>
            <a:pPr algn="l">
              <a:lnSpc>
                <a:spcPts val="1920"/>
              </a:lnSpc>
            </a:pPr>
            <a:r>
              <a:rPr lang="en-US" sz="1200" b="0" kern="0" spc="-12" dirty="0">
                <a:solidFill>
                  <a:srgbClr val="DDDFE5"/>
                </a:solidFill>
                <a:latin typeface="Inter" pitchFamily="34" charset="0"/>
                <a:ea typeface="Inter" pitchFamily="34" charset="-122"/>
                <a:cs typeface="Inter" pitchFamily="34" charset="-120"/>
              </a:rPr>
              <a:t>PEP 8 stands for "Python Enhancement Proposal 8." It is a document that provides guidelines and recommendations for writing Python code in a consistent and readable manner. PEP 8 was created by Guido van Rossum, the original creator of Python, and is considered the official style guide for Python programming.</a:t>
            </a:r>
            <a:endParaRPr lang="en-US" sz="1200" dirty="0"/>
          </a:p>
          <a:p>
            <a:pPr algn="l">
              <a:lnSpc>
                <a:spcPts val="1920"/>
              </a:lnSpc>
            </a:pPr>
            <a:r>
              <a:rPr lang="en-US" sz="1200" b="0" kern="0" spc="-12" dirty="0">
                <a:solidFill>
                  <a:srgbClr val="DDDFE5"/>
                </a:solidFill>
                <a:latin typeface="Inter" pitchFamily="34" charset="0"/>
                <a:ea typeface="Inter" pitchFamily="34" charset="-122"/>
                <a:cs typeface="Inter" pitchFamily="34" charset="-120"/>
              </a:rPr>
              <a:t>The main purpose of PEP 8 is to promote code readability and maintainability, making it easier for developers to understand and collaborate on Python projects. The guidelines cover various aspects of code formatting, naming conventions, comments, and overall code structure. </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211E28"/>
        </a:solidFill>
        <a:effectLst/>
      </p:bgPr>
    </p:bg>
    <p:spTree>
      <p:nvGrpSpPr>
        <p:cNvPr id="1" name=""/>
        <p:cNvGrpSpPr/>
        <p:nvPr/>
      </p:nvGrpSpPr>
      <p:grpSpPr>
        <a:xfrm>
          <a:off x="0" y="0"/>
          <a:ext cx="0" cy="0"/>
          <a:chOff x="0" y="0"/>
          <a:chExt cx="0" cy="0"/>
        </a:xfrm>
      </p:grpSpPr>
      <p:sp>
        <p:nvSpPr>
          <p:cNvPr id="3" name="Text 0"/>
          <p:cNvSpPr/>
          <p:nvPr/>
        </p:nvSpPr>
        <p:spPr>
          <a:xfrm>
            <a:off x="393393" y="1035149"/>
            <a:ext cx="8274324" cy="975122"/>
          </a:xfrm>
          <a:prstGeom prst="rect">
            <a:avLst/>
          </a:prstGeom>
          <a:noFill/>
          <a:ln/>
        </p:spPr>
        <p:txBody>
          <a:bodyPr wrap="square" lIns="0" tIns="0" rIns="0" bIns="0" rtlCol="0" anchor="t"/>
          <a:lstStyle/>
          <a:p>
            <a:pPr algn="l">
              <a:lnSpc>
                <a:spcPts val="1920"/>
              </a:lnSpc>
            </a:pPr>
            <a:r>
              <a:rPr lang="en-US" sz="1200" b="0" kern="0" spc="-12" dirty="0">
                <a:solidFill>
                  <a:srgbClr val="DDDFE5"/>
                </a:solidFill>
                <a:latin typeface="Inter" pitchFamily="34" charset="0"/>
                <a:ea typeface="Inter" pitchFamily="34" charset="-122"/>
                <a:cs typeface="Inter" pitchFamily="34" charset="-120"/>
              </a:rPr>
              <a:t>Do companies actually use PEP8?</a:t>
            </a:r>
            <a:endParaRPr lang="en-US" sz="1200" dirty="0"/>
          </a:p>
          <a:p>
            <a:pPr algn="l">
              <a:lnSpc>
                <a:spcPts val="1920"/>
              </a:lnSpc>
            </a:pPr>
            <a:endParaRPr lang="en-US" sz="1200" dirty="0"/>
          </a:p>
          <a:p>
            <a:pPr algn="l">
              <a:lnSpc>
                <a:spcPts val="1920"/>
              </a:lnSpc>
            </a:pPr>
            <a:r>
              <a:rPr lang="en-US" sz="1200" b="0" kern="0" spc="-12" dirty="0">
                <a:solidFill>
                  <a:srgbClr val="DDDFE5"/>
                </a:solidFill>
                <a:latin typeface="Inter" pitchFamily="34" charset="0"/>
                <a:ea typeface="Inter" pitchFamily="34" charset="-122"/>
                <a:cs typeface="Inter" pitchFamily="34" charset="-120"/>
              </a:rPr>
              <a:t>The most reasonable ones do. They will not even allow you to commit your code if it is not embracing the standards. So why should we be any different than that?</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211E28"/>
        </a:solidFill>
        <a:effectLst/>
      </p:bgPr>
    </p:bg>
    <p:spTree>
      <p:nvGrpSpPr>
        <p:cNvPr id="1" name=""/>
        <p:cNvGrpSpPr/>
        <p:nvPr/>
      </p:nvGrpSpPr>
      <p:grpSpPr>
        <a:xfrm>
          <a:off x="0" y="0"/>
          <a:ext cx="0" cy="0"/>
          <a:chOff x="0" y="0"/>
          <a:chExt cx="0" cy="0"/>
        </a:xfrm>
      </p:grpSpPr>
      <p:sp>
        <p:nvSpPr>
          <p:cNvPr id="3" name="Text 0"/>
          <p:cNvSpPr/>
          <p:nvPr/>
        </p:nvSpPr>
        <p:spPr>
          <a:xfrm>
            <a:off x="476567" y="476552"/>
            <a:ext cx="8190905" cy="297135"/>
          </a:xfrm>
          <a:prstGeom prst="rect">
            <a:avLst/>
          </a:prstGeom>
          <a:noFill/>
          <a:ln/>
        </p:spPr>
        <p:txBody>
          <a:bodyPr wrap="square" lIns="0" tIns="0" rIns="0" bIns="0" rtlCol="0" anchor="t"/>
          <a:lstStyle/>
          <a:p>
            <a:pPr algn="l">
              <a:lnSpc>
                <a:spcPts val="2340"/>
              </a:lnSpc>
            </a:pPr>
            <a:r>
              <a:rPr lang="en-US" sz="1800" b="1" kern="0" spc="-24" dirty="0">
                <a:solidFill>
                  <a:srgbClr val="FAFAFC"/>
                </a:solidFill>
                <a:latin typeface="Inter" pitchFamily="34" charset="0"/>
                <a:ea typeface="Inter" pitchFamily="34" charset="-122"/>
                <a:cs typeface="Inter" pitchFamily="34" charset="-120"/>
              </a:rPr>
              <a:t>Readability</a:t>
            </a:r>
            <a:endParaRPr lang="en-US" sz="1800" dirty="0"/>
          </a:p>
        </p:txBody>
      </p:sp>
      <p:sp>
        <p:nvSpPr>
          <p:cNvPr id="4" name="Text 1"/>
          <p:cNvSpPr/>
          <p:nvPr/>
        </p:nvSpPr>
        <p:spPr>
          <a:xfrm>
            <a:off x="476567" y="850580"/>
            <a:ext cx="8190905" cy="1257300"/>
          </a:xfrm>
          <a:prstGeom prst="rect">
            <a:avLst/>
          </a:prstGeom>
          <a:noFill/>
          <a:ln/>
        </p:spPr>
        <p:txBody>
          <a:bodyPr wrap="square" lIns="0" tIns="0" rIns="0" bIns="0" rtlCol="0" anchor="t"/>
          <a:lstStyle/>
          <a:p>
            <a:pPr algn="l">
              <a:lnSpc>
                <a:spcPts val="2400"/>
              </a:lnSpc>
            </a:pPr>
            <a:r>
              <a:rPr lang="en-US" sz="1200" b="0" kern="0" spc="-12" dirty="0">
                <a:solidFill>
                  <a:srgbClr val="DDDFE5"/>
                </a:solidFill>
                <a:latin typeface="Söhne" pitchFamily="34" charset="0"/>
                <a:ea typeface="Söhne" pitchFamily="34" charset="-122"/>
                <a:cs typeface="Söhne" pitchFamily="34" charset="-120"/>
              </a:rPr>
              <a:t>The Zen of Python emphasizes readability as a fundamental principle. PEP 8 aligns perfectly with this philosophy, as it encourages developers to write code that is easy to understand and follow. Consistent indentation, naming conventions, and spacing help reduce cognitive load, enabling developers to comprehend code more quickly. By adhering to PEP 8, your code becomes more readable and accessible to others, including your future self.</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211E28"/>
        </a:solidFill>
        <a:effectLst/>
      </p:bgPr>
    </p:bg>
    <p:spTree>
      <p:nvGrpSpPr>
        <p:cNvPr id="1" name=""/>
        <p:cNvGrpSpPr/>
        <p:nvPr/>
      </p:nvGrpSpPr>
      <p:grpSpPr>
        <a:xfrm>
          <a:off x="0" y="0"/>
          <a:ext cx="0" cy="0"/>
          <a:chOff x="0" y="0"/>
          <a:chExt cx="0" cy="0"/>
        </a:xfrm>
      </p:grpSpPr>
      <p:sp>
        <p:nvSpPr>
          <p:cNvPr id="3" name="Text 0"/>
          <p:cNvSpPr/>
          <p:nvPr/>
        </p:nvSpPr>
        <p:spPr>
          <a:xfrm>
            <a:off x="476567" y="476552"/>
            <a:ext cx="8190905" cy="297135"/>
          </a:xfrm>
          <a:prstGeom prst="rect">
            <a:avLst/>
          </a:prstGeom>
          <a:noFill/>
          <a:ln/>
        </p:spPr>
        <p:txBody>
          <a:bodyPr wrap="square" lIns="0" tIns="0" rIns="0" bIns="0" rtlCol="0" anchor="t"/>
          <a:lstStyle/>
          <a:p>
            <a:pPr algn="l">
              <a:lnSpc>
                <a:spcPts val="2340"/>
              </a:lnSpc>
            </a:pPr>
            <a:r>
              <a:rPr lang="en-US" sz="1800" b="0" kern="0" spc="-24" dirty="0">
                <a:solidFill>
                  <a:srgbClr val="FAFAFC"/>
                </a:solidFill>
                <a:latin typeface="Inter" pitchFamily="34" charset="0"/>
                <a:ea typeface="Inter" pitchFamily="34" charset="-122"/>
                <a:cs typeface="Inter" pitchFamily="34" charset="-120"/>
              </a:rPr>
              <a:t>Maintainability</a:t>
            </a:r>
            <a:endParaRPr lang="en-US" sz="1800" dirty="0"/>
          </a:p>
        </p:txBody>
      </p:sp>
      <p:sp>
        <p:nvSpPr>
          <p:cNvPr id="4" name="Text 1"/>
          <p:cNvSpPr/>
          <p:nvPr/>
        </p:nvSpPr>
        <p:spPr>
          <a:xfrm>
            <a:off x="476567" y="850580"/>
            <a:ext cx="8190905" cy="1257300"/>
          </a:xfrm>
          <a:prstGeom prst="rect">
            <a:avLst/>
          </a:prstGeom>
          <a:noFill/>
          <a:ln/>
        </p:spPr>
        <p:txBody>
          <a:bodyPr wrap="square" lIns="0" tIns="0" rIns="0" bIns="0" rtlCol="0" anchor="t"/>
          <a:lstStyle/>
          <a:p>
            <a:pPr algn="l">
              <a:lnSpc>
                <a:spcPts val="2400"/>
              </a:lnSpc>
            </a:pPr>
            <a:r>
              <a:rPr lang="en-US" sz="1200" b="0" kern="0" spc="-12" dirty="0">
                <a:solidFill>
                  <a:srgbClr val="DDDFE5"/>
                </a:solidFill>
                <a:latin typeface="Söhne" pitchFamily="34" charset="0"/>
                <a:ea typeface="Söhne" pitchFamily="34" charset="-122"/>
                <a:cs typeface="Söhne" pitchFamily="34" charset="-120"/>
              </a:rPr>
              <a:t>Software projects often undergo multiple phases, from development to maintenance and collaboration. Writing code that follows PEP 8 ensures that others can easily navigate and modify it. Consistent formatting and styling enhance code maintainability by minimizing confusion and reducing the time required for code reviews, debugging, and refactoring. By adopting PEP 8, you pave the way for smoother collaboration and long-term project success.</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695</Words>
  <Application>Microsoft Office PowerPoint</Application>
  <PresentationFormat>On-screen Show (16:9)</PresentationFormat>
  <Paragraphs>47</Paragraphs>
  <Slides>15</Slides>
  <Notes>15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PEP 8</dc:title>
  <dc:subject>PptxGenJS Presentation</dc:subject>
  <dc:creator>Pitch Software GmbH</dc:creator>
  <cp:lastModifiedBy>Vytautas Sluckas</cp:lastModifiedBy>
  <cp:revision>2</cp:revision>
  <dcterms:created xsi:type="dcterms:W3CDTF">2023-06-02T12:24:04Z</dcterms:created>
  <dcterms:modified xsi:type="dcterms:W3CDTF">2023-06-02T12:25:01Z</dcterms:modified>
</cp:coreProperties>
</file>