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56" r:id="rId3"/>
    <p:sldId id="399" r:id="rId5"/>
    <p:sldId id="400" r:id="rId6"/>
    <p:sldId id="361" r:id="rId7"/>
    <p:sldId id="362" r:id="rId8"/>
    <p:sldId id="386" r:id="rId9"/>
    <p:sldId id="387" r:id="rId10"/>
    <p:sldId id="388" r:id="rId11"/>
    <p:sldId id="389" r:id="rId12"/>
    <p:sldId id="364" r:id="rId13"/>
    <p:sldId id="390" r:id="rId14"/>
    <p:sldId id="363" r:id="rId15"/>
    <p:sldId id="367" r:id="rId16"/>
    <p:sldId id="391" r:id="rId17"/>
    <p:sldId id="366" r:id="rId18"/>
    <p:sldId id="393" r:id="rId19"/>
    <p:sldId id="368" r:id="rId20"/>
    <p:sldId id="396" r:id="rId21"/>
    <p:sldId id="369" r:id="rId22"/>
    <p:sldId id="370" r:id="rId23"/>
    <p:sldId id="394" r:id="rId24"/>
    <p:sldId id="397" r:id="rId25"/>
    <p:sldId id="395" r:id="rId26"/>
    <p:sldId id="398" r:id="rId27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 洋" initials="杨" lastIdx="5" clrIdx="0"/>
  <p:cmAuthor id="2" name="王 培鑫" initials="王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60A"/>
    <a:srgbClr val="002060"/>
    <a:srgbClr val="0039AC"/>
    <a:srgbClr val="666666"/>
    <a:srgbClr val="8AC352"/>
    <a:srgbClr val="6CB831"/>
    <a:srgbClr val="2B6509"/>
    <a:srgbClr val="3189D0"/>
    <a:srgbClr val="FFAD01"/>
    <a:srgbClr val="C39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8" autoAdjust="0"/>
    <p:restoredTop sz="95554" autoAdjust="0"/>
  </p:normalViewPr>
  <p:slideViewPr>
    <p:cSldViewPr snapToGrid="0">
      <p:cViewPr varScale="1">
        <p:scale>
          <a:sx n="105" d="100"/>
          <a:sy n="105" d="100"/>
        </p:scale>
        <p:origin x="20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mcs=0</c:f>
              <c:strCache>
                <c:ptCount val="1"/>
                <c:pt idx="0">
                  <c:v>mcs=0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Sheet1!$D$2:$D$22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28.4</c:v>
                </c:pt>
              </c:numCache>
            </c:numRef>
          </c:xVal>
          <c:yVal>
            <c:numRef>
              <c:f>Sheet1!$E$2:$E$22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0.9996</c:v>
                </c:pt>
                <c:pt idx="10">
                  <c:v>0.9713</c:v>
                </c:pt>
                <c:pt idx="11">
                  <c:v>0.7125</c:v>
                </c:pt>
                <c:pt idx="12">
                  <c:v>0.3539</c:v>
                </c:pt>
                <c:pt idx="13">
                  <c:v>0.1474</c:v>
                </c:pt>
                <c:pt idx="14">
                  <c:v>0.0657</c:v>
                </c:pt>
                <c:pt idx="15">
                  <c:v>0.0252</c:v>
                </c:pt>
                <c:pt idx="16">
                  <c:v>0.0078</c:v>
                </c:pt>
                <c:pt idx="17">
                  <c:v>0.0024</c:v>
                </c:pt>
                <c:pt idx="18">
                  <c:v>0.0003</c:v>
                </c:pt>
                <c:pt idx="19">
                  <c:v>0.00015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mcs=2</c:f>
              <c:strCache>
                <c:ptCount val="1"/>
                <c:pt idx="0">
                  <c:v>mcs=2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xVal>
            <c:numRef>
              <c:f>Sheet1!$G$2:$G$22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18.6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27.8</c:v>
                </c:pt>
              </c:numCache>
            </c:numRef>
          </c:xVal>
          <c:yVal>
            <c:numRef>
              <c:f>Sheet1!$H$2:$H$22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0.9997</c:v>
                </c:pt>
                <c:pt idx="10">
                  <c:v>0.9994</c:v>
                </c:pt>
                <c:pt idx="11">
                  <c:v>0.9115</c:v>
                </c:pt>
                <c:pt idx="12">
                  <c:v>0.5285</c:v>
                </c:pt>
                <c:pt idx="13">
                  <c:v>0.2142</c:v>
                </c:pt>
                <c:pt idx="14">
                  <c:v>0.0983</c:v>
                </c:pt>
                <c:pt idx="15">
                  <c:v>0.0309</c:v>
                </c:pt>
                <c:pt idx="16">
                  <c:v>0.0089</c:v>
                </c:pt>
                <c:pt idx="17">
                  <c:v>0.0029</c:v>
                </c:pt>
                <c:pt idx="18">
                  <c:v>0.0007</c:v>
                </c:pt>
                <c:pt idx="19">
                  <c:v>0.00015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mcs table = 1</c:f>
              <c:strCache>
                <c:ptCount val="1"/>
                <c:pt idx="0">
                  <c:v>mcs table = 1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1"/>
          </c:dLbls>
          <c:xVal>
            <c:numRef>
              <c:f>Sheet1!$J$2:$J$21</c:f>
              <c:numCache>
                <c:formatCode>General</c:formatCode>
                <c:ptCount val="20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18.2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27.2</c:v>
                </c:pt>
              </c:numCache>
            </c:numRef>
          </c:xVal>
          <c:yVal>
            <c:numRef>
              <c:f>Sheet1!$K$2:$K$21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0.9997</c:v>
                </c:pt>
                <c:pt idx="10">
                  <c:v>0.999</c:v>
                </c:pt>
                <c:pt idx="11">
                  <c:v>0.8227</c:v>
                </c:pt>
                <c:pt idx="12">
                  <c:v>0.4382</c:v>
                </c:pt>
                <c:pt idx="13">
                  <c:v>0.1415</c:v>
                </c:pt>
                <c:pt idx="14">
                  <c:v>0.0553</c:v>
                </c:pt>
                <c:pt idx="15">
                  <c:v>0.01781</c:v>
                </c:pt>
                <c:pt idx="16">
                  <c:v>0.0051</c:v>
                </c:pt>
                <c:pt idx="17">
                  <c:v>0.0019</c:v>
                </c:pt>
                <c:pt idx="18">
                  <c:v>0.0003</c:v>
                </c:pt>
                <c:pt idx="19">
                  <c:v>0.00015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910911"/>
        <c:axId val="227067647"/>
      </c:scatterChart>
      <c:valAx>
        <c:axId val="226910911"/>
        <c:scaling>
          <c:orientation val="minMax"/>
          <c:max val="30"/>
          <c:min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7067647"/>
        <c:crosses val="autoZero"/>
        <c:crossBetween val="midCat"/>
      </c:valAx>
      <c:valAx>
        <c:axId val="22706764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69109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DF23E-568D-4A08-A669-BFC92FE3B7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59851-121B-4A1D-8A1E-EA4190715C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表单填写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勾选</a:t>
            </a:r>
            <a:r>
              <a:rPr lang="en-US" altLang="zh-CN" dirty="0"/>
              <a:t>【1】</a:t>
            </a:r>
            <a:r>
              <a:rPr lang="zh-CN" altLang="en-US" dirty="0"/>
              <a:t>不确定</a:t>
            </a:r>
            <a:r>
              <a:rPr lang="en-US" altLang="zh-CN" dirty="0"/>
              <a:t>【2】</a:t>
            </a:r>
            <a:r>
              <a:rPr lang="zh-CN" altLang="en-US" dirty="0"/>
              <a:t>确定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删掉选择框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级联选择器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缺开始仿真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流程图换一下 表格填充数值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流程图换一下 表格填充数值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上面多选 下面填空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一个图，一句话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/>
              <a:t>20</a:t>
            </a:r>
            <a:r>
              <a:rPr lang="zh-CN" altLang="en-US" dirty="0"/>
              <a:t>页在同一页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图改一下，坐标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图改一下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缺了一页 文件参数</a:t>
            </a:r>
            <a:r>
              <a:rPr lang="en-US" altLang="zh-CN" dirty="0"/>
              <a:t>[1]</a:t>
            </a:r>
            <a:r>
              <a:rPr lang="zh-CN" altLang="en-US" dirty="0"/>
              <a:t>会多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选项错误 模型参数</a:t>
            </a:r>
            <a:r>
              <a:rPr lang="en-US" altLang="zh-CN" dirty="0"/>
              <a:t>[1]</a:t>
            </a:r>
            <a:r>
              <a:rPr lang="zh-CN" altLang="en-US" dirty="0"/>
              <a:t>不确定 </a:t>
            </a:r>
            <a:r>
              <a:rPr lang="en-US" altLang="zh-CN" dirty="0"/>
              <a:t>【2】</a:t>
            </a:r>
            <a:r>
              <a:rPr lang="zh-CN" altLang="en-US" dirty="0"/>
              <a:t>确定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打印级别确定 </a:t>
            </a:r>
            <a:r>
              <a:rPr lang="en-US" altLang="zh-CN" dirty="0"/>
              <a:t>【1】</a:t>
            </a:r>
            <a:r>
              <a:rPr lang="zh-CN" altLang="en-US" dirty="0"/>
              <a:t>不变 </a:t>
            </a:r>
            <a:r>
              <a:rPr lang="en-US" altLang="zh-CN" dirty="0"/>
              <a:t>【2】</a:t>
            </a:r>
            <a:r>
              <a:rPr lang="zh-CN" altLang="en-US" dirty="0"/>
              <a:t>列选择框：</a:t>
            </a:r>
            <a:r>
              <a:rPr lang="en-US" altLang="zh-CN" dirty="0"/>
              <a:t>info</a:t>
            </a:r>
            <a:r>
              <a:rPr lang="zh-CN" altLang="en-US" dirty="0"/>
              <a:t>、</a:t>
            </a:r>
            <a:r>
              <a:rPr lang="en-US" altLang="zh-CN" dirty="0"/>
              <a:t>warning</a:t>
            </a:r>
            <a:r>
              <a:rPr lang="zh-CN" altLang="en-US" dirty="0"/>
              <a:t>、</a:t>
            </a:r>
            <a:r>
              <a:rPr lang="en-US" altLang="zh-CN" dirty="0"/>
              <a:t>info……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这两个是下拉框（图片还得改）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（这图不做）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9851-121B-4A1D-8A1E-EA4190715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2F04-E99B-4C32-91FB-9220EA4A9F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BEEA-BDD1-451F-A2BA-C9394867AF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2F04-E99B-4C32-91FB-9220EA4A9F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BEEA-BDD1-451F-A2BA-C9394867AF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2F04-E99B-4C32-91FB-9220EA4A9F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BEEA-BDD1-451F-A2BA-C9394867AF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2F04-E99B-4C32-91FB-9220EA4A9F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BEEA-BDD1-451F-A2BA-C9394867AF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2F04-E99B-4C32-91FB-9220EA4A9F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BEEA-BDD1-451F-A2BA-C9394867AF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2F04-E99B-4C32-91FB-9220EA4A9F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BEEA-BDD1-451F-A2BA-C9394867AF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2F04-E99B-4C32-91FB-9220EA4A9F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BEEA-BDD1-451F-A2BA-C9394867AF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2F04-E99B-4C32-91FB-9220EA4A9F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BEEA-BDD1-451F-A2BA-C9394867AF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2F04-E99B-4C32-91FB-9220EA4A9F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BEEA-BDD1-451F-A2BA-C9394867AF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2F04-E99B-4C32-91FB-9220EA4A9F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BEEA-BDD1-451F-A2BA-C9394867AF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2F04-E99B-4C32-91FB-9220EA4A9F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BEEA-BDD1-451F-A2BA-C9394867AF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0748" y="136524"/>
            <a:ext cx="10515600" cy="6512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0748" y="886265"/>
            <a:ext cx="10515600" cy="4488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0748" y="6368171"/>
            <a:ext cx="892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D2F04-E99B-4C32-91FB-9220EA4A9F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26001" y="6368171"/>
            <a:ext cx="1011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53799" y="6368170"/>
            <a:ext cx="7174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5BEEA-BDD1-451F-A2BA-C9394867AF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: 圆角 68"/>
          <p:cNvSpPr/>
          <p:nvPr/>
        </p:nvSpPr>
        <p:spPr>
          <a:xfrm>
            <a:off x="2565189" y="915893"/>
            <a:ext cx="1346094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dirty="0"/>
              <a:t>gNB/UE</a:t>
            </a:r>
            <a:endParaRPr lang="zh-CN" altLang="en-US" sz="1400" dirty="0"/>
          </a:p>
        </p:txBody>
      </p:sp>
      <p:sp>
        <p:nvSpPr>
          <p:cNvPr id="74" name="矩形 73"/>
          <p:cNvSpPr/>
          <p:nvPr/>
        </p:nvSpPr>
        <p:spPr>
          <a:xfrm>
            <a:off x="2565189" y="1276210"/>
            <a:ext cx="9446862" cy="5575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/>
          <p:cNvSpPr/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/>
          <p:cNvSpPr/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2607152" y="177575"/>
            <a:ext cx="983360" cy="286331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65" name="矩形 64"/>
          <p:cNvSpPr/>
          <p:nvPr/>
        </p:nvSpPr>
        <p:spPr>
          <a:xfrm>
            <a:off x="196284" y="1118401"/>
            <a:ext cx="1661089" cy="3680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基站参数配置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96286" y="1418282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信道参数配置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823882" y="194677"/>
            <a:ext cx="2629707" cy="25282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  <a:endParaRPr lang="zh-CN" altLang="en-US" sz="1600" dirty="0"/>
          </a:p>
        </p:txBody>
      </p:sp>
      <p:sp>
        <p:nvSpPr>
          <p:cNvPr id="39" name="矩形: 圆角 38"/>
          <p:cNvSpPr/>
          <p:nvPr/>
        </p:nvSpPr>
        <p:spPr>
          <a:xfrm>
            <a:off x="2659227" y="6350869"/>
            <a:ext cx="1890675" cy="3348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重置</a:t>
            </a:r>
            <a:endParaRPr lang="zh-CN" altLang="en-US" sz="1800" dirty="0"/>
          </a:p>
        </p:txBody>
      </p:sp>
      <p:cxnSp>
        <p:nvCxnSpPr>
          <p:cNvPr id="3" name="直接连接符 2"/>
          <p:cNvCxnSpPr>
            <a:stCxn id="69" idx="1"/>
          </p:cNvCxnSpPr>
          <p:nvPr/>
        </p:nvCxnSpPr>
        <p:spPr>
          <a:xfrm>
            <a:off x="2565189" y="1274487"/>
            <a:ext cx="13460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584803" y="1220888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196285" y="1741906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运行日志配置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32301" y="1770999"/>
            <a:ext cx="3707420" cy="374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66172" y="194641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gNB</a:t>
            </a:r>
            <a:r>
              <a:rPr kumimoji="1" lang="zh-CN" altLang="en-US">
                <a:solidFill>
                  <a:schemeClr val="bg1"/>
                </a:solidFill>
              </a:rPr>
              <a:t>网络参数输入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3223095" y="2765521"/>
          <a:ext cx="3378518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6959"/>
                <a:gridCol w="1691559"/>
              </a:tblGrid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用户名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sygu</a:t>
                      </a:r>
                      <a:r>
                        <a:rPr lang="zh-CN" altLang="en-US"/>
                        <a:t> </a:t>
                      </a:r>
                      <a:endParaRPr lang="zh-CN" altLang="en-US"/>
                    </a:p>
                  </a:txBody>
                  <a:tcPr anchor="ctr"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密码</a:t>
                      </a:r>
                      <a:r>
                        <a:rPr lang="zh-CN" altLang="zh-CN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123</a:t>
                      </a:r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zh-CN" altLang="zh-CN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10.112.204.141</a:t>
                      </a:r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端口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666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96285" y="845355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网络参数配置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347402" y="4904800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6284" y="2047215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运行启动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05989" y="1741906"/>
            <a:ext cx="3707420" cy="374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39860" y="191732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UE</a:t>
            </a:r>
            <a:r>
              <a:rPr kumimoji="1" lang="zh-CN" altLang="en-US">
                <a:solidFill>
                  <a:schemeClr val="bg1"/>
                </a:solidFill>
              </a:rPr>
              <a:t>网络参数输入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4" name="表格 7"/>
          <p:cNvGraphicFramePr>
            <a:graphicFrameLocks noGrp="1"/>
          </p:cNvGraphicFramePr>
          <p:nvPr/>
        </p:nvGraphicFramePr>
        <p:xfrm>
          <a:off x="7496783" y="2736428"/>
          <a:ext cx="3378518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6959"/>
                <a:gridCol w="1691559"/>
              </a:tblGrid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用户名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  <a:r>
                        <a:rPr lang="en-US" altLang="zh-CN"/>
                        <a:t>cqzhu</a:t>
                      </a:r>
                      <a:endParaRPr lang="zh-CN" altLang="en-US"/>
                    </a:p>
                  </a:txBody>
                  <a:tcPr anchor="ctr"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密码</a:t>
                      </a:r>
                      <a:r>
                        <a:rPr lang="zh-CN" altLang="zh-CN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123</a:t>
                      </a:r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zh-CN" altLang="zh-CN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10.112.44.33</a:t>
                      </a:r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端口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666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圆角矩形 14"/>
          <p:cNvSpPr/>
          <p:nvPr/>
        </p:nvSpPr>
        <p:spPr>
          <a:xfrm>
            <a:off x="9621090" y="4875707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2565189" y="1088245"/>
            <a:ext cx="9446862" cy="5575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/>
          <p:cNvSpPr/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/>
          <p:cNvSpPr/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2449151" y="176027"/>
            <a:ext cx="1132048" cy="2920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3770254" y="189329"/>
            <a:ext cx="1760967" cy="265410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83" name="矩形 82"/>
          <p:cNvSpPr/>
          <p:nvPr/>
        </p:nvSpPr>
        <p:spPr>
          <a:xfrm>
            <a:off x="7823882" y="194677"/>
            <a:ext cx="2629707" cy="25282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  <a:endParaRPr lang="zh-CN" altLang="en-US" sz="1600" dirty="0"/>
          </a:p>
        </p:txBody>
      </p:sp>
      <p:sp>
        <p:nvSpPr>
          <p:cNvPr id="39" name="矩形: 圆角 38"/>
          <p:cNvSpPr/>
          <p:nvPr/>
        </p:nvSpPr>
        <p:spPr>
          <a:xfrm>
            <a:off x="2659227" y="6162904"/>
            <a:ext cx="1890675" cy="3348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重置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4745271" y="1280005"/>
            <a:ext cx="3707420" cy="5202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42876" y="5438342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设置</a:t>
            </a:r>
            <a:r>
              <a:rPr kumimoji="1" lang="en-US" altLang="zh-CN">
                <a:solidFill>
                  <a:schemeClr val="bg1"/>
                </a:solidFill>
              </a:rPr>
              <a:t>InF</a:t>
            </a:r>
            <a:r>
              <a:rPr kumimoji="1" lang="zh-CN" altLang="en-US">
                <a:solidFill>
                  <a:schemeClr val="bg1"/>
                </a:solidFill>
              </a:rPr>
              <a:t>信道模型参数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67608" y="1372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648060" y="1280005"/>
            <a:ext cx="3010540" cy="515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796553" y="148991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导入</a:t>
            </a:r>
            <a:r>
              <a:rPr kumimoji="1" lang="en-US" altLang="zh-CN">
                <a:solidFill>
                  <a:schemeClr val="bg1"/>
                </a:solidFill>
              </a:rPr>
              <a:t>InF</a:t>
            </a:r>
            <a:r>
              <a:rPr kumimoji="1" lang="zh-CN" altLang="en-US">
                <a:solidFill>
                  <a:schemeClr val="bg1"/>
                </a:solidFill>
              </a:rPr>
              <a:t>信道模型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757318" y="238153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导入信道模型名称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841981" y="2855273"/>
            <a:ext cx="2616745" cy="385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749714" y="372008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信道模型导入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864717" y="4152905"/>
            <a:ext cx="1308373" cy="385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选择文件</a:t>
            </a:r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0322632" y="420011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未选择文件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0252988" y="5497745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46391" y="12507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勾选对比信道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969843" y="4976799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79948" y="1221738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信道模拟回放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9948" y="876954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新建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InF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信道模型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" name="表格 7"/>
          <p:cNvGraphicFramePr>
            <a:graphicFrameLocks noGrp="1"/>
          </p:cNvGraphicFramePr>
          <p:nvPr/>
        </p:nvGraphicFramePr>
        <p:xfrm>
          <a:off x="4938541" y="5853596"/>
          <a:ext cx="5384091" cy="5303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29198"/>
                <a:gridCol w="3354893"/>
              </a:tblGrid>
              <a:tr h="2113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nb_tx</a:t>
                      </a:r>
                      <a:r>
                        <a:rPr lang="zh-CN" altLang="zh-CN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nb_rx</a:t>
                      </a:r>
                      <a:r>
                        <a:rPr lang="zh-CN" altLang="zh-CN"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nb_taps</a:t>
                      </a:r>
                      <a:endParaRPr lang="en-GB" altLang="zh-CN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channel_bandwidth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20.00</a:t>
                      </a:r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sampling_rate</a:t>
                      </a:r>
                      <a:r>
                        <a:rPr lang="zh-CN" altLang="zh-CN"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30.72</a:t>
                      </a:r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max_Doppler</a:t>
                      </a:r>
                      <a:r>
                        <a:rPr lang="zh-CN" altLang="zh-CN"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10000</a:t>
                      </a:r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amps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{-1.0,-1.3,-1.8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0.0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0.5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0.2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-3.7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-5.2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-7.9}</a:t>
                      </a:r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delays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{0.0,1.0,2.4,4.0,4.6,10.0,32.0,46.0,10.0}</a:t>
                      </a:r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channel_length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Td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aoa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0.7854</a:t>
                      </a:r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ricean_factor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0.1</a:t>
                      </a:r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path_loss_dB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791684" y="502308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InF</a:t>
            </a:r>
            <a:r>
              <a:rPr kumimoji="1" lang="zh-CN" altLang="en-US">
                <a:solidFill>
                  <a:schemeClr val="bg1"/>
                </a:solidFill>
              </a:rPr>
              <a:t>信道参数设置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864717" y="10728289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  <a:endParaRPr kumimoji="1"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860673" y="1602610"/>
          <a:ext cx="3378518" cy="3291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6959"/>
                <a:gridCol w="1691559"/>
              </a:tblGrid>
              <a:tr h="2857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AWGN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 anchor="ctr"/>
                </a:tc>
              </a:tr>
              <a:tr h="2857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Rice1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7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Rayleigh1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7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SCM_A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7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EPA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7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EVA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7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ETU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7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TDL_A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7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MBSFN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/>
          <p:cNvSpPr/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/>
          <p:cNvSpPr/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2449151" y="176027"/>
            <a:ext cx="1132048" cy="2920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3770254" y="189329"/>
            <a:ext cx="1760967" cy="265410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83" name="矩形 82"/>
          <p:cNvSpPr/>
          <p:nvPr/>
        </p:nvSpPr>
        <p:spPr>
          <a:xfrm>
            <a:off x="7823882" y="194677"/>
            <a:ext cx="2629707" cy="25282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  <a:endParaRPr lang="zh-CN" altLang="en-US" sz="1600" dirty="0"/>
          </a:p>
        </p:txBody>
      </p:sp>
      <p:sp>
        <p:nvSpPr>
          <p:cNvPr id="39" name="矩形: 圆角 38"/>
          <p:cNvSpPr/>
          <p:nvPr/>
        </p:nvSpPr>
        <p:spPr>
          <a:xfrm>
            <a:off x="2659227" y="6162904"/>
            <a:ext cx="1890675" cy="3348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刷新</a:t>
            </a:r>
            <a:endParaRPr lang="zh-CN" altLang="en-US" sz="1800" dirty="0"/>
          </a:p>
        </p:txBody>
      </p:sp>
      <p:sp>
        <p:nvSpPr>
          <p:cNvPr id="2" name="矩形 1"/>
          <p:cNvSpPr/>
          <p:nvPr/>
        </p:nvSpPr>
        <p:spPr>
          <a:xfrm>
            <a:off x="196286" y="841472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新建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InF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信道模型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1014" y="1381460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设置</a:t>
            </a:r>
            <a:r>
              <a:rPr kumimoji="1" lang="en-US" altLang="zh-CN">
                <a:solidFill>
                  <a:schemeClr val="bg1"/>
                </a:solidFill>
              </a:rPr>
              <a:t>InF</a:t>
            </a:r>
            <a:r>
              <a:rPr kumimoji="1" lang="zh-CN" altLang="en-US">
                <a:solidFill>
                  <a:schemeClr val="bg1"/>
                </a:solidFill>
              </a:rPr>
              <a:t>信道模型参数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6287" y="1204452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信道模拟回放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009650" y="6067228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67608" y="1372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96553" y="1489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导入信道模型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757318" y="238153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导入信道模型名称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749714" y="372008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信道模型导入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322632" y="420011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未选择文件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10" name="矩形: 圆角 68"/>
          <p:cNvSpPr/>
          <p:nvPr/>
        </p:nvSpPr>
        <p:spPr>
          <a:xfrm>
            <a:off x="2565188" y="915893"/>
            <a:ext cx="1651225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星座图模拟对比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2565189" y="1272825"/>
            <a:ext cx="9446862" cy="5390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44836" y="3066053"/>
            <a:ext cx="2783788" cy="44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: 圆角 48"/>
          <p:cNvSpPr/>
          <p:nvPr/>
        </p:nvSpPr>
        <p:spPr>
          <a:xfrm>
            <a:off x="6581465" y="4226795"/>
            <a:ext cx="1110530" cy="364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仿真回放</a:t>
            </a:r>
            <a:endParaRPr lang="zh-CN" altLang="en-US" sz="14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5829013" y="3109142"/>
            <a:ext cx="340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正在仿真中，请等待</a:t>
            </a:r>
            <a:r>
              <a:rPr lang="en-US" altLang="zh-CN" sz="1800" dirty="0">
                <a:solidFill>
                  <a:schemeClr val="bg1"/>
                </a:solidFill>
              </a:rPr>
              <a:t>…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/>
          <p:cNvSpPr/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/>
          <p:cNvSpPr/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2449151" y="176027"/>
            <a:ext cx="1132048" cy="2920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3770254" y="189329"/>
            <a:ext cx="1760967" cy="265410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83" name="矩形 82"/>
          <p:cNvSpPr/>
          <p:nvPr/>
        </p:nvSpPr>
        <p:spPr>
          <a:xfrm>
            <a:off x="7823882" y="194677"/>
            <a:ext cx="2629707" cy="25282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  <a:endParaRPr lang="zh-CN" altLang="en-US" sz="1600" dirty="0"/>
          </a:p>
        </p:txBody>
      </p:sp>
      <p:sp>
        <p:nvSpPr>
          <p:cNvPr id="39" name="矩形: 圆角 38"/>
          <p:cNvSpPr/>
          <p:nvPr/>
        </p:nvSpPr>
        <p:spPr>
          <a:xfrm>
            <a:off x="2659227" y="6162904"/>
            <a:ext cx="1890675" cy="3348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刷新</a:t>
            </a:r>
            <a:endParaRPr lang="zh-CN" altLang="en-US" sz="1800" dirty="0"/>
          </a:p>
        </p:txBody>
      </p:sp>
      <p:sp>
        <p:nvSpPr>
          <p:cNvPr id="2" name="矩形 1"/>
          <p:cNvSpPr/>
          <p:nvPr/>
        </p:nvSpPr>
        <p:spPr>
          <a:xfrm>
            <a:off x="196286" y="841472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新建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InF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信道模型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1014" y="1381460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设置</a:t>
            </a:r>
            <a:r>
              <a:rPr kumimoji="1" lang="en-US" altLang="zh-CN">
                <a:solidFill>
                  <a:schemeClr val="bg1"/>
                </a:solidFill>
              </a:rPr>
              <a:t>InF</a:t>
            </a:r>
            <a:r>
              <a:rPr kumimoji="1" lang="zh-CN" altLang="en-US">
                <a:solidFill>
                  <a:schemeClr val="bg1"/>
                </a:solidFill>
              </a:rPr>
              <a:t>信道模型参数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6287" y="1204452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信道模拟回放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009650" y="6067228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67608" y="1372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96553" y="1489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导入信道模型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757318" y="238153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导入信道模型名称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749714" y="372008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信道模型导入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322632" y="420011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未选择文件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10" name="矩形: 圆角 68"/>
          <p:cNvSpPr/>
          <p:nvPr/>
        </p:nvSpPr>
        <p:spPr>
          <a:xfrm>
            <a:off x="2565188" y="915893"/>
            <a:ext cx="1651225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星座图模拟对比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2565189" y="1272825"/>
            <a:ext cx="9446862" cy="5390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 descr="3e52279edd385ade9a3a5d152eb5ae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5169" y="1860074"/>
            <a:ext cx="3863283" cy="421599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23921" y="1475079"/>
            <a:ext cx="1705585" cy="313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/>
              <a:t>InF</a:t>
            </a:r>
            <a:r>
              <a:rPr lang="zh-CN" altLang="en-US" sz="1600" dirty="0"/>
              <a:t>信道星座图</a:t>
            </a:r>
            <a:endParaRPr lang="zh-CN" altLang="en-US" sz="1600" dirty="0"/>
          </a:p>
        </p:txBody>
      </p:sp>
      <p:sp>
        <p:nvSpPr>
          <p:cNvPr id="4" name="等腰三角形 47"/>
          <p:cNvSpPr/>
          <p:nvPr/>
        </p:nvSpPr>
        <p:spPr>
          <a:xfrm rot="10800000">
            <a:off x="4975397" y="1548752"/>
            <a:ext cx="192023" cy="1770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81094" y="6185717"/>
            <a:ext cx="694475" cy="36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gNB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9471011" y="6185716"/>
            <a:ext cx="694475" cy="36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UE</a:t>
            </a:r>
            <a:endParaRPr lang="zh-CN" altLang="en-US" sz="16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l="38173" t="1704" r="20271" b="35710"/>
          <a:stretch>
            <a:fillRect/>
          </a:stretch>
        </p:blipFill>
        <p:spPr>
          <a:xfrm>
            <a:off x="3023251" y="1856916"/>
            <a:ext cx="4063123" cy="4265833"/>
          </a:xfrm>
          <a:prstGeom prst="rect">
            <a:avLst/>
          </a:prstGeom>
        </p:spPr>
      </p:pic>
      <p:sp>
        <p:nvSpPr>
          <p:cNvPr id="21" name="矩形: 圆角 48"/>
          <p:cNvSpPr/>
          <p:nvPr/>
        </p:nvSpPr>
        <p:spPr>
          <a:xfrm>
            <a:off x="10869140" y="6250862"/>
            <a:ext cx="1110530" cy="364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结束仿真</a:t>
            </a:r>
            <a:endParaRPr lang="zh-CN" altLang="en-US" sz="1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1"/>
          <p:cNvSpPr/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/>
          <p:cNvSpPr/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2449151" y="176027"/>
            <a:ext cx="1132048" cy="2920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83" name="矩形 82"/>
          <p:cNvSpPr/>
          <p:nvPr/>
        </p:nvSpPr>
        <p:spPr>
          <a:xfrm>
            <a:off x="7823882" y="194677"/>
            <a:ext cx="2629707" cy="25282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  <a:endParaRPr lang="zh-CN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196286" y="1290753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性能展示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6287" y="915893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时延测量配置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09026" y="5333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37971" y="650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导入信道模型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67" name="矩形: 圆角 68"/>
          <p:cNvSpPr/>
          <p:nvPr/>
        </p:nvSpPr>
        <p:spPr>
          <a:xfrm>
            <a:off x="2566106" y="728386"/>
            <a:ext cx="1651225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dirty="0"/>
              <a:t>UE/gNB</a:t>
            </a:r>
            <a:r>
              <a:rPr lang="zh-CN" altLang="en-US" sz="1400" dirty="0"/>
              <a:t>时延配置</a:t>
            </a:r>
            <a:endParaRPr lang="zh-CN" altLang="en-US" sz="1400" dirty="0"/>
          </a:p>
        </p:txBody>
      </p:sp>
      <p:sp>
        <p:nvSpPr>
          <p:cNvPr id="69" name="矩形 68"/>
          <p:cNvSpPr/>
          <p:nvPr/>
        </p:nvSpPr>
        <p:spPr>
          <a:xfrm>
            <a:off x="2583361" y="1085066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0" name="矩形: 圆角 38"/>
          <p:cNvSpPr/>
          <p:nvPr/>
        </p:nvSpPr>
        <p:spPr>
          <a:xfrm>
            <a:off x="2660145" y="5975145"/>
            <a:ext cx="1890675" cy="3348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刷新</a:t>
            </a:r>
            <a:endParaRPr lang="zh-CN" altLang="en-US" sz="1800" dirty="0"/>
          </a:p>
        </p:txBody>
      </p:sp>
      <p:sp>
        <p:nvSpPr>
          <p:cNvPr id="71" name="圆角矩形 70"/>
          <p:cNvSpPr/>
          <p:nvPr/>
        </p:nvSpPr>
        <p:spPr>
          <a:xfrm>
            <a:off x="6451986" y="5040219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  <a:endParaRPr kumimoji="1"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8199654" y="1354526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导入信道模型名称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192050" y="269308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信道模型导入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764968" y="317310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未选择文件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566106" y="1085066"/>
            <a:ext cx="9446862" cy="5390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2660146" y="1188939"/>
            <a:ext cx="9199398" cy="5202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圆角矩形 77"/>
          <p:cNvSpPr/>
          <p:nvPr/>
        </p:nvSpPr>
        <p:spPr>
          <a:xfrm>
            <a:off x="4050602" y="5867908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  <a:endParaRPr kumimoji="1"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5847072" y="10935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80" name="表格 7"/>
          <p:cNvGraphicFramePr>
            <a:graphicFrameLocks noGrp="1"/>
          </p:cNvGraphicFramePr>
          <p:nvPr/>
        </p:nvGraphicFramePr>
        <p:xfrm>
          <a:off x="5549892" y="3203944"/>
          <a:ext cx="2952425" cy="3291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36202"/>
                <a:gridCol w="616223"/>
              </a:tblGrid>
              <a:tr h="160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CPR_FFT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 anchor="ctr"/>
                </a:tc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 estimation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 level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channel compensation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MRC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zero forcing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compute LLR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layer demapping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DLSCH decoding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4081139" y="1505117"/>
            <a:ext cx="939361" cy="338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UE</a:t>
            </a:r>
            <a:endParaRPr lang="zh-CN" altLang="en-US" sz="1600" dirty="0"/>
          </a:p>
        </p:txBody>
      </p:sp>
      <p:sp>
        <p:nvSpPr>
          <p:cNvPr id="82" name="矩形 81"/>
          <p:cNvSpPr/>
          <p:nvPr/>
        </p:nvSpPr>
        <p:spPr>
          <a:xfrm>
            <a:off x="9505838" y="1493688"/>
            <a:ext cx="939361" cy="338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gNB</a:t>
            </a:r>
            <a:endParaRPr lang="zh-CN" altLang="en-US" sz="1600" dirty="0"/>
          </a:p>
        </p:txBody>
      </p:sp>
      <p:graphicFrame>
        <p:nvGraphicFramePr>
          <p:cNvPr id="84" name="表格 7"/>
          <p:cNvGraphicFramePr>
            <a:graphicFrameLocks noGrp="1"/>
          </p:cNvGraphicFramePr>
          <p:nvPr/>
        </p:nvGraphicFramePr>
        <p:xfrm>
          <a:off x="11165872" y="4031483"/>
          <a:ext cx="2952425" cy="295825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36202"/>
                <a:gridCol w="61622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nr_schedule_ue_spec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 anchor="ctr"/>
                </a:tc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nr_dlsch_encoding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scrambling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nr_modulation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nr_layer_mapping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precoding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beamforming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IFFT&amp;CPI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5" name="表格 7"/>
          <p:cNvGraphicFramePr>
            <a:graphicFrameLocks noGrp="1"/>
          </p:cNvGraphicFramePr>
          <p:nvPr/>
        </p:nvGraphicFramePr>
        <p:xfrm>
          <a:off x="3016093" y="2183518"/>
          <a:ext cx="2419574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6864"/>
                <a:gridCol w="862710"/>
              </a:tblGrid>
              <a:tr h="160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pbch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 anchor="ctr"/>
                </a:tc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pdcch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/>
                </a:tc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pdsch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/>
                </a:tc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L1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 ☑️</a:t>
                      </a:r>
                      <a:endParaRPr lang="zh-CN" altLang="en-US"/>
                    </a:p>
                  </a:txBody>
                  <a:tcPr/>
                </a:tc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GB" altLang="zh-CN">
                          <a:effectLst/>
                        </a:rPr>
                        <a:t>process RX</a:t>
                      </a:r>
                      <a:endParaRPr lang="en-GB" altLang="zh-CN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☑️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6" name="图形 85" descr="聊天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983051" y="2544525"/>
            <a:ext cx="389063" cy="389063"/>
          </a:xfrm>
          <a:prstGeom prst="rect">
            <a:avLst/>
          </a:prstGeom>
        </p:spPr>
      </p:pic>
      <p:cxnSp>
        <p:nvCxnSpPr>
          <p:cNvPr id="87" name="直线箭头连接符 86"/>
          <p:cNvCxnSpPr/>
          <p:nvPr/>
        </p:nvCxnSpPr>
        <p:spPr>
          <a:xfrm flipV="1">
            <a:off x="5126119" y="1927762"/>
            <a:ext cx="596946" cy="85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88" name="表格 7"/>
          <p:cNvGraphicFramePr>
            <a:graphicFrameLocks noGrp="1"/>
          </p:cNvGraphicFramePr>
          <p:nvPr/>
        </p:nvGraphicFramePr>
        <p:xfrm>
          <a:off x="5278396" y="1227954"/>
          <a:ext cx="2471865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55943"/>
                <a:gridCol w="515922"/>
              </a:tblGrid>
              <a:tr h="160047">
                <a:tc>
                  <a:txBody>
                    <a:bodyPr/>
                    <a:lstStyle/>
                    <a:p>
                      <a:pPr algn="ctr"/>
                      <a:r>
                        <a:rPr lang="en-GB" altLang="zh-CN" b="0">
                          <a:solidFill>
                            <a:schemeClr val="tx1"/>
                          </a:solidFill>
                          <a:effectLst/>
                        </a:rPr>
                        <a:t>pdcch procedures</a:t>
                      </a:r>
                      <a:endParaRPr lang="en-GB" altLang="zh-CN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 anchor="ctr"/>
                </a:tc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pdcch ack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9" name="图形 88" descr="聊天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989985" y="2899567"/>
            <a:ext cx="389063" cy="389063"/>
          </a:xfrm>
          <a:prstGeom prst="rect">
            <a:avLst/>
          </a:prstGeom>
        </p:spPr>
      </p:pic>
      <p:cxnSp>
        <p:nvCxnSpPr>
          <p:cNvPr id="90" name="直线箭头连接符 89"/>
          <p:cNvCxnSpPr/>
          <p:nvPr/>
        </p:nvCxnSpPr>
        <p:spPr>
          <a:xfrm flipV="1">
            <a:off x="5264618" y="2740095"/>
            <a:ext cx="230900" cy="29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91" name="表格 7"/>
          <p:cNvGraphicFramePr>
            <a:graphicFrameLocks noGrp="1"/>
          </p:cNvGraphicFramePr>
          <p:nvPr/>
        </p:nvGraphicFramePr>
        <p:xfrm>
          <a:off x="5495518" y="2352917"/>
          <a:ext cx="2471865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55943"/>
                <a:gridCol w="515922"/>
              </a:tblGrid>
              <a:tr h="160047">
                <a:tc>
                  <a:txBody>
                    <a:bodyPr/>
                    <a:lstStyle/>
                    <a:p>
                      <a:pPr algn="ctr"/>
                      <a:r>
                        <a:rPr lang="en-GB" altLang="zh-CN" b="0">
                          <a:solidFill>
                            <a:schemeClr val="tx1"/>
                          </a:solidFill>
                          <a:effectLst/>
                        </a:rPr>
                        <a:t>pdsch procedures</a:t>
                      </a:r>
                      <a:endParaRPr lang="en-GB" altLang="zh-CN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 anchor="ctr"/>
                </a:tc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pdsch ack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2" name="图形 91" descr="聊天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977419" y="3266490"/>
            <a:ext cx="389063" cy="389063"/>
          </a:xfrm>
          <a:prstGeom prst="rect">
            <a:avLst/>
          </a:prstGeom>
        </p:spPr>
      </p:pic>
      <p:cxnSp>
        <p:nvCxnSpPr>
          <p:cNvPr id="93" name="直线箭头连接符 92"/>
          <p:cNvCxnSpPr/>
          <p:nvPr/>
        </p:nvCxnSpPr>
        <p:spPr>
          <a:xfrm>
            <a:off x="5250651" y="3507018"/>
            <a:ext cx="489734" cy="41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94" name="表格 7"/>
          <p:cNvGraphicFramePr>
            <a:graphicFrameLocks noGrp="1"/>
          </p:cNvGraphicFramePr>
          <p:nvPr/>
        </p:nvGraphicFramePr>
        <p:xfrm>
          <a:off x="8627826" y="2258704"/>
          <a:ext cx="2419574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6864"/>
                <a:gridCol w="86271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pbch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 anchor="ctr"/>
                </a:tc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pdcch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/>
                </a:tc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L2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/>
                </a:tc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pdsch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/>
                </a:tc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L1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 ☑️</a:t>
                      </a:r>
                      <a:endParaRPr lang="zh-CN" altLang="en-US"/>
                    </a:p>
                  </a:txBody>
                  <a:tcPr/>
                </a:tc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GB" altLang="zh-CN">
                          <a:effectLst/>
                        </a:rPr>
                        <a:t>process TX</a:t>
                      </a:r>
                      <a:endParaRPr lang="en-GB" altLang="zh-CN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5" name="图形 94" descr="聊天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85742" y="2239173"/>
            <a:ext cx="389063" cy="389063"/>
          </a:xfrm>
          <a:prstGeom prst="rect">
            <a:avLst/>
          </a:prstGeom>
        </p:spPr>
      </p:pic>
      <p:cxnSp>
        <p:nvCxnSpPr>
          <p:cNvPr id="96" name="直线箭头连接符 95"/>
          <p:cNvCxnSpPr/>
          <p:nvPr/>
        </p:nvCxnSpPr>
        <p:spPr>
          <a:xfrm flipV="1">
            <a:off x="10728810" y="1877376"/>
            <a:ext cx="462486" cy="59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97" name="表格 7"/>
          <p:cNvGraphicFramePr>
            <a:graphicFrameLocks noGrp="1"/>
          </p:cNvGraphicFramePr>
          <p:nvPr/>
        </p:nvGraphicFramePr>
        <p:xfrm>
          <a:off x="10669126" y="1237296"/>
          <a:ext cx="2875764" cy="64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75541"/>
                <a:gridCol w="600223"/>
              </a:tblGrid>
              <a:tr h="160047">
                <a:tc>
                  <a:txBody>
                    <a:bodyPr/>
                    <a:lstStyle/>
                    <a:p>
                      <a:r>
                        <a:rPr lang="en-GB" altLang="zh-CN" b="0">
                          <a:solidFill>
                            <a:schemeClr val="tx1"/>
                          </a:solidFill>
                          <a:effectLst/>
                        </a:rPr>
                        <a:t>pbch_common_signal_procedures_stats</a:t>
                      </a:r>
                      <a:endParaRPr lang="en-GB" altLang="zh-CN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8" name="图形 97" descr="聊天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82240" y="2607570"/>
            <a:ext cx="389063" cy="389063"/>
          </a:xfrm>
          <a:prstGeom prst="rect">
            <a:avLst/>
          </a:prstGeom>
        </p:spPr>
      </p:pic>
      <p:cxnSp>
        <p:nvCxnSpPr>
          <p:cNvPr id="99" name="直线箭头连接符 98"/>
          <p:cNvCxnSpPr/>
          <p:nvPr/>
        </p:nvCxnSpPr>
        <p:spPr>
          <a:xfrm flipV="1">
            <a:off x="10725308" y="2485651"/>
            <a:ext cx="518378" cy="35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00" name="表格 7"/>
          <p:cNvGraphicFramePr>
            <a:graphicFrameLocks noGrp="1"/>
          </p:cNvGraphicFramePr>
          <p:nvPr/>
        </p:nvGraphicFramePr>
        <p:xfrm>
          <a:off x="11237784" y="1988156"/>
          <a:ext cx="2875764" cy="64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75541"/>
                <a:gridCol w="600223"/>
              </a:tblGrid>
              <a:tr h="160047">
                <a:tc>
                  <a:txBody>
                    <a:bodyPr/>
                    <a:lstStyle/>
                    <a:p>
                      <a:r>
                        <a:rPr lang="en-GB" altLang="zh-CN" b="0">
                          <a:solidFill>
                            <a:schemeClr val="tx1"/>
                          </a:solidFill>
                          <a:effectLst/>
                        </a:rPr>
                        <a:t>pdcch_generate_dci_top_stats</a:t>
                      </a:r>
                      <a:endParaRPr lang="en-GB" altLang="zh-CN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1" name="图形 100" descr="聊天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76338" y="2974712"/>
            <a:ext cx="389063" cy="389063"/>
          </a:xfrm>
          <a:prstGeom prst="rect">
            <a:avLst/>
          </a:prstGeom>
        </p:spPr>
      </p:pic>
      <p:cxnSp>
        <p:nvCxnSpPr>
          <p:cNvPr id="102" name="直线箭头连接符 101"/>
          <p:cNvCxnSpPr>
            <a:endCxn id="103" idx="1"/>
          </p:cNvCxnSpPr>
          <p:nvPr/>
        </p:nvCxnSpPr>
        <p:spPr>
          <a:xfrm flipV="1">
            <a:off x="10719406" y="3003821"/>
            <a:ext cx="490809" cy="204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03" name="表格 7"/>
          <p:cNvGraphicFramePr>
            <a:graphicFrameLocks noGrp="1"/>
          </p:cNvGraphicFramePr>
          <p:nvPr/>
        </p:nvGraphicFramePr>
        <p:xfrm>
          <a:off x="11210215" y="2820941"/>
          <a:ext cx="2875764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75541"/>
                <a:gridCol w="60022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altLang="zh-CN" b="0">
                          <a:solidFill>
                            <a:schemeClr val="tx1"/>
                          </a:solidFill>
                          <a:effectLst/>
                        </a:rPr>
                        <a:t>dlsch scheduler</a:t>
                      </a:r>
                      <a:endParaRPr lang="en-GB" altLang="zh-CN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4" name="图形 103" descr="聊天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603907" y="3341854"/>
            <a:ext cx="389063" cy="389063"/>
          </a:xfrm>
          <a:prstGeom prst="rect">
            <a:avLst/>
          </a:prstGeom>
        </p:spPr>
      </p:pic>
      <p:cxnSp>
        <p:nvCxnSpPr>
          <p:cNvPr id="105" name="直线箭头连接符 104"/>
          <p:cNvCxnSpPr>
            <a:stCxn id="104" idx="3"/>
            <a:endCxn id="106" idx="1"/>
          </p:cNvCxnSpPr>
          <p:nvPr/>
        </p:nvCxnSpPr>
        <p:spPr>
          <a:xfrm>
            <a:off x="10992970" y="3536386"/>
            <a:ext cx="280889" cy="8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06" name="表格 7"/>
          <p:cNvGraphicFramePr>
            <a:graphicFrameLocks noGrp="1"/>
          </p:cNvGraphicFramePr>
          <p:nvPr/>
        </p:nvGraphicFramePr>
        <p:xfrm>
          <a:off x="11273859" y="3302523"/>
          <a:ext cx="2875764" cy="64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75541"/>
                <a:gridCol w="600223"/>
              </a:tblGrid>
              <a:tr h="0">
                <a:tc>
                  <a:txBody>
                    <a:bodyPr/>
                    <a:lstStyle/>
                    <a:p>
                      <a:r>
                        <a:rPr lang="en-GB" altLang="zh-CN" b="0">
                          <a:solidFill>
                            <a:schemeClr val="tx1"/>
                          </a:solidFill>
                          <a:effectLst/>
                        </a:rPr>
                        <a:t>pdsch_generate_pdsch_stats</a:t>
                      </a:r>
                      <a:endParaRPr lang="en-GB" altLang="zh-CN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7" name="图形 106" descr="聊天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631476" y="3710059"/>
            <a:ext cx="389063" cy="389063"/>
          </a:xfrm>
          <a:prstGeom prst="rect">
            <a:avLst/>
          </a:prstGeom>
        </p:spPr>
      </p:pic>
      <p:cxnSp>
        <p:nvCxnSpPr>
          <p:cNvPr id="108" name="直线箭头连接符 107"/>
          <p:cNvCxnSpPr>
            <a:stCxn id="107" idx="3"/>
          </p:cNvCxnSpPr>
          <p:nvPr/>
        </p:nvCxnSpPr>
        <p:spPr>
          <a:xfrm>
            <a:off x="11020539" y="3904591"/>
            <a:ext cx="371524" cy="930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2549662" y="1047589"/>
            <a:ext cx="1650307" cy="74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3810103" y="191574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5863392" y="186832"/>
            <a:ext cx="1760967" cy="265410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/>
          <p:cNvSpPr/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/>
          <p:cNvSpPr/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2449151" y="176027"/>
            <a:ext cx="1132048" cy="2920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83" name="矩形 82"/>
          <p:cNvSpPr/>
          <p:nvPr/>
        </p:nvSpPr>
        <p:spPr>
          <a:xfrm>
            <a:off x="7823882" y="194677"/>
            <a:ext cx="2629707" cy="25282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  <a:endParaRPr lang="zh-CN" altLang="en-US" sz="1600" dirty="0"/>
          </a:p>
        </p:txBody>
      </p:sp>
      <p:sp>
        <p:nvSpPr>
          <p:cNvPr id="39" name="矩形: 圆角 38"/>
          <p:cNvSpPr/>
          <p:nvPr/>
        </p:nvSpPr>
        <p:spPr>
          <a:xfrm>
            <a:off x="2659227" y="6162904"/>
            <a:ext cx="1890675" cy="3348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刷新</a:t>
            </a:r>
            <a:endParaRPr lang="zh-CN" altLang="en-US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4821014" y="1381460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设置</a:t>
            </a:r>
            <a:r>
              <a:rPr kumimoji="1" lang="en-US" altLang="zh-CN">
                <a:solidFill>
                  <a:schemeClr val="bg1"/>
                </a:solidFill>
              </a:rPr>
              <a:t>InF</a:t>
            </a:r>
            <a:r>
              <a:rPr kumimoji="1" lang="zh-CN" altLang="en-US">
                <a:solidFill>
                  <a:schemeClr val="bg1"/>
                </a:solidFill>
              </a:rPr>
              <a:t>信道模型参数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009650" y="6067228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67608" y="1372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96553" y="1489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导入信道模型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757318" y="238153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导入信道模型名称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749714" y="372008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信道模型导入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322632" y="420011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未选择文件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10" name="矩形: 圆角 68"/>
          <p:cNvSpPr/>
          <p:nvPr/>
        </p:nvSpPr>
        <p:spPr>
          <a:xfrm>
            <a:off x="2565188" y="915893"/>
            <a:ext cx="1651225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时延结果展示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2565189" y="1272825"/>
            <a:ext cx="9446862" cy="5390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44836" y="3066053"/>
            <a:ext cx="2783788" cy="44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: 圆角 48"/>
          <p:cNvSpPr/>
          <p:nvPr/>
        </p:nvSpPr>
        <p:spPr>
          <a:xfrm>
            <a:off x="6581465" y="4226795"/>
            <a:ext cx="1110530" cy="364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仿真回放</a:t>
            </a:r>
            <a:endParaRPr lang="zh-CN" altLang="en-US" sz="14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5829013" y="3109142"/>
            <a:ext cx="340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正在仿真中，请等待</a:t>
            </a:r>
            <a:r>
              <a:rPr lang="en-US" altLang="zh-CN" sz="1800" dirty="0">
                <a:solidFill>
                  <a:schemeClr val="bg1"/>
                </a:solidFill>
              </a:rPr>
              <a:t>…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140" y="825714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时延测量配置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3140" y="1244937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性能展示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10103" y="191574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5863392" y="186832"/>
            <a:ext cx="1760967" cy="265410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  <a:endParaRPr lang="zh-CN" altLang="en-US" sz="1600" dirty="0"/>
          </a:p>
        </p:txBody>
      </p:sp>
      <p:sp>
        <p:nvSpPr>
          <p:cNvPr id="9" name="矩形: 圆角 48"/>
          <p:cNvSpPr/>
          <p:nvPr/>
        </p:nvSpPr>
        <p:spPr>
          <a:xfrm>
            <a:off x="6526225" y="2245470"/>
            <a:ext cx="1110530" cy="364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开始仿真</a:t>
            </a:r>
            <a:endParaRPr lang="zh-CN" altLang="en-US" sz="1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/>
          <p:cNvSpPr/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/>
          <p:cNvSpPr/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2449151" y="176027"/>
            <a:ext cx="1132048" cy="2920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3810103" y="191574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5863392" y="186832"/>
            <a:ext cx="1760967" cy="265410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83" name="矩形 82"/>
          <p:cNvSpPr/>
          <p:nvPr/>
        </p:nvSpPr>
        <p:spPr>
          <a:xfrm>
            <a:off x="7823882" y="194677"/>
            <a:ext cx="2629707" cy="25282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  <a:endParaRPr lang="zh-CN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133140" y="841472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时延测量配置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3341" y="1297807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性能展示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79624" y="4988124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09026" y="5333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37971" y="650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导入信道模型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198736" y="154228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导入信道模型名称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191132" y="288083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信道模型导入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764050" y="336086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未选择文件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10" name="矩形: 圆角 68"/>
          <p:cNvSpPr/>
          <p:nvPr/>
        </p:nvSpPr>
        <p:spPr>
          <a:xfrm>
            <a:off x="2565188" y="915893"/>
            <a:ext cx="1651225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dirty="0"/>
              <a:t>gNB</a:t>
            </a:r>
            <a:r>
              <a:rPr lang="zh-CN" altLang="en-US" sz="1400" dirty="0"/>
              <a:t>时延展示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2548851" y="1301650"/>
            <a:ext cx="9446862" cy="5390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59228" y="1376698"/>
            <a:ext cx="9199398" cy="5202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846154" y="1281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7" name="矩形: 圆角 68"/>
          <p:cNvSpPr/>
          <p:nvPr/>
        </p:nvSpPr>
        <p:spPr>
          <a:xfrm>
            <a:off x="4216413" y="926681"/>
            <a:ext cx="1651225" cy="374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dirty="0"/>
              <a:t>UE</a:t>
            </a:r>
            <a:r>
              <a:rPr lang="zh-CN" altLang="en-US" sz="1400" dirty="0"/>
              <a:t>时延展示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582443" y="1264220"/>
            <a:ext cx="1650307" cy="74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8874407" y="1632991"/>
            <a:ext cx="13122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表格展示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4577004" y="1465968"/>
            <a:ext cx="13122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流程图展示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2974950" y="1859326"/>
            <a:ext cx="1370538" cy="3501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L1</a:t>
            </a:r>
            <a:r>
              <a:rPr lang="zh-CN" altLang="en-US" sz="1400" dirty="0"/>
              <a:t>、</a:t>
            </a:r>
            <a:r>
              <a:rPr lang="en-US" altLang="zh-CN" sz="1400" dirty="0"/>
              <a:t>L2</a:t>
            </a:r>
            <a:r>
              <a:rPr lang="zh-CN" altLang="en-US" sz="1400" dirty="0"/>
              <a:t>流程图</a:t>
            </a:r>
            <a:endParaRPr lang="zh-CN" altLang="en-US" sz="1400" dirty="0"/>
          </a:p>
        </p:txBody>
      </p:sp>
      <p:graphicFrame>
        <p:nvGraphicFramePr>
          <p:cNvPr id="21" name="表格 7"/>
          <p:cNvGraphicFramePr>
            <a:graphicFrameLocks noGrp="1"/>
          </p:cNvGraphicFramePr>
          <p:nvPr/>
        </p:nvGraphicFramePr>
        <p:xfrm>
          <a:off x="6745713" y="2137132"/>
          <a:ext cx="5137402" cy="55950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41085"/>
                <a:gridCol w="977861"/>
                <a:gridCol w="975360"/>
                <a:gridCol w="1143096"/>
              </a:tblGrid>
              <a:tr h="931578">
                <a:tc>
                  <a:txBody>
                    <a:bodyPr/>
                    <a:lstStyle/>
                    <a:p>
                      <a:pPr algn="ctr"/>
                      <a:endParaRPr lang="en-GB" altLang="zh-CN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平均时延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运行次数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单次最大时延</a:t>
                      </a:r>
                      <a:endParaRPr lang="zh-CN" altLang="en-US" b="0"/>
                    </a:p>
                  </a:txBody>
                  <a:tcPr anchor="ctr"/>
                </a:tc>
              </a:tr>
              <a:tr h="314125">
                <a:tc>
                  <a:txBody>
                    <a:bodyPr/>
                    <a:lstStyle/>
                    <a:p>
                      <a:r>
                        <a:rPr lang="en-GB" altLang="zh-CN" b="0" dirty="0">
                          <a:solidFill>
                            <a:schemeClr val="tx1"/>
                          </a:solidFill>
                          <a:effectLst/>
                        </a:rPr>
                        <a:t>pbch_common_signal_procedures_stats</a:t>
                      </a:r>
                      <a:endParaRPr lang="en-GB" altLang="zh-CN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0.29us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19376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1.63us</a:t>
                      </a:r>
                      <a:endParaRPr lang="zh-CN" altLang="en-US"/>
                    </a:p>
                  </a:txBody>
                  <a:tcPr anchor="ctr"/>
                </a:tc>
              </a:tr>
              <a:tr h="314125">
                <a:tc>
                  <a:txBody>
                    <a:bodyPr/>
                    <a:lstStyle/>
                    <a:p>
                      <a:r>
                        <a:rPr lang="en-GB" altLang="zh-CN" b="0">
                          <a:solidFill>
                            <a:schemeClr val="tx1"/>
                          </a:solidFill>
                          <a:effectLst/>
                        </a:rPr>
                        <a:t>pdcch_generate_dci_top_stats</a:t>
                      </a:r>
                      <a:endParaRPr lang="en-GB" altLang="zh-CN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>
                          <a:effectLst/>
                        </a:rPr>
                        <a:t>75.6us</a:t>
                      </a:r>
                      <a:endParaRPr lang="en-US" altLang="zh-CN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18477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231.32us</a:t>
                      </a:r>
                      <a:endParaRPr lang="zh-CN" altLang="en-US"/>
                    </a:p>
                  </a:txBody>
                  <a:tcPr/>
                </a:tc>
              </a:tr>
              <a:tr h="314125">
                <a:tc>
                  <a:txBody>
                    <a:bodyPr/>
                    <a:lstStyle/>
                    <a:p>
                      <a:pPr algn="ctr"/>
                      <a:r>
                        <a:rPr lang="en-GB" altLang="zh-CN" b="0">
                          <a:solidFill>
                            <a:schemeClr val="tx1"/>
                          </a:solidFill>
                          <a:effectLst/>
                        </a:rPr>
                        <a:t>dlsch scheduler</a:t>
                      </a:r>
                      <a:endParaRPr lang="en-GB" altLang="zh-CN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>
                          <a:effectLst/>
                        </a:rPr>
                        <a:t>13.44us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</a:rPr>
                        <a:t>16352</a:t>
                      </a:r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212.35us</a:t>
                      </a:r>
                      <a:endParaRPr lang="zh-CN" altLang="en-US"/>
                    </a:p>
                  </a:txBody>
                  <a:tcPr/>
                </a:tc>
              </a:tr>
              <a:tr h="314125">
                <a:tc>
                  <a:txBody>
                    <a:bodyPr/>
                    <a:lstStyle/>
                    <a:p>
                      <a:r>
                        <a:rPr lang="en-GB" altLang="zh-CN" b="0" dirty="0">
                          <a:solidFill>
                            <a:schemeClr val="tx1"/>
                          </a:solidFill>
                          <a:effectLst/>
                        </a:rPr>
                        <a:t>pdsch_generate_pdsch_stats</a:t>
                      </a:r>
                      <a:endParaRPr lang="en-GB" altLang="zh-CN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284.23us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19832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>
                          <a:effectLst/>
                        </a:rPr>
                        <a:t>875.84us</a:t>
                      </a:r>
                      <a:endParaRPr lang="zh-CN" altLang="en-US" b="0">
                        <a:effectLst/>
                      </a:endParaRPr>
                    </a:p>
                    <a:p>
                      <a:endParaRPr lang="zh-CN" altLang="en-US" b="0"/>
                    </a:p>
                  </a:txBody>
                  <a:tcPr/>
                </a:tc>
              </a:tr>
              <a:tr h="314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nr_dlsch_encoding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>
                          <a:effectLst/>
                        </a:rPr>
                        <a:t>112.35us</a:t>
                      </a:r>
                      <a:endParaRPr lang="en-US" altLang="zh-CN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14320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>
                          <a:effectLst/>
                        </a:rPr>
                        <a:t>361.480us</a:t>
                      </a:r>
                      <a:endParaRPr lang="en-US" altLang="zh-CN">
                        <a:effectLst/>
                      </a:endParaRPr>
                    </a:p>
                  </a:txBody>
                  <a:tcPr/>
                </a:tc>
              </a:tr>
              <a:tr h="3141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nr_modulation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>
                          <a:effectLst/>
                        </a:rPr>
                        <a:t>21.66us</a:t>
                      </a:r>
                      <a:endParaRPr lang="en-US" altLang="zh-CN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16832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>
                          <a:effectLst/>
                        </a:rPr>
                        <a:t>214.23us</a:t>
                      </a:r>
                      <a:endParaRPr lang="en-US" altLang="zh-CN">
                        <a:effectLst/>
                      </a:endParaRPr>
                    </a:p>
                  </a:txBody>
                  <a:tcPr/>
                </a:tc>
              </a:tr>
              <a:tr h="3141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nr_layer_mapping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>
                          <a:effectLst/>
                        </a:rPr>
                        <a:t>3.90us</a:t>
                      </a:r>
                      <a:endParaRPr lang="en-US" altLang="zh-CN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15655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>
                          <a:effectLst/>
                        </a:rPr>
                        <a:t>194.24us</a:t>
                      </a:r>
                      <a:endParaRPr lang="en-US" altLang="zh-CN">
                        <a:effectLst/>
                      </a:endParaRPr>
                    </a:p>
                  </a:txBody>
                  <a:tcPr/>
                </a:tc>
              </a:tr>
              <a:tr h="3141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precoding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>
                          <a:effectLst/>
                        </a:rPr>
                        <a:t>11.06us</a:t>
                      </a:r>
                      <a:endParaRPr lang="en-US" altLang="zh-CN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15782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>
                          <a:effectLst/>
                        </a:rPr>
                        <a:t>233.31us</a:t>
                      </a:r>
                      <a:endParaRPr lang="en-US" altLang="zh-CN">
                        <a:effectLst/>
                      </a:endParaRPr>
                    </a:p>
                  </a:txBody>
                  <a:tcPr/>
                </a:tc>
              </a:tr>
              <a:tr h="314125"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>
                          <a:effectLst/>
                        </a:rPr>
                        <a:t>process TX</a:t>
                      </a:r>
                      <a:endParaRPr lang="en-GB" altLang="zh-C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666.045us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21487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110657.834us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2" name="图片 1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773" y="2246909"/>
            <a:ext cx="3744650" cy="4223418"/>
          </a:xfrm>
          <a:prstGeom prst="rect">
            <a:avLst/>
          </a:prstGeom>
        </p:spPr>
      </p:pic>
      <p:sp>
        <p:nvSpPr>
          <p:cNvPr id="123" name="矩形 122"/>
          <p:cNvSpPr/>
          <p:nvPr/>
        </p:nvSpPr>
        <p:spPr>
          <a:xfrm>
            <a:off x="1982029" y="2335426"/>
            <a:ext cx="996335" cy="273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2.38us</a:t>
            </a:r>
            <a:endParaRPr lang="zh-CN" altLang="en-US" sz="1400" dirty="0"/>
          </a:p>
        </p:txBody>
      </p:sp>
      <p:sp>
        <p:nvSpPr>
          <p:cNvPr id="124" name="矩形 123"/>
          <p:cNvSpPr/>
          <p:nvPr/>
        </p:nvSpPr>
        <p:spPr>
          <a:xfrm>
            <a:off x="1991594" y="2744315"/>
            <a:ext cx="996335" cy="273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112.35us</a:t>
            </a:r>
            <a:endParaRPr lang="zh-CN" altLang="en-US" sz="1400" dirty="0"/>
          </a:p>
        </p:txBody>
      </p:sp>
      <p:sp>
        <p:nvSpPr>
          <p:cNvPr id="125" name="矩形 124"/>
          <p:cNvSpPr/>
          <p:nvPr/>
        </p:nvSpPr>
        <p:spPr>
          <a:xfrm>
            <a:off x="1991524" y="3205637"/>
            <a:ext cx="996335" cy="273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85.99us</a:t>
            </a:r>
            <a:endParaRPr lang="zh-CN" altLang="en-US" sz="1400" dirty="0"/>
          </a:p>
        </p:txBody>
      </p:sp>
      <p:sp>
        <p:nvSpPr>
          <p:cNvPr id="126" name="矩形 125"/>
          <p:cNvSpPr/>
          <p:nvPr/>
        </p:nvSpPr>
        <p:spPr>
          <a:xfrm>
            <a:off x="1978545" y="3669367"/>
            <a:ext cx="996335" cy="273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21.66us</a:t>
            </a:r>
            <a:endParaRPr lang="zh-CN" altLang="en-US" sz="1400" dirty="0"/>
          </a:p>
        </p:txBody>
      </p:sp>
      <p:sp>
        <p:nvSpPr>
          <p:cNvPr id="127" name="矩形 126"/>
          <p:cNvSpPr/>
          <p:nvPr/>
        </p:nvSpPr>
        <p:spPr>
          <a:xfrm>
            <a:off x="1978405" y="4094805"/>
            <a:ext cx="996335" cy="273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3.90us</a:t>
            </a:r>
            <a:endParaRPr lang="zh-CN" altLang="en-US" sz="1400" dirty="0"/>
          </a:p>
        </p:txBody>
      </p:sp>
      <p:sp>
        <p:nvSpPr>
          <p:cNvPr id="128" name="矩形 127"/>
          <p:cNvSpPr/>
          <p:nvPr/>
        </p:nvSpPr>
        <p:spPr>
          <a:xfrm>
            <a:off x="1991523" y="4520164"/>
            <a:ext cx="996335" cy="273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11.06us</a:t>
            </a:r>
            <a:endParaRPr lang="zh-CN" altLang="en-US" sz="1400" dirty="0"/>
          </a:p>
        </p:txBody>
      </p:sp>
      <p:sp>
        <p:nvSpPr>
          <p:cNvPr id="129" name="矩形 128"/>
          <p:cNvSpPr/>
          <p:nvPr/>
        </p:nvSpPr>
        <p:spPr>
          <a:xfrm>
            <a:off x="1991243" y="4967286"/>
            <a:ext cx="996335" cy="273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7.06us</a:t>
            </a:r>
            <a:endParaRPr lang="zh-CN" altLang="en-US" sz="1400" dirty="0"/>
          </a:p>
        </p:txBody>
      </p:sp>
      <p:sp>
        <p:nvSpPr>
          <p:cNvPr id="130" name="矩形 129"/>
          <p:cNvSpPr/>
          <p:nvPr/>
        </p:nvSpPr>
        <p:spPr>
          <a:xfrm>
            <a:off x="1978404" y="5414408"/>
            <a:ext cx="996335" cy="273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567.35us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/>
          <p:cNvSpPr/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/>
          <p:cNvSpPr/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2449151" y="176027"/>
            <a:ext cx="1132048" cy="2920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3810103" y="191574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5863392" y="186832"/>
            <a:ext cx="1760967" cy="265410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83" name="矩形 82"/>
          <p:cNvSpPr/>
          <p:nvPr/>
        </p:nvSpPr>
        <p:spPr>
          <a:xfrm>
            <a:off x="7823882" y="194677"/>
            <a:ext cx="2629707" cy="25282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  <a:endParaRPr lang="zh-CN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133140" y="841472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时延测量配置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3341" y="1297807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性能展示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451068" y="5227978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09026" y="5333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37971" y="650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导入信道模型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198736" y="154228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导入信道模型名称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780541" y="292655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信道模型导入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353459" y="340657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未选择文件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10" name="矩形: 圆角 68"/>
          <p:cNvSpPr/>
          <p:nvPr/>
        </p:nvSpPr>
        <p:spPr>
          <a:xfrm>
            <a:off x="2565188" y="915893"/>
            <a:ext cx="1651225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dirty="0"/>
              <a:t>gNB</a:t>
            </a:r>
            <a:r>
              <a:rPr lang="zh-CN" altLang="en-US" sz="1400" dirty="0"/>
              <a:t>时延展示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2548851" y="1301650"/>
            <a:ext cx="9446862" cy="5390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59228" y="1376698"/>
            <a:ext cx="9199398" cy="5202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846154" y="1281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7" name="矩形: 圆角 68"/>
          <p:cNvSpPr/>
          <p:nvPr/>
        </p:nvSpPr>
        <p:spPr>
          <a:xfrm>
            <a:off x="4216413" y="926681"/>
            <a:ext cx="1651225" cy="374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dirty="0"/>
              <a:t>UE</a:t>
            </a:r>
            <a:r>
              <a:rPr lang="zh-CN" altLang="en-US" sz="1400" dirty="0"/>
              <a:t>时延展示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4238968" y="1263485"/>
            <a:ext cx="165030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8874407" y="1632991"/>
            <a:ext cx="13122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表格展示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4577004" y="1465968"/>
            <a:ext cx="13122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流程图展示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2932847" y="1770168"/>
            <a:ext cx="1370538" cy="3501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L1</a:t>
            </a:r>
            <a:r>
              <a:rPr lang="zh-CN" altLang="en-US" sz="1400" dirty="0"/>
              <a:t>流程图</a:t>
            </a:r>
            <a:endParaRPr lang="zh-CN" altLang="en-US" sz="1400" dirty="0"/>
          </a:p>
        </p:txBody>
      </p:sp>
      <p:graphicFrame>
        <p:nvGraphicFramePr>
          <p:cNvPr id="21" name="表格 7"/>
          <p:cNvGraphicFramePr>
            <a:graphicFrameLocks noGrp="1"/>
          </p:cNvGraphicFramePr>
          <p:nvPr/>
        </p:nvGraphicFramePr>
        <p:xfrm>
          <a:off x="7386069" y="2136493"/>
          <a:ext cx="4674039" cy="106546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7360"/>
                <a:gridCol w="855566"/>
                <a:gridCol w="821410"/>
                <a:gridCol w="1259703"/>
              </a:tblGrid>
              <a:tr h="931578">
                <a:tc>
                  <a:txBody>
                    <a:bodyPr/>
                    <a:lstStyle/>
                    <a:p>
                      <a:pPr algn="ctr"/>
                      <a:endParaRPr lang="en-GB" altLang="zh-CN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平均时延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运行次数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单次最大时延</a:t>
                      </a:r>
                      <a:endParaRPr lang="zh-CN" altLang="en-US" b="0"/>
                    </a:p>
                  </a:txBody>
                  <a:tcPr anchor="ctr"/>
                </a:tc>
              </a:tr>
              <a:tr h="314125">
                <a:tc>
                  <a:txBody>
                    <a:bodyPr/>
                    <a:lstStyle/>
                    <a:p>
                      <a:pPr algn="ctr"/>
                      <a:r>
                        <a:rPr lang="en-GB" altLang="zh-CN" b="0">
                          <a:solidFill>
                            <a:schemeClr val="tx1"/>
                          </a:solidFill>
                          <a:effectLst/>
                        </a:rPr>
                        <a:t>pbch procedures</a:t>
                      </a:r>
                      <a:endParaRPr lang="en-GB" altLang="zh-CN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64.69us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20673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248.24us</a:t>
                      </a:r>
                      <a:endParaRPr lang="zh-CN" altLang="en-US"/>
                    </a:p>
                  </a:txBody>
                  <a:tcPr anchor="ctr"/>
                </a:tc>
              </a:tr>
              <a:tr h="314125">
                <a:tc>
                  <a:txBody>
                    <a:bodyPr/>
                    <a:lstStyle/>
                    <a:p>
                      <a:pPr algn="ctr"/>
                      <a:r>
                        <a:rPr lang="en-GB" altLang="zh-CN" b="0">
                          <a:solidFill>
                            <a:schemeClr val="tx1"/>
                          </a:solidFill>
                          <a:effectLst/>
                        </a:rPr>
                        <a:t>pdcch procedures</a:t>
                      </a:r>
                      <a:endParaRPr lang="en-GB" altLang="zh-CN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/>
                        <a:t> 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1.76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18732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11.67us</a:t>
                      </a:r>
                      <a:endParaRPr lang="zh-CN" altLang="en-US"/>
                    </a:p>
                  </a:txBody>
                  <a:tcPr anchor="ctr"/>
                </a:tc>
              </a:tr>
              <a:tr h="314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pdcch ack </a:t>
                      </a:r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>
                          <a:effectLst/>
                        </a:rPr>
                        <a:t>378.96us</a:t>
                      </a:r>
                      <a:endParaRPr lang="en-US" altLang="zh-CN" sz="16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5793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475.66us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</a:tr>
              <a:tr h="314125">
                <a:tc>
                  <a:txBody>
                    <a:bodyPr/>
                    <a:lstStyle/>
                    <a:p>
                      <a:pPr algn="ctr"/>
                      <a:r>
                        <a:rPr lang="en-GB" altLang="zh-CN" b="0">
                          <a:solidFill>
                            <a:schemeClr val="tx1"/>
                          </a:solidFill>
                          <a:effectLst/>
                        </a:rPr>
                        <a:t>pdsch procedures</a:t>
                      </a:r>
                      <a:endParaRPr lang="en-GB" altLang="zh-CN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289.13us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16939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488.54us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</a:tr>
              <a:tr h="314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pdsch ack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224.33us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4924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492.47us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</a:tr>
              <a:tr h="3141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>
                          <a:effectLst/>
                        </a:rPr>
                        <a:t>CPR&amp;FFT </a:t>
                      </a:r>
                      <a:endParaRPr lang="en-GB" altLang="zh-CN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108.92us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6085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601.34us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</a:tr>
              <a:tr h="3141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/>
                        <a:t>nr_pdsch_channel_estimatio</a:t>
                      </a:r>
                      <a:r>
                        <a:rPr lang="en-GB" altLang="zh-CN">
                          <a:effectLst/>
                        </a:rPr>
                        <a:t>n</a:t>
                      </a:r>
                      <a:endParaRPr lang="en-GB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>
                          <a:effectLst/>
                        </a:rPr>
                        <a:t>29.43us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5743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>
                          <a:effectLst/>
                        </a:rPr>
                        <a:t>102.67us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</a:tr>
              <a:tr h="3141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/>
                        <a:t>nr_dlsch_extract_rbs_multi</a:t>
                      </a:r>
                      <a:endParaRPr lang="en-GB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1.27us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6828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>
                          <a:effectLst/>
                        </a:rPr>
                        <a:t>7.24us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</a:tr>
              <a:tr h="3141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nr_dlsch_channel_level</a:t>
                      </a:r>
                      <a:endParaRPr lang="en-GB" altLang="zh-CN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3.12us</a:t>
                      </a:r>
                      <a:endParaRPr lang="zh-CN" altLang="en-US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8726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>
                          <a:effectLst/>
                        </a:rPr>
                        <a:t>14.87us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</a:tr>
              <a:tr h="3141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nr_dlsch_channel_compensation</a:t>
                      </a:r>
                      <a:endParaRPr lang="en-GB" altLang="zh-CN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1.52us</a:t>
                      </a:r>
                      <a:endParaRPr lang="zh-CN" altLang="en-US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7527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>
                          <a:effectLst/>
                        </a:rPr>
                        <a:t>16.83us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</a:tr>
              <a:tr h="3141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nr_dlsch_detection_mrc</a:t>
                      </a:r>
                      <a:r>
                        <a:rPr lang="zh-CN" altLang="en-GB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GB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nr_zero_forcing_rx_2layers</a:t>
                      </a:r>
                      <a:endParaRPr lang="en-GB" altLang="zh-CN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>
                          <a:effectLst/>
                        </a:rPr>
                        <a:t>0.03us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8634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>
                          <a:effectLst/>
                        </a:rPr>
                        <a:t>2.52us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</a:tr>
              <a:tr h="3141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nr_dlsch_llr</a:t>
                      </a:r>
                      <a:r>
                        <a:rPr lang="zh-CN" altLang="en-GB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GB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nr_dlsch_layer_demapping</a:t>
                      </a:r>
                      <a:endParaRPr lang="en-GB" altLang="zh-CN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>
                          <a:effectLst/>
                        </a:rPr>
                        <a:t>0.22us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9737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>
                          <a:effectLst/>
                        </a:rPr>
                        <a:t>4.22us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</a:tr>
              <a:tr h="3141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nr_dlsch_decoding</a:t>
                      </a:r>
                      <a:endParaRPr lang="en-GB" altLang="zh-CN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>
                          <a:effectLst/>
                        </a:rPr>
                        <a:t>86.98us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6822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209.08us</a:t>
                      </a:r>
                      <a:endParaRPr lang="zh-CN" altLang="en-US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>
                        <a:effectLst/>
                      </a:endParaRPr>
                    </a:p>
                  </a:txBody>
                  <a:tcPr/>
                </a:tc>
              </a:tr>
              <a:tr h="314125">
                <a:tc>
                  <a:txBody>
                    <a:bodyPr/>
                    <a:lstStyle/>
                    <a:p>
                      <a:pPr algn="ctr"/>
                      <a:r>
                        <a:rPr lang="en-GB" altLang="zh-CN">
                          <a:effectLst/>
                        </a:rPr>
                        <a:t>process RX</a:t>
                      </a:r>
                      <a:endParaRPr lang="en-GB" altLang="zh-CN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850.44</a:t>
                      </a:r>
                      <a:r>
                        <a:rPr lang="en-US" altLang="zh-CN"/>
                        <a:t>us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23253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3192.089us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9" name="图片 9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69" y="2134689"/>
            <a:ext cx="4539663" cy="4084708"/>
          </a:xfrm>
          <a:prstGeom prst="rect">
            <a:avLst/>
          </a:prstGeom>
        </p:spPr>
      </p:pic>
      <p:sp>
        <p:nvSpPr>
          <p:cNvPr id="100" name="矩形 99"/>
          <p:cNvSpPr/>
          <p:nvPr/>
        </p:nvSpPr>
        <p:spPr>
          <a:xfrm>
            <a:off x="2283557" y="2409306"/>
            <a:ext cx="996335" cy="273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108.92us</a:t>
            </a:r>
            <a:endParaRPr lang="zh-CN" altLang="en-US" sz="1400" dirty="0"/>
          </a:p>
        </p:txBody>
      </p:sp>
      <p:sp>
        <p:nvSpPr>
          <p:cNvPr id="101" name="矩形 100"/>
          <p:cNvSpPr/>
          <p:nvPr/>
        </p:nvSpPr>
        <p:spPr>
          <a:xfrm>
            <a:off x="2283557" y="2863639"/>
            <a:ext cx="996335" cy="273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29.43us</a:t>
            </a:r>
            <a:endParaRPr lang="zh-CN" altLang="en-US" sz="1400" dirty="0"/>
          </a:p>
        </p:txBody>
      </p:sp>
      <p:sp>
        <p:nvSpPr>
          <p:cNvPr id="102" name="矩形 101"/>
          <p:cNvSpPr/>
          <p:nvPr/>
        </p:nvSpPr>
        <p:spPr>
          <a:xfrm>
            <a:off x="2289097" y="3350869"/>
            <a:ext cx="996335" cy="273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1.27us</a:t>
            </a:r>
            <a:endParaRPr lang="zh-CN" altLang="en-US" sz="1400" dirty="0"/>
          </a:p>
        </p:txBody>
      </p:sp>
      <p:sp>
        <p:nvSpPr>
          <p:cNvPr id="103" name="矩形 102"/>
          <p:cNvSpPr/>
          <p:nvPr/>
        </p:nvSpPr>
        <p:spPr>
          <a:xfrm>
            <a:off x="6275947" y="3341725"/>
            <a:ext cx="996335" cy="273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3.12us</a:t>
            </a:r>
            <a:endParaRPr lang="zh-CN" altLang="en-US" sz="1400" dirty="0"/>
          </a:p>
        </p:txBody>
      </p:sp>
      <p:sp>
        <p:nvSpPr>
          <p:cNvPr id="104" name="矩形 103"/>
          <p:cNvSpPr/>
          <p:nvPr/>
        </p:nvSpPr>
        <p:spPr>
          <a:xfrm>
            <a:off x="2172702" y="4140411"/>
            <a:ext cx="996335" cy="273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1.52us</a:t>
            </a:r>
            <a:endParaRPr lang="zh-CN" altLang="en-US" sz="1400" dirty="0"/>
          </a:p>
        </p:txBody>
      </p:sp>
      <p:sp>
        <p:nvSpPr>
          <p:cNvPr id="105" name="矩形 104"/>
          <p:cNvSpPr/>
          <p:nvPr/>
        </p:nvSpPr>
        <p:spPr>
          <a:xfrm>
            <a:off x="2248167" y="4662714"/>
            <a:ext cx="996335" cy="273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0.03us</a:t>
            </a:r>
            <a:endParaRPr lang="zh-CN" altLang="en-US" sz="1400" dirty="0"/>
          </a:p>
        </p:txBody>
      </p:sp>
      <p:sp>
        <p:nvSpPr>
          <p:cNvPr id="106" name="矩形 105"/>
          <p:cNvSpPr/>
          <p:nvPr/>
        </p:nvSpPr>
        <p:spPr>
          <a:xfrm>
            <a:off x="1871650" y="5201812"/>
            <a:ext cx="996335" cy="273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0.22us</a:t>
            </a:r>
            <a:endParaRPr lang="zh-CN" altLang="en-US" sz="1400" dirty="0"/>
          </a:p>
        </p:txBody>
      </p:sp>
      <p:sp>
        <p:nvSpPr>
          <p:cNvPr id="107" name="矩形 106"/>
          <p:cNvSpPr/>
          <p:nvPr/>
        </p:nvSpPr>
        <p:spPr>
          <a:xfrm>
            <a:off x="2248167" y="5732892"/>
            <a:ext cx="996335" cy="273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86.98us</a:t>
            </a:r>
            <a:endParaRPr lang="zh-CN" altLang="en-US" sz="1400" dirty="0"/>
          </a:p>
        </p:txBody>
      </p:sp>
      <p:sp>
        <p:nvSpPr>
          <p:cNvPr id="108" name="文本框 107"/>
          <p:cNvSpPr txBox="1"/>
          <p:nvPr/>
        </p:nvSpPr>
        <p:spPr>
          <a:xfrm>
            <a:off x="6145306" y="7073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/>
          <p:cNvSpPr/>
          <p:nvPr/>
        </p:nvSpPr>
        <p:spPr>
          <a:xfrm>
            <a:off x="3919152" y="915893"/>
            <a:ext cx="1346094" cy="7171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性能展示</a:t>
            </a:r>
            <a:endParaRPr lang="zh-CN" altLang="en-US" sz="1400" dirty="0"/>
          </a:p>
        </p:txBody>
      </p:sp>
      <p:sp>
        <p:nvSpPr>
          <p:cNvPr id="69" name="矩形: 圆角 68"/>
          <p:cNvSpPr/>
          <p:nvPr/>
        </p:nvSpPr>
        <p:spPr>
          <a:xfrm>
            <a:off x="2565189" y="915893"/>
            <a:ext cx="1346094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时延优化配置</a:t>
            </a:r>
            <a:endParaRPr lang="zh-CN" altLang="en-US" sz="1400" dirty="0"/>
          </a:p>
        </p:txBody>
      </p:sp>
      <p:sp>
        <p:nvSpPr>
          <p:cNvPr id="74" name="矩形 73"/>
          <p:cNvSpPr/>
          <p:nvPr/>
        </p:nvSpPr>
        <p:spPr>
          <a:xfrm>
            <a:off x="2565189" y="1276210"/>
            <a:ext cx="9446862" cy="5575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/>
          <p:cNvSpPr/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/>
          <p:cNvSpPr/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7863862" y="177924"/>
            <a:ext cx="2658094" cy="286330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83" name="矩形 82"/>
          <p:cNvSpPr/>
          <p:nvPr/>
        </p:nvSpPr>
        <p:spPr>
          <a:xfrm>
            <a:off x="2277556" y="159906"/>
            <a:ext cx="1403132" cy="30434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  <a:endParaRPr lang="zh-CN" altLang="en-US" sz="1600" dirty="0"/>
          </a:p>
        </p:txBody>
      </p:sp>
      <p:sp>
        <p:nvSpPr>
          <p:cNvPr id="39" name="矩形: 圆角 38"/>
          <p:cNvSpPr/>
          <p:nvPr/>
        </p:nvSpPr>
        <p:spPr>
          <a:xfrm>
            <a:off x="2610199" y="6199060"/>
            <a:ext cx="1005582" cy="32362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重置</a:t>
            </a:r>
            <a:endParaRPr lang="zh-CN" altLang="en-US" sz="1800" dirty="0"/>
          </a:p>
        </p:txBody>
      </p:sp>
      <p:cxnSp>
        <p:nvCxnSpPr>
          <p:cNvPr id="3" name="直接连接符 2"/>
          <p:cNvCxnSpPr>
            <a:stCxn id="69" idx="1"/>
            <a:endCxn id="29" idx="1"/>
          </p:cNvCxnSpPr>
          <p:nvPr/>
        </p:nvCxnSpPr>
        <p:spPr>
          <a:xfrm>
            <a:off x="2565189" y="1274487"/>
            <a:ext cx="13460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589524" y="1232256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196286" y="1306649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可靠性优化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46846" y="1409263"/>
            <a:ext cx="3707420" cy="5202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22589" y="151071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minislot</a:t>
            </a:r>
            <a:r>
              <a:rPr kumimoji="1" lang="zh-CN" altLang="en-US">
                <a:solidFill>
                  <a:schemeClr val="bg1"/>
                </a:solidFill>
              </a:rPr>
              <a:t>配置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3764642" y="3882423"/>
          <a:ext cx="3378518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7107"/>
                <a:gridCol w="751411"/>
              </a:tblGrid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k0</a:t>
                      </a:r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k2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typeA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typeB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SLIV</a:t>
                      </a:r>
                      <a:r>
                        <a:rPr lang="zh-CN" altLang="zh-CN"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14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96287" y="996144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时延优化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911225" y="2976454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  <a:endParaRPr kumimoji="1"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967251" y="5973858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569183" y="1313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946252" y="1409263"/>
            <a:ext cx="3836913" cy="515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094745" y="1619176"/>
            <a:ext cx="170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子载波配置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806982" y="5917895"/>
            <a:ext cx="1598483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  <a:endParaRPr kumimoji="1" lang="zh-CN" altLang="en-US"/>
          </a:p>
        </p:txBody>
      </p:sp>
      <p:graphicFrame>
        <p:nvGraphicFramePr>
          <p:cNvPr id="6" name="表格 7"/>
          <p:cNvGraphicFramePr>
            <a:graphicFrameLocks noGrp="1"/>
          </p:cNvGraphicFramePr>
          <p:nvPr/>
        </p:nvGraphicFramePr>
        <p:xfrm>
          <a:off x="3974164" y="1913122"/>
          <a:ext cx="2952425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3467"/>
                <a:gridCol w="978958"/>
              </a:tblGrid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基于微时隙配置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 anchor="ctr"/>
                </a:tc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基于时隙配置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094745" y="3307133"/>
            <a:ext cx="232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时隙上下比配置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0" name="表格 7"/>
          <p:cNvGraphicFramePr>
            <a:graphicFrameLocks noGrp="1"/>
          </p:cNvGraphicFramePr>
          <p:nvPr/>
        </p:nvGraphicFramePr>
        <p:xfrm>
          <a:off x="8388495" y="2177104"/>
          <a:ext cx="2952425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3467"/>
                <a:gridCol w="978958"/>
              </a:tblGrid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30KHZ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☑️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120KHZ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☑️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7"/>
          <p:cNvGraphicFramePr>
            <a:graphicFrameLocks noGrp="1"/>
          </p:cNvGraphicFramePr>
          <p:nvPr/>
        </p:nvGraphicFramePr>
        <p:xfrm>
          <a:off x="8175448" y="3882423"/>
          <a:ext cx="3378518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7107"/>
                <a:gridCol w="751411"/>
              </a:tblGrid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nrofDownlinkSlots</a:t>
                      </a:r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/>
                        <a:t> </a:t>
                      </a:r>
                      <a:endParaRPr lang="zh-CN" altLang="en-US"/>
                    </a:p>
                  </a:txBody>
                  <a:tcPr anchor="ctr"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nrofDownlinkSymbols</a:t>
                      </a:r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nrofUplinkSlots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nrofUplinkSymbols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1"/>
          <p:cNvSpPr/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/>
          <p:cNvSpPr/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2449151" y="176027"/>
            <a:ext cx="1132048" cy="2920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24" name="矩形: 圆角 28"/>
          <p:cNvSpPr/>
          <p:nvPr/>
        </p:nvSpPr>
        <p:spPr>
          <a:xfrm>
            <a:off x="3919152" y="915893"/>
            <a:ext cx="1346094" cy="7171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性能展示</a:t>
            </a:r>
            <a:endParaRPr lang="zh-CN" altLang="en-US" sz="1400" dirty="0"/>
          </a:p>
        </p:txBody>
      </p:sp>
      <p:sp>
        <p:nvSpPr>
          <p:cNvPr id="26" name="矩形: 圆角 68"/>
          <p:cNvSpPr/>
          <p:nvPr/>
        </p:nvSpPr>
        <p:spPr>
          <a:xfrm>
            <a:off x="2565189" y="915893"/>
            <a:ext cx="1346094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时延优化配置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3" name="矩形: 圆角 38"/>
          <p:cNvSpPr/>
          <p:nvPr/>
        </p:nvSpPr>
        <p:spPr>
          <a:xfrm>
            <a:off x="2659227" y="6162904"/>
            <a:ext cx="1890675" cy="3348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刷新</a:t>
            </a:r>
            <a:endParaRPr lang="zh-CN" altLang="en-US" sz="1800" dirty="0"/>
          </a:p>
        </p:txBody>
      </p:sp>
      <p:sp>
        <p:nvSpPr>
          <p:cNvPr id="35" name="文本框 34"/>
          <p:cNvSpPr txBox="1"/>
          <p:nvPr/>
        </p:nvSpPr>
        <p:spPr>
          <a:xfrm>
            <a:off x="4821014" y="1381460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设置</a:t>
            </a:r>
            <a:r>
              <a:rPr kumimoji="1" lang="en-US" altLang="zh-CN">
                <a:solidFill>
                  <a:schemeClr val="bg1"/>
                </a:solidFill>
              </a:rPr>
              <a:t>InF</a:t>
            </a:r>
            <a:r>
              <a:rPr kumimoji="1" lang="zh-CN" altLang="en-US">
                <a:solidFill>
                  <a:schemeClr val="bg1"/>
                </a:solidFill>
              </a:rPr>
              <a:t>信道模型参数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009650" y="6067228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667608" y="1372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796553" y="1489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导入信道模型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757318" y="238153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导入信道模型名称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749714" y="372008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信道模型导入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322632" y="420011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未选择文件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565189" y="1272825"/>
            <a:ext cx="9446862" cy="5390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744836" y="3066053"/>
            <a:ext cx="2783788" cy="44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: 圆角 48"/>
          <p:cNvSpPr/>
          <p:nvPr/>
        </p:nvSpPr>
        <p:spPr>
          <a:xfrm>
            <a:off x="6581465" y="4226795"/>
            <a:ext cx="1110530" cy="364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仿真回放</a:t>
            </a:r>
            <a:endParaRPr lang="zh-CN" altLang="en-US" sz="1400" b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5829013" y="3109142"/>
            <a:ext cx="340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正在仿真中，请等待</a:t>
            </a:r>
            <a:r>
              <a:rPr lang="en-US" altLang="zh-CN" sz="1800" dirty="0">
                <a:solidFill>
                  <a:schemeClr val="bg1"/>
                </a:solidFill>
              </a:rPr>
              <a:t>…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41127" y="1215450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196286" y="1245846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可靠性优化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6287" y="935341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时延优化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7863862" y="177924"/>
            <a:ext cx="2658094" cy="286330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/>
          <p:cNvSpPr/>
          <p:nvPr/>
        </p:nvSpPr>
        <p:spPr>
          <a:xfrm>
            <a:off x="3919152" y="915893"/>
            <a:ext cx="1346094" cy="7171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性能展示</a:t>
            </a:r>
            <a:endParaRPr lang="zh-CN" altLang="en-US" sz="1400" dirty="0"/>
          </a:p>
        </p:txBody>
      </p:sp>
      <p:sp>
        <p:nvSpPr>
          <p:cNvPr id="69" name="矩形: 圆角 68"/>
          <p:cNvSpPr/>
          <p:nvPr/>
        </p:nvSpPr>
        <p:spPr>
          <a:xfrm>
            <a:off x="2565189" y="915893"/>
            <a:ext cx="1346094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时延优化配置</a:t>
            </a:r>
            <a:endParaRPr lang="zh-CN" altLang="en-US" sz="1400" dirty="0"/>
          </a:p>
        </p:txBody>
      </p:sp>
      <p:sp>
        <p:nvSpPr>
          <p:cNvPr id="74" name="矩形 73"/>
          <p:cNvSpPr/>
          <p:nvPr/>
        </p:nvSpPr>
        <p:spPr>
          <a:xfrm>
            <a:off x="2565189" y="1276210"/>
            <a:ext cx="9446862" cy="5575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/>
          <p:cNvSpPr/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/>
          <p:cNvSpPr/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7863862" y="177924"/>
            <a:ext cx="2658094" cy="286330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83" name="矩形 82"/>
          <p:cNvSpPr/>
          <p:nvPr/>
        </p:nvSpPr>
        <p:spPr>
          <a:xfrm>
            <a:off x="2277556" y="159906"/>
            <a:ext cx="1403132" cy="30434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  <a:endParaRPr lang="zh-CN" altLang="en-US" sz="1600" dirty="0"/>
          </a:p>
        </p:txBody>
      </p:sp>
      <p:cxnSp>
        <p:nvCxnSpPr>
          <p:cNvPr id="3" name="直接连接符 2"/>
          <p:cNvCxnSpPr>
            <a:stCxn id="69" idx="1"/>
            <a:endCxn id="29" idx="1"/>
          </p:cNvCxnSpPr>
          <p:nvPr/>
        </p:nvCxnSpPr>
        <p:spPr>
          <a:xfrm>
            <a:off x="2565189" y="1274487"/>
            <a:ext cx="13460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941127" y="1197650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196286" y="1306649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可靠性优化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491" y="1477104"/>
            <a:ext cx="8336916" cy="5202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6287" y="996144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时延优化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57828" y="1381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/>
          <p:cNvSpPr/>
          <p:nvPr/>
        </p:nvSpPr>
        <p:spPr>
          <a:xfrm>
            <a:off x="3919152" y="915893"/>
            <a:ext cx="1346094" cy="7171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自行设置文件</a:t>
            </a:r>
            <a:endParaRPr lang="zh-CN" altLang="en-US" sz="1400" dirty="0"/>
          </a:p>
        </p:txBody>
      </p:sp>
      <p:sp>
        <p:nvSpPr>
          <p:cNvPr id="69" name="矩形: 圆角 68"/>
          <p:cNvSpPr/>
          <p:nvPr/>
        </p:nvSpPr>
        <p:spPr>
          <a:xfrm>
            <a:off x="2565189" y="915893"/>
            <a:ext cx="1346094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选择已有文件</a:t>
            </a:r>
            <a:endParaRPr lang="zh-CN" altLang="en-US" sz="1400" dirty="0"/>
          </a:p>
        </p:txBody>
      </p:sp>
      <p:sp>
        <p:nvSpPr>
          <p:cNvPr id="74" name="矩形 73"/>
          <p:cNvSpPr/>
          <p:nvPr/>
        </p:nvSpPr>
        <p:spPr>
          <a:xfrm>
            <a:off x="2565189" y="1276210"/>
            <a:ext cx="9446862" cy="5575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/>
          <p:cNvSpPr/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/>
          <p:cNvSpPr/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2607152" y="177575"/>
            <a:ext cx="983360" cy="286331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65" name="矩形 64"/>
          <p:cNvSpPr/>
          <p:nvPr/>
        </p:nvSpPr>
        <p:spPr>
          <a:xfrm>
            <a:off x="196285" y="691488"/>
            <a:ext cx="1661089" cy="3680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网络参数配置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96286" y="1418282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信道参数配置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823882" y="194677"/>
            <a:ext cx="2629707" cy="25282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  <a:endParaRPr lang="zh-CN" altLang="en-US" sz="1600" dirty="0"/>
          </a:p>
        </p:txBody>
      </p:sp>
      <p:sp>
        <p:nvSpPr>
          <p:cNvPr id="39" name="矩形: 圆角 38"/>
          <p:cNvSpPr/>
          <p:nvPr/>
        </p:nvSpPr>
        <p:spPr>
          <a:xfrm>
            <a:off x="2659228" y="6350869"/>
            <a:ext cx="1449476" cy="32920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重置</a:t>
            </a:r>
            <a:endParaRPr lang="zh-CN" altLang="en-US" sz="1800" dirty="0"/>
          </a:p>
        </p:txBody>
      </p:sp>
      <p:cxnSp>
        <p:nvCxnSpPr>
          <p:cNvPr id="3" name="直接连接符 2"/>
          <p:cNvCxnSpPr>
            <a:stCxn id="69" idx="1"/>
            <a:endCxn id="29" idx="1"/>
          </p:cNvCxnSpPr>
          <p:nvPr/>
        </p:nvCxnSpPr>
        <p:spPr>
          <a:xfrm>
            <a:off x="2565189" y="1274487"/>
            <a:ext cx="13460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563926" y="1241924"/>
            <a:ext cx="1324119" cy="51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196285" y="1741906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运行日志配置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96687" y="1418282"/>
            <a:ext cx="5420571" cy="634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37758" y="14763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设置文件参数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6286" y="1103652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基站参数配置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912627" y="6579409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6284" y="2047215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运行启动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" name="表格 7"/>
          <p:cNvGraphicFramePr>
            <a:graphicFrameLocks noGrp="1"/>
          </p:cNvGraphicFramePr>
          <p:nvPr/>
        </p:nvGraphicFramePr>
        <p:xfrm>
          <a:off x="4472372" y="1845666"/>
          <a:ext cx="5138428" cy="5760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03553"/>
                <a:gridCol w="1834875"/>
              </a:tblGrid>
              <a:tr h="305320">
                <a:tc>
                  <a:txBody>
                    <a:bodyPr/>
                    <a:lstStyle/>
                    <a:p>
                      <a:r>
                        <a:rPr lang="en-GB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gnb.band78.tm1.106PRB.usrpb210.conf</a:t>
                      </a:r>
                      <a:endParaRPr lang="en-GB" altLang="zh-CN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 anchor="ctr"/>
                </a:tc>
              </a:tr>
              <a:tr h="305320">
                <a:tc>
                  <a:txBody>
                    <a:bodyPr/>
                    <a:lstStyle/>
                    <a:p>
                      <a:r>
                        <a:rPr lang="en-GB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gnb.band78.tm1.24PRB.usrpb210.conf</a:t>
                      </a:r>
                      <a:endParaRPr lang="en-GB" altLang="zh-CN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r>
                        <a:rPr lang="en-GB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gnb.sa.band41.fr1.106PRB.usrpb210.conf   </a:t>
                      </a:r>
                      <a:endParaRPr lang="en-GB" altLang="zh-CN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r>
                        <a:rPr lang="en-GB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gnb.sa.band78.fr1.106PRB.usrpb210.4layer.conf</a:t>
                      </a:r>
                      <a:endParaRPr lang="en-GB" altLang="zh-CN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gnb.sa.band78.fr1.106PRB.usrpb210.conf</a:t>
                      </a:r>
                      <a:r>
                        <a:rPr lang="zh-CN" altLang="zh-CN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gnb.sa.band78.fr1.24PRB.usrpb210.conf</a:t>
                      </a:r>
                      <a:endParaRPr lang="en-GB" altLang="zh-CN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gnb.sa.band78.fr1.106PRB.usrpb210.sabox.conf</a:t>
                      </a:r>
                      <a:endParaRPr lang="en-GB" altLang="zh-CN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enb.band7.tm1.25PRB.usrpb210.replay.conf</a:t>
                      </a:r>
                      <a:endParaRPr lang="en-GB" altLang="zh-CN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enb.band7.tm1.50PRB.usrpb210.conf</a:t>
                      </a:r>
                      <a:endParaRPr lang="en-GB" altLang="zh-CN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/>
          <p:cNvSpPr/>
          <p:nvPr/>
        </p:nvSpPr>
        <p:spPr>
          <a:xfrm>
            <a:off x="4262637" y="915893"/>
            <a:ext cx="1346094" cy="7171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性能展示</a:t>
            </a:r>
            <a:endParaRPr lang="zh-CN" altLang="en-US" sz="1400" dirty="0"/>
          </a:p>
        </p:txBody>
      </p:sp>
      <p:sp>
        <p:nvSpPr>
          <p:cNvPr id="69" name="矩形: 圆角 68"/>
          <p:cNvSpPr/>
          <p:nvPr/>
        </p:nvSpPr>
        <p:spPr>
          <a:xfrm>
            <a:off x="2565188" y="915893"/>
            <a:ext cx="1705585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可靠性优化配置</a:t>
            </a:r>
            <a:endParaRPr lang="zh-CN" altLang="en-US" sz="1400" dirty="0"/>
          </a:p>
        </p:txBody>
      </p:sp>
      <p:sp>
        <p:nvSpPr>
          <p:cNvPr id="74" name="矩形 73"/>
          <p:cNvSpPr/>
          <p:nvPr/>
        </p:nvSpPr>
        <p:spPr>
          <a:xfrm>
            <a:off x="2565189" y="1276210"/>
            <a:ext cx="9446862" cy="5575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/>
          <p:cNvSpPr/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/>
          <p:cNvSpPr/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7863862" y="177924"/>
            <a:ext cx="2658094" cy="286330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83" name="矩形 82"/>
          <p:cNvSpPr/>
          <p:nvPr/>
        </p:nvSpPr>
        <p:spPr>
          <a:xfrm>
            <a:off x="2277556" y="159906"/>
            <a:ext cx="1403132" cy="30434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  <a:endParaRPr lang="zh-CN" altLang="en-US" sz="1600" dirty="0"/>
          </a:p>
        </p:txBody>
      </p:sp>
      <p:cxnSp>
        <p:nvCxnSpPr>
          <p:cNvPr id="3" name="直接连接符 2"/>
          <p:cNvCxnSpPr>
            <a:stCxn id="69" idx="1"/>
            <a:endCxn id="29" idx="1"/>
          </p:cNvCxnSpPr>
          <p:nvPr/>
        </p:nvCxnSpPr>
        <p:spPr>
          <a:xfrm>
            <a:off x="2565188" y="1274487"/>
            <a:ext cx="16974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577722" y="1229452"/>
            <a:ext cx="1705585" cy="129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196286" y="925962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时延优化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491" y="1477104"/>
            <a:ext cx="8336916" cy="5202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6287" y="1281389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可靠性优化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57828" y="1381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5202433" y="1997808"/>
          <a:ext cx="3378518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7107"/>
                <a:gridCol w="751411"/>
              </a:tblGrid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 QAM </a:t>
                      </a: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</a:t>
                      </a:r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  <a:endParaRPr lang="zh-CN" altLang="en-US"/>
                    </a:p>
                  </a:txBody>
                  <a:tcPr anchor="ctr"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256 </a:t>
                      </a:r>
                      <a:r>
                        <a:rPr lang="en-GB" altLang="zh-CN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QAM </a:t>
                      </a: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</a:t>
                      </a:r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低频谱效率 </a:t>
                      </a:r>
                      <a:r>
                        <a:rPr lang="en-US" altLang="zh-CN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 </a:t>
                      </a:r>
                      <a:r>
                        <a:rPr lang="en-GB" altLang="zh-CN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QAM </a:t>
                      </a: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719950" y="208790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mcs</a:t>
            </a:r>
            <a:r>
              <a:rPr kumimoji="1" lang="zh-CN" altLang="en-US">
                <a:solidFill>
                  <a:schemeClr val="bg1"/>
                </a:solidFill>
              </a:rPr>
              <a:t>编码表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77068" y="34497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参数配置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5202432" y="3535126"/>
          <a:ext cx="4779768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16707"/>
                <a:gridCol w="1063061"/>
              </a:tblGrid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采样数据</a:t>
                      </a:r>
                      <a:endParaRPr lang="zh-CN" altLang="en-US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1000000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起始</a:t>
                      </a:r>
                      <a:r>
                        <a:rPr lang="en-US" altLang="zh-CN" sz="18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SNR</a:t>
                      </a:r>
                      <a:r>
                        <a:rPr lang="zh-CN" altLang="en-US" sz="18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18</a:t>
                      </a:r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SNR</a:t>
                      </a:r>
                      <a:r>
                        <a:rPr lang="zh-CN" altLang="en-US" sz="18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变化间隔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0.2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: 圆角 7"/>
          <p:cNvSpPr/>
          <p:nvPr/>
        </p:nvSpPr>
        <p:spPr>
          <a:xfrm>
            <a:off x="3411940" y="1639215"/>
            <a:ext cx="1838253" cy="273046"/>
          </a:xfrm>
          <a:prstGeom prst="roundRect">
            <a:avLst/>
          </a:prstGeom>
          <a:solidFill>
            <a:srgbClr val="F89B46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- mcs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编码表配置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: 圆角 8"/>
          <p:cNvSpPr/>
          <p:nvPr/>
        </p:nvSpPr>
        <p:spPr>
          <a:xfrm>
            <a:off x="3504306" y="6146885"/>
            <a:ext cx="1838253" cy="273046"/>
          </a:xfrm>
          <a:prstGeom prst="roundRect">
            <a:avLst/>
          </a:prstGeom>
          <a:solidFill>
            <a:srgbClr val="F89B46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编码可靠性配置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/>
          <p:cNvSpPr/>
          <p:nvPr/>
        </p:nvSpPr>
        <p:spPr>
          <a:xfrm>
            <a:off x="4262637" y="915893"/>
            <a:ext cx="1346094" cy="7171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性能展示</a:t>
            </a:r>
            <a:endParaRPr lang="zh-CN" altLang="en-US" sz="1400" dirty="0"/>
          </a:p>
        </p:txBody>
      </p:sp>
      <p:sp>
        <p:nvSpPr>
          <p:cNvPr id="69" name="矩形: 圆角 68"/>
          <p:cNvSpPr/>
          <p:nvPr/>
        </p:nvSpPr>
        <p:spPr>
          <a:xfrm>
            <a:off x="2565188" y="915893"/>
            <a:ext cx="1705585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可靠性优化配置</a:t>
            </a:r>
            <a:endParaRPr lang="zh-CN" altLang="en-US" sz="1400" dirty="0"/>
          </a:p>
        </p:txBody>
      </p:sp>
      <p:sp>
        <p:nvSpPr>
          <p:cNvPr id="74" name="矩形 73"/>
          <p:cNvSpPr/>
          <p:nvPr/>
        </p:nvSpPr>
        <p:spPr>
          <a:xfrm>
            <a:off x="2565189" y="1276210"/>
            <a:ext cx="9446862" cy="5575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/>
          <p:cNvSpPr/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/>
          <p:cNvSpPr/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7863862" y="177924"/>
            <a:ext cx="2658094" cy="286330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83" name="矩形 82"/>
          <p:cNvSpPr/>
          <p:nvPr/>
        </p:nvSpPr>
        <p:spPr>
          <a:xfrm>
            <a:off x="2277556" y="159906"/>
            <a:ext cx="1403132" cy="30434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  <a:endParaRPr lang="zh-CN" altLang="en-US" sz="1600" dirty="0"/>
          </a:p>
        </p:txBody>
      </p:sp>
      <p:cxnSp>
        <p:nvCxnSpPr>
          <p:cNvPr id="3" name="直接连接符 2"/>
          <p:cNvCxnSpPr>
            <a:stCxn id="69" idx="1"/>
            <a:endCxn id="29" idx="1"/>
          </p:cNvCxnSpPr>
          <p:nvPr/>
        </p:nvCxnSpPr>
        <p:spPr>
          <a:xfrm>
            <a:off x="2565188" y="1274487"/>
            <a:ext cx="16974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577722" y="1229452"/>
            <a:ext cx="1684915" cy="140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196286" y="925962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时延优化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15159" y="1369907"/>
            <a:ext cx="8457248" cy="5682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6287" y="1281389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可靠性优化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57828" y="1381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53769" y="2145853"/>
            <a:ext cx="202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编码模式选择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7"/>
          <p:cNvGraphicFramePr>
            <a:graphicFrameLocks noGrp="1"/>
          </p:cNvGraphicFramePr>
          <p:nvPr/>
        </p:nvGraphicFramePr>
        <p:xfrm>
          <a:off x="5101905" y="2166514"/>
          <a:ext cx="2727104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43956"/>
                <a:gridCol w="783148"/>
              </a:tblGrid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SISO(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无编码）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☑️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2×1Alamouti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编码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☑️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3×1STBC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编码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☑️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00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4×1STBC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编码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001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…...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601983" y="4563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发射功率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5135633" y="4671974"/>
            <a:ext cx="822371" cy="23899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212121"/>
                </a:solidFill>
                <a:latin typeface="Menlo"/>
              </a:rPr>
              <a:t>-13</a:t>
            </a:r>
            <a:endParaRPr lang="en-US" altLang="zh-CN" sz="1200" b="0" i="0" dirty="0">
              <a:solidFill>
                <a:srgbClr val="212121"/>
              </a:solidFill>
              <a:effectLst/>
              <a:latin typeface="Menlo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07998" y="4637972"/>
            <a:ext cx="350702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—</a:t>
            </a:r>
            <a:endParaRPr lang="zh-CN" altLang="en-US" sz="1200" kern="10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6240034" y="4671974"/>
            <a:ext cx="822372" cy="23899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212121"/>
                </a:solidFill>
                <a:latin typeface="Menlo"/>
              </a:rPr>
              <a:t>72</a:t>
            </a:r>
            <a:endParaRPr lang="en-US" altLang="zh-CN" sz="1200" b="0" i="0" dirty="0">
              <a:solidFill>
                <a:srgbClr val="212121"/>
              </a:solidFill>
              <a:effectLst/>
              <a:latin typeface="Menlo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82252" y="4652973"/>
            <a:ext cx="524367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dBm</a:t>
            </a:r>
            <a:endParaRPr lang="zh-CN" altLang="en-US" sz="1200" kern="10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43832" y="50657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载波频率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8991938" y="5130866"/>
            <a:ext cx="1959304" cy="23899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212121"/>
                </a:solidFill>
                <a:effectLst/>
                <a:latin typeface="Menlo"/>
              </a:rPr>
              <a:t>2.4</a:t>
            </a:r>
            <a:endParaRPr lang="en-US" altLang="zh-CN" sz="1200" b="0" i="0" dirty="0">
              <a:solidFill>
                <a:srgbClr val="212121"/>
              </a:solidFill>
              <a:effectLst/>
              <a:latin typeface="Menlo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951242" y="5130866"/>
            <a:ext cx="524367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GHz</a:t>
            </a:r>
            <a:endParaRPr lang="zh-CN" altLang="en-US" sz="1200" kern="10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33567" y="5072178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          基站</a:t>
            </a:r>
            <a:r>
              <a:rPr kumimoji="1" lang="en-US" altLang="zh-CN" dirty="0">
                <a:solidFill>
                  <a:schemeClr val="bg1"/>
                </a:solidFill>
              </a:rPr>
              <a:t>-</a:t>
            </a:r>
            <a:r>
              <a:rPr kumimoji="1" lang="zh-CN" altLang="en-US" dirty="0">
                <a:solidFill>
                  <a:schemeClr val="bg1"/>
                </a:solidFill>
              </a:rPr>
              <a:t>用户距离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5295131" y="5139446"/>
            <a:ext cx="1767275" cy="23899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212121"/>
                </a:solidFill>
                <a:latin typeface="Menlo"/>
              </a:rPr>
              <a:t>500</a:t>
            </a:r>
            <a:endParaRPr lang="en-US" altLang="zh-CN" sz="1200" b="0" i="0" dirty="0">
              <a:solidFill>
                <a:srgbClr val="212121"/>
              </a:solidFill>
              <a:effectLst/>
              <a:latin typeface="Menlo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305777" y="5126041"/>
            <a:ext cx="336959" cy="27644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m</a:t>
            </a:r>
            <a:endParaRPr lang="zh-CN" altLang="en-US" sz="1200" kern="10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623160" y="55480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路径损耗模型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5295256" y="5610897"/>
            <a:ext cx="2351386" cy="23899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212121"/>
                </a:solidFill>
                <a:latin typeface="+mn-ea"/>
              </a:rPr>
              <a:t>InF-DL NLOS</a:t>
            </a:r>
            <a:r>
              <a:rPr lang="zh-CN" altLang="en-US" sz="1200" dirty="0">
                <a:solidFill>
                  <a:srgbClr val="212121"/>
                </a:solidFill>
                <a:latin typeface="+mn-ea"/>
              </a:rPr>
              <a:t>（</a:t>
            </a:r>
            <a:r>
              <a:rPr lang="en-US" altLang="zh-CN" sz="1200" dirty="0">
                <a:solidFill>
                  <a:srgbClr val="212121"/>
                </a:solidFill>
                <a:latin typeface="+mn-ea"/>
              </a:rPr>
              <a:t>TR 38.901</a:t>
            </a:r>
            <a:r>
              <a:rPr lang="zh-CN" altLang="en-US" sz="1200" dirty="0">
                <a:solidFill>
                  <a:srgbClr val="212121"/>
                </a:solidFill>
                <a:latin typeface="+mn-ea"/>
              </a:rPr>
              <a:t>）</a:t>
            </a:r>
            <a:endParaRPr lang="zh-CN" altLang="en-US" sz="1200" dirty="0">
              <a:solidFill>
                <a:srgbClr val="212121"/>
              </a:solidFill>
              <a:latin typeface="+mn-ea"/>
            </a:endParaRPr>
          </a:p>
        </p:txBody>
      </p:sp>
      <p:sp>
        <p:nvSpPr>
          <p:cNvPr id="38" name="down-arrow_159119"/>
          <p:cNvSpPr/>
          <p:nvPr/>
        </p:nvSpPr>
        <p:spPr>
          <a:xfrm>
            <a:off x="7254435" y="5693513"/>
            <a:ext cx="180000" cy="115891"/>
          </a:xfrm>
          <a:custGeom>
            <a:avLst/>
            <a:gdLst>
              <a:gd name="T0" fmla="*/ 11172 w 11286"/>
              <a:gd name="T1" fmla="*/ 1047 h 6629"/>
              <a:gd name="T2" fmla="*/ 10405 w 11286"/>
              <a:gd name="T3" fmla="*/ 287 h 6629"/>
              <a:gd name="T4" fmla="*/ 10007 w 11286"/>
              <a:gd name="T5" fmla="*/ 281 h 6629"/>
              <a:gd name="T6" fmla="*/ 5693 w 11286"/>
              <a:gd name="T7" fmla="*/ 4390 h 6629"/>
              <a:gd name="T8" fmla="*/ 1292 w 11286"/>
              <a:gd name="T9" fmla="*/ 108 h 6629"/>
              <a:gd name="T10" fmla="*/ 891 w 11286"/>
              <a:gd name="T11" fmla="*/ 114 h 6629"/>
              <a:gd name="T12" fmla="*/ 116 w 11286"/>
              <a:gd name="T13" fmla="*/ 881 h 6629"/>
              <a:gd name="T14" fmla="*/ 109 w 11286"/>
              <a:gd name="T15" fmla="*/ 1279 h 6629"/>
              <a:gd name="T16" fmla="*/ 5497 w 11286"/>
              <a:gd name="T17" fmla="*/ 6520 h 6629"/>
              <a:gd name="T18" fmla="*/ 5898 w 11286"/>
              <a:gd name="T19" fmla="*/ 6514 h 6629"/>
              <a:gd name="T20" fmla="*/ 6673 w 11286"/>
              <a:gd name="T21" fmla="*/ 5747 h 6629"/>
              <a:gd name="T22" fmla="*/ 6718 w 11286"/>
              <a:gd name="T23" fmla="*/ 5690 h 6629"/>
              <a:gd name="T24" fmla="*/ 11178 w 11286"/>
              <a:gd name="T25" fmla="*/ 1441 h 6629"/>
              <a:gd name="T26" fmla="*/ 11172 w 11286"/>
              <a:gd name="T27" fmla="*/ 1047 h 6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86" h="6629">
                <a:moveTo>
                  <a:pt x="11172" y="1047"/>
                </a:moveTo>
                <a:lnTo>
                  <a:pt x="10405" y="287"/>
                </a:lnTo>
                <a:cubicBezTo>
                  <a:pt x="10293" y="177"/>
                  <a:pt x="10115" y="174"/>
                  <a:pt x="10007" y="281"/>
                </a:cubicBezTo>
                <a:lnTo>
                  <a:pt x="5693" y="4390"/>
                </a:lnTo>
                <a:lnTo>
                  <a:pt x="1292" y="108"/>
                </a:lnTo>
                <a:cubicBezTo>
                  <a:pt x="1183" y="0"/>
                  <a:pt x="1003" y="3"/>
                  <a:pt x="891" y="114"/>
                </a:cubicBezTo>
                <a:lnTo>
                  <a:pt x="116" y="881"/>
                </a:lnTo>
                <a:cubicBezTo>
                  <a:pt x="3" y="993"/>
                  <a:pt x="0" y="1171"/>
                  <a:pt x="109" y="1279"/>
                </a:cubicBezTo>
                <a:lnTo>
                  <a:pt x="5497" y="6520"/>
                </a:lnTo>
                <a:cubicBezTo>
                  <a:pt x="5605" y="6629"/>
                  <a:pt x="5785" y="6626"/>
                  <a:pt x="5898" y="6514"/>
                </a:cubicBezTo>
                <a:lnTo>
                  <a:pt x="6673" y="5747"/>
                </a:lnTo>
                <a:cubicBezTo>
                  <a:pt x="6691" y="5729"/>
                  <a:pt x="6705" y="5710"/>
                  <a:pt x="6718" y="5690"/>
                </a:cubicBezTo>
                <a:lnTo>
                  <a:pt x="11178" y="1441"/>
                </a:lnTo>
                <a:cubicBezTo>
                  <a:pt x="11286" y="1334"/>
                  <a:pt x="11284" y="1157"/>
                  <a:pt x="11172" y="10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7743832" y="45878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信道带宽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矩形: 圆角 40"/>
          <p:cNvSpPr/>
          <p:nvPr/>
        </p:nvSpPr>
        <p:spPr>
          <a:xfrm>
            <a:off x="8991938" y="4652973"/>
            <a:ext cx="1959304" cy="23899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212121"/>
                </a:solidFill>
                <a:latin typeface="Menlo"/>
              </a:rPr>
              <a:t>25</a:t>
            </a:r>
            <a:endParaRPr lang="en-US" altLang="zh-CN" sz="1200" b="0" i="0" dirty="0">
              <a:solidFill>
                <a:srgbClr val="212121"/>
              </a:solidFill>
              <a:effectLst/>
              <a:latin typeface="Menlo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951242" y="4652973"/>
            <a:ext cx="524367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kHz</a:t>
            </a:r>
            <a:endParaRPr lang="zh-CN" altLang="en-US" sz="1200" kern="10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623160" y="65116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传输符号量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矩形: 圆角 50"/>
          <p:cNvSpPr/>
          <p:nvPr/>
        </p:nvSpPr>
        <p:spPr>
          <a:xfrm>
            <a:off x="5167095" y="6576805"/>
            <a:ext cx="1959304" cy="23899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212121"/>
                </a:solidFill>
                <a:latin typeface="Menlo"/>
              </a:rPr>
              <a:t>5000000</a:t>
            </a:r>
            <a:endParaRPr lang="en-US" altLang="zh-CN" sz="1200" b="0" i="0" dirty="0">
              <a:solidFill>
                <a:srgbClr val="212121"/>
              </a:solidFill>
              <a:effectLst/>
              <a:latin typeface="Menlo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177741" y="6563124"/>
            <a:ext cx="336959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个</a:t>
            </a:r>
            <a:endParaRPr lang="zh-CN" altLang="en-US" sz="1200" kern="10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325708" y="4115512"/>
            <a:ext cx="191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控制参数设置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310160" y="6088597"/>
            <a:ext cx="191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仿真参数设置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: 圆角 7"/>
          <p:cNvSpPr/>
          <p:nvPr/>
        </p:nvSpPr>
        <p:spPr>
          <a:xfrm>
            <a:off x="3286808" y="1776049"/>
            <a:ext cx="1838253" cy="273046"/>
          </a:xfrm>
          <a:prstGeom prst="roundRect">
            <a:avLst/>
          </a:prstGeom>
          <a:solidFill>
            <a:srgbClr val="F89B46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编码可靠性配置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: 圆角 8"/>
          <p:cNvSpPr/>
          <p:nvPr/>
        </p:nvSpPr>
        <p:spPr>
          <a:xfrm>
            <a:off x="3286809" y="1492818"/>
            <a:ext cx="1838253" cy="273046"/>
          </a:xfrm>
          <a:prstGeom prst="roundRect">
            <a:avLst/>
          </a:prstGeom>
          <a:solidFill>
            <a:srgbClr val="F89B46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mcs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编码表配置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/>
          <p:cNvSpPr/>
          <p:nvPr/>
        </p:nvSpPr>
        <p:spPr>
          <a:xfrm>
            <a:off x="4262637" y="915893"/>
            <a:ext cx="1346094" cy="7171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性能展示</a:t>
            </a:r>
            <a:endParaRPr lang="zh-CN" altLang="en-US" sz="1400" dirty="0"/>
          </a:p>
        </p:txBody>
      </p:sp>
      <p:sp>
        <p:nvSpPr>
          <p:cNvPr id="69" name="矩形: 圆角 68"/>
          <p:cNvSpPr/>
          <p:nvPr/>
        </p:nvSpPr>
        <p:spPr>
          <a:xfrm>
            <a:off x="2565188" y="915893"/>
            <a:ext cx="1705585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可靠性优化配置</a:t>
            </a:r>
            <a:endParaRPr lang="zh-CN" altLang="en-US" sz="1400" dirty="0"/>
          </a:p>
        </p:txBody>
      </p:sp>
      <p:sp>
        <p:nvSpPr>
          <p:cNvPr id="74" name="矩形 73"/>
          <p:cNvSpPr/>
          <p:nvPr/>
        </p:nvSpPr>
        <p:spPr>
          <a:xfrm>
            <a:off x="2565189" y="1276210"/>
            <a:ext cx="9446862" cy="5575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/>
          <p:cNvSpPr/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/>
          <p:cNvSpPr/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7863862" y="177924"/>
            <a:ext cx="2658094" cy="286330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83" name="矩形 82"/>
          <p:cNvSpPr/>
          <p:nvPr/>
        </p:nvSpPr>
        <p:spPr>
          <a:xfrm>
            <a:off x="2277556" y="159906"/>
            <a:ext cx="1403132" cy="30434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  <a:endParaRPr lang="zh-CN" altLang="en-US" sz="1600" dirty="0"/>
          </a:p>
        </p:txBody>
      </p:sp>
      <p:cxnSp>
        <p:nvCxnSpPr>
          <p:cNvPr id="3" name="直接连接符 2"/>
          <p:cNvCxnSpPr>
            <a:stCxn id="69" idx="1"/>
            <a:endCxn id="29" idx="1"/>
          </p:cNvCxnSpPr>
          <p:nvPr/>
        </p:nvCxnSpPr>
        <p:spPr>
          <a:xfrm>
            <a:off x="2565188" y="1274487"/>
            <a:ext cx="16974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262637" y="1244616"/>
            <a:ext cx="1324119" cy="173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196286" y="925962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时延优化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6287" y="1281389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可靠性优化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44836" y="3066053"/>
            <a:ext cx="2783788" cy="44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: 圆角 48"/>
          <p:cNvSpPr/>
          <p:nvPr/>
        </p:nvSpPr>
        <p:spPr>
          <a:xfrm>
            <a:off x="6581465" y="4226795"/>
            <a:ext cx="1110530" cy="364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仿真回放</a:t>
            </a:r>
            <a:endParaRPr lang="zh-CN" altLang="en-US" sz="14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5829013" y="3109142"/>
            <a:ext cx="340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正在仿真中，请等待</a:t>
            </a:r>
            <a:r>
              <a:rPr lang="en-US" altLang="zh-CN" sz="1800" dirty="0">
                <a:solidFill>
                  <a:schemeClr val="bg1"/>
                </a:solidFill>
              </a:rPr>
              <a:t>…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/>
          <p:cNvSpPr/>
          <p:nvPr/>
        </p:nvSpPr>
        <p:spPr>
          <a:xfrm>
            <a:off x="4262637" y="915893"/>
            <a:ext cx="1346094" cy="7171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性能展示</a:t>
            </a:r>
            <a:endParaRPr lang="zh-CN" altLang="en-US" sz="1400" dirty="0"/>
          </a:p>
        </p:txBody>
      </p:sp>
      <p:sp>
        <p:nvSpPr>
          <p:cNvPr id="69" name="矩形: 圆角 68"/>
          <p:cNvSpPr/>
          <p:nvPr/>
        </p:nvSpPr>
        <p:spPr>
          <a:xfrm>
            <a:off x="2565188" y="915893"/>
            <a:ext cx="1705585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可靠性优化配置</a:t>
            </a:r>
            <a:endParaRPr lang="zh-CN" altLang="en-US" sz="1400" dirty="0"/>
          </a:p>
        </p:txBody>
      </p:sp>
      <p:sp>
        <p:nvSpPr>
          <p:cNvPr id="74" name="矩形 73"/>
          <p:cNvSpPr/>
          <p:nvPr/>
        </p:nvSpPr>
        <p:spPr>
          <a:xfrm>
            <a:off x="2565189" y="1276210"/>
            <a:ext cx="9446862" cy="5575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/>
          <p:cNvSpPr/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/>
          <p:cNvSpPr/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7863862" y="177924"/>
            <a:ext cx="2658094" cy="286330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83" name="矩形 82"/>
          <p:cNvSpPr/>
          <p:nvPr/>
        </p:nvSpPr>
        <p:spPr>
          <a:xfrm>
            <a:off x="2277556" y="159906"/>
            <a:ext cx="1403132" cy="30434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  <a:endParaRPr lang="zh-CN" altLang="en-US" sz="1600" dirty="0"/>
          </a:p>
        </p:txBody>
      </p:sp>
      <p:cxnSp>
        <p:nvCxnSpPr>
          <p:cNvPr id="3" name="直接连接符 2"/>
          <p:cNvCxnSpPr>
            <a:stCxn id="69" idx="1"/>
            <a:endCxn id="29" idx="1"/>
          </p:cNvCxnSpPr>
          <p:nvPr/>
        </p:nvCxnSpPr>
        <p:spPr>
          <a:xfrm>
            <a:off x="2565188" y="1274487"/>
            <a:ext cx="16974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270774" y="1198903"/>
            <a:ext cx="1333236" cy="106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196286" y="925962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时延优化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6287" y="1281389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可靠性优化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57828" y="1381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5" name="矩形: 圆角 7"/>
          <p:cNvSpPr/>
          <p:nvPr/>
        </p:nvSpPr>
        <p:spPr>
          <a:xfrm>
            <a:off x="3479559" y="6291368"/>
            <a:ext cx="2501166" cy="283231"/>
          </a:xfrm>
          <a:prstGeom prst="roundRect">
            <a:avLst/>
          </a:prstGeom>
          <a:solidFill>
            <a:srgbClr val="F89B46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编码可靠性配置性能展示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: 圆角 8"/>
          <p:cNvSpPr/>
          <p:nvPr/>
        </p:nvSpPr>
        <p:spPr>
          <a:xfrm>
            <a:off x="3529162" y="1472094"/>
            <a:ext cx="2501165" cy="283231"/>
          </a:xfrm>
          <a:prstGeom prst="roundRect">
            <a:avLst/>
          </a:prstGeom>
          <a:solidFill>
            <a:srgbClr val="F89B46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mcs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编码表配置性能展示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: 圆角 48"/>
          <p:cNvSpPr/>
          <p:nvPr/>
        </p:nvSpPr>
        <p:spPr>
          <a:xfrm>
            <a:off x="10681699" y="6250840"/>
            <a:ext cx="1110530" cy="364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结束仿真</a:t>
            </a:r>
            <a:endParaRPr lang="zh-CN" altLang="en-US" sz="1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3027336" y="2111357"/>
            <a:ext cx="61373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SNR 26.400000: Channel BLER 8.200000e-03</a:t>
            </a:r>
            <a:r>
              <a:rPr lang="zh-CN" altLang="zh-CN" sz="1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SNR 26.600000: Channel BLER 8.00000e-03</a:t>
            </a:r>
            <a:endParaRPr lang="en-US" altLang="zh-CN" sz="1600" kern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6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SNR 26.800000: Channel BLER 5.900000e-03</a:t>
            </a:r>
            <a:endParaRPr lang="en-US" altLang="zh-CN" sz="1600" kern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6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SNR 27.000000: Channel BLER 4.900000e-03</a:t>
            </a:r>
            <a:r>
              <a:rPr lang="zh-CN" altLang="zh-CN" sz="1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kern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6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SNR 27.200000: Channel BLER 3.900000e-03</a:t>
            </a:r>
            <a:endParaRPr lang="en-US" altLang="zh-CN" sz="1600" kern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6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SNR 27.400000: Channel BLER 2.500000e-03</a:t>
            </a:r>
            <a:endParaRPr lang="en-US" altLang="zh-CN" sz="1600" kern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6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SNR 27.600000: Channel BLER 1.700000e-03</a:t>
            </a:r>
            <a:endParaRPr lang="en-US" altLang="zh-CN" sz="1600" kern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6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......</a:t>
            </a:r>
            <a:endParaRPr lang="en-US" altLang="zh-CN" sz="1600" kern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endParaRPr lang="en-US" altLang="zh-CN" sz="1600" kern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6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SNR 29.000000: Channel BLER 6.000000e-04</a:t>
            </a:r>
            <a:r>
              <a:rPr lang="zh-CN" altLang="zh-CN" sz="1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77714" y="1954262"/>
            <a:ext cx="4545974" cy="406041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129221" y="2111356"/>
            <a:ext cx="294468" cy="34704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线连接符 20"/>
          <p:cNvCxnSpPr/>
          <p:nvPr/>
        </p:nvCxnSpPr>
        <p:spPr>
          <a:xfrm>
            <a:off x="2877714" y="2111356"/>
            <a:ext cx="45459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图表 22"/>
          <p:cNvGraphicFramePr/>
          <p:nvPr/>
        </p:nvGraphicFramePr>
        <p:xfrm>
          <a:off x="7521151" y="2391940"/>
          <a:ext cx="4271078" cy="2826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10920210" y="2136877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SNR</a:t>
            </a:r>
            <a:endParaRPr kumimoji="1" lang="zh-CN" altLang="en-US" sz="1600"/>
          </a:p>
        </p:txBody>
      </p:sp>
      <p:sp>
        <p:nvSpPr>
          <p:cNvPr id="26" name="文本框 25"/>
          <p:cNvSpPr txBox="1"/>
          <p:nvPr/>
        </p:nvSpPr>
        <p:spPr>
          <a:xfrm>
            <a:off x="7711964" y="5250764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BLER</a:t>
            </a:r>
            <a:endParaRPr kumimoji="1" lang="zh-CN" altLang="en-US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/>
          <p:cNvSpPr/>
          <p:nvPr/>
        </p:nvSpPr>
        <p:spPr>
          <a:xfrm>
            <a:off x="4262637" y="915893"/>
            <a:ext cx="1346094" cy="7171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性能展示</a:t>
            </a:r>
            <a:endParaRPr lang="zh-CN" altLang="en-US" sz="1400" dirty="0"/>
          </a:p>
        </p:txBody>
      </p:sp>
      <p:sp>
        <p:nvSpPr>
          <p:cNvPr id="69" name="矩形: 圆角 68"/>
          <p:cNvSpPr/>
          <p:nvPr/>
        </p:nvSpPr>
        <p:spPr>
          <a:xfrm>
            <a:off x="2565188" y="915893"/>
            <a:ext cx="1705585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可靠性优化配置</a:t>
            </a:r>
            <a:endParaRPr lang="zh-CN" altLang="en-US" sz="1400" dirty="0"/>
          </a:p>
        </p:txBody>
      </p:sp>
      <p:sp>
        <p:nvSpPr>
          <p:cNvPr id="74" name="矩形 73"/>
          <p:cNvSpPr/>
          <p:nvPr/>
        </p:nvSpPr>
        <p:spPr>
          <a:xfrm>
            <a:off x="2565189" y="1276210"/>
            <a:ext cx="9446862" cy="5575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/>
          <p:cNvSpPr/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/>
          <p:cNvSpPr/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7863862" y="177924"/>
            <a:ext cx="2658094" cy="286330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83" name="矩形 82"/>
          <p:cNvSpPr/>
          <p:nvPr/>
        </p:nvSpPr>
        <p:spPr>
          <a:xfrm>
            <a:off x="2277556" y="159906"/>
            <a:ext cx="1403132" cy="30434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  <a:endParaRPr lang="zh-CN" altLang="en-US" sz="1600" dirty="0"/>
          </a:p>
        </p:txBody>
      </p:sp>
      <p:cxnSp>
        <p:nvCxnSpPr>
          <p:cNvPr id="3" name="直接连接符 2"/>
          <p:cNvCxnSpPr>
            <a:stCxn id="69" idx="1"/>
            <a:endCxn id="29" idx="1"/>
          </p:cNvCxnSpPr>
          <p:nvPr/>
        </p:nvCxnSpPr>
        <p:spPr>
          <a:xfrm>
            <a:off x="2565188" y="1274487"/>
            <a:ext cx="16974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270774" y="1198903"/>
            <a:ext cx="1333236" cy="106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196286" y="925962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时延优化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491" y="1383200"/>
            <a:ext cx="8336916" cy="529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6287" y="1281389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可靠性优化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57828" y="1381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63" y="2185391"/>
            <a:ext cx="5334000" cy="4000500"/>
          </a:xfrm>
          <a:prstGeom prst="rect">
            <a:avLst/>
          </a:prstGeom>
        </p:spPr>
      </p:pic>
      <p:sp>
        <p:nvSpPr>
          <p:cNvPr id="5" name="矩形: 圆角 7"/>
          <p:cNvSpPr/>
          <p:nvPr/>
        </p:nvSpPr>
        <p:spPr>
          <a:xfrm>
            <a:off x="3529162" y="1754860"/>
            <a:ext cx="2501166" cy="283231"/>
          </a:xfrm>
          <a:prstGeom prst="roundRect">
            <a:avLst/>
          </a:prstGeom>
          <a:solidFill>
            <a:srgbClr val="F89B46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编码可靠性配置性能展示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: 圆角 8"/>
          <p:cNvSpPr/>
          <p:nvPr/>
        </p:nvSpPr>
        <p:spPr>
          <a:xfrm>
            <a:off x="3529162" y="1472094"/>
            <a:ext cx="2501165" cy="283231"/>
          </a:xfrm>
          <a:prstGeom prst="roundRect">
            <a:avLst/>
          </a:prstGeom>
          <a:solidFill>
            <a:srgbClr val="F89B46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mcs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编码表配置性能展示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: 圆角 48"/>
          <p:cNvSpPr/>
          <p:nvPr/>
        </p:nvSpPr>
        <p:spPr>
          <a:xfrm>
            <a:off x="10681699" y="6219253"/>
            <a:ext cx="1110530" cy="364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结束仿真</a:t>
            </a:r>
            <a:endParaRPr lang="zh-CN" altLang="en-US" sz="1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/>
          <p:cNvSpPr/>
          <p:nvPr/>
        </p:nvSpPr>
        <p:spPr>
          <a:xfrm>
            <a:off x="3919152" y="915893"/>
            <a:ext cx="1346094" cy="7171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自行设置文件</a:t>
            </a:r>
            <a:endParaRPr lang="zh-CN" altLang="en-US" sz="1400" dirty="0"/>
          </a:p>
        </p:txBody>
      </p:sp>
      <p:sp>
        <p:nvSpPr>
          <p:cNvPr id="69" name="矩形: 圆角 68"/>
          <p:cNvSpPr/>
          <p:nvPr/>
        </p:nvSpPr>
        <p:spPr>
          <a:xfrm>
            <a:off x="2565189" y="915893"/>
            <a:ext cx="1346094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选择已有文件</a:t>
            </a:r>
            <a:endParaRPr lang="zh-CN" altLang="en-US" sz="1400" dirty="0"/>
          </a:p>
        </p:txBody>
      </p:sp>
      <p:sp>
        <p:nvSpPr>
          <p:cNvPr id="74" name="矩形 73"/>
          <p:cNvSpPr/>
          <p:nvPr/>
        </p:nvSpPr>
        <p:spPr>
          <a:xfrm>
            <a:off x="2565189" y="1276210"/>
            <a:ext cx="9446862" cy="5575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/>
          <p:cNvSpPr/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/>
          <p:cNvSpPr/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2607152" y="177575"/>
            <a:ext cx="983360" cy="286331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65" name="矩形 64"/>
          <p:cNvSpPr/>
          <p:nvPr/>
        </p:nvSpPr>
        <p:spPr>
          <a:xfrm>
            <a:off x="196285" y="691488"/>
            <a:ext cx="1661089" cy="3680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网络参数配置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96286" y="1418282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信道参数配置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823882" y="194677"/>
            <a:ext cx="2629707" cy="25282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  <a:endParaRPr lang="zh-CN" altLang="en-US" sz="1600" dirty="0"/>
          </a:p>
        </p:txBody>
      </p:sp>
      <p:sp>
        <p:nvSpPr>
          <p:cNvPr id="39" name="矩形: 圆角 38"/>
          <p:cNvSpPr/>
          <p:nvPr/>
        </p:nvSpPr>
        <p:spPr>
          <a:xfrm>
            <a:off x="1403962" y="6673678"/>
            <a:ext cx="1457783" cy="32361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重置</a:t>
            </a:r>
            <a:endParaRPr lang="zh-CN" altLang="en-US" sz="1800" dirty="0"/>
          </a:p>
        </p:txBody>
      </p:sp>
      <p:cxnSp>
        <p:nvCxnSpPr>
          <p:cNvPr id="3" name="直接连接符 2"/>
          <p:cNvCxnSpPr>
            <a:stCxn id="69" idx="1"/>
            <a:endCxn id="29" idx="1"/>
          </p:cNvCxnSpPr>
          <p:nvPr/>
        </p:nvCxnSpPr>
        <p:spPr>
          <a:xfrm>
            <a:off x="2565189" y="1274487"/>
            <a:ext cx="13460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919152" y="1220888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196285" y="1741906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运行日志配置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04458" y="1467970"/>
            <a:ext cx="5448234" cy="5575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67743" y="14621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设置文件参数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3289883" y="5049901"/>
          <a:ext cx="3378518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6959"/>
                <a:gridCol w="1691559"/>
              </a:tblGrid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serveraddr</a:t>
                      </a:r>
                      <a:r>
                        <a:rPr lang="zh-CN" altLang="zh-CN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server</a:t>
                      </a:r>
                      <a:r>
                        <a:rPr lang="zh-CN" altLang="en-US"/>
                        <a:t> </a:t>
                      </a:r>
                      <a:endParaRPr lang="zh-CN" altLang="en-US"/>
                    </a:p>
                  </a:txBody>
                  <a:tcPr anchor="ctr"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serverport</a:t>
                      </a:r>
                      <a:r>
                        <a:rPr lang="zh-CN" altLang="zh-CN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5355</a:t>
                      </a:r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</a:t>
                      </a:r>
                      <a:r>
                        <a:rPr lang="zh-CN" altLang="zh-CN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chanmod</a:t>
                      </a:r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modelname</a:t>
                      </a:r>
                      <a:r>
                        <a:rPr lang="zh-CN" altLang="zh-CN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model1</a:t>
                      </a:r>
                      <a:endParaRPr lang="zh-CN" altLang="en-US" dirty="0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IQfile</a:t>
                      </a:r>
                      <a:r>
                        <a:rPr lang="zh-CN" altLang="zh-CN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—</a:t>
                      </a:r>
                      <a:r>
                        <a:rPr lang="zh-CN" altLang="en-US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96286" y="1103652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基站参数配置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969843" y="4771310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  <a:endParaRPr kumimoji="1"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006973" y="6718704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648060" y="1467970"/>
            <a:ext cx="3010540" cy="515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796553" y="16778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导入文件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757318" y="256950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配置文件名称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841981" y="3043238"/>
            <a:ext cx="2616745" cy="385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749714" y="390805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文件导入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864717" y="4340870"/>
            <a:ext cx="1308373" cy="385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选择文件</a:t>
            </a:r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0322632" y="438807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未选择文件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0252988" y="5685710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6284" y="2047215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运行启动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" name="表格 7"/>
          <p:cNvGraphicFramePr>
            <a:graphicFrameLocks noGrp="1"/>
          </p:cNvGraphicFramePr>
          <p:nvPr/>
        </p:nvGraphicFramePr>
        <p:xfrm>
          <a:off x="3221070" y="1869553"/>
          <a:ext cx="5116067" cy="27612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6323"/>
                <a:gridCol w="999744"/>
              </a:tblGrid>
              <a:tr h="306807">
                <a:tc>
                  <a:txBody>
                    <a:bodyPr/>
                    <a:lstStyle/>
                    <a:p>
                      <a:r>
                        <a:rPr lang="en-GB" altLang="zh-CN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gnb.band78.tm1.106PRB.usrpb210.conf</a:t>
                      </a:r>
                      <a:endParaRPr lang="en-GB" altLang="zh-CN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☑️</a:t>
                      </a:r>
                      <a:endParaRPr lang="zh-CN" altLang="en-US" sz="1400"/>
                    </a:p>
                  </a:txBody>
                  <a:tcPr anchor="ctr"/>
                </a:tc>
              </a:tr>
              <a:tr h="306807">
                <a:tc>
                  <a:txBody>
                    <a:bodyPr/>
                    <a:lstStyle/>
                    <a:p>
                      <a:r>
                        <a:rPr lang="en-GB" altLang="zh-C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gnb.band78.tm1.24PRB.usrpb210.conf</a:t>
                      </a:r>
                      <a:endParaRPr lang="en-GB" altLang="zh-CN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</a:tr>
              <a:tr h="306807">
                <a:tc>
                  <a:txBody>
                    <a:bodyPr/>
                    <a:lstStyle/>
                    <a:p>
                      <a:r>
                        <a:rPr lang="en-GB" altLang="zh-C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gnb.sa.band41.fr1.106PRB.usrpb210.conf   </a:t>
                      </a:r>
                      <a:endParaRPr lang="en-GB" altLang="zh-CN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</a:tr>
              <a:tr h="306807">
                <a:tc>
                  <a:txBody>
                    <a:bodyPr/>
                    <a:lstStyle/>
                    <a:p>
                      <a:r>
                        <a:rPr lang="en-GB" altLang="zh-C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gnb.sa.band78.fr1.106PRB.usrpb210.4layer.conf</a:t>
                      </a:r>
                      <a:endParaRPr lang="en-GB" altLang="zh-CN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06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gnb.sa.band78.fr1.106PRB.usrpb210.conf</a:t>
                      </a:r>
                      <a:r>
                        <a:rPr lang="zh-CN" altLang="zh-CN" sz="14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06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gnb.sa.band78.fr1.24PRB.usrpb210.conf</a:t>
                      </a:r>
                      <a:endParaRPr lang="en-GB" altLang="zh-CN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06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gnb.sa.band78.fr1.106PRB.usrpb210.sabox.conf</a:t>
                      </a:r>
                      <a:endParaRPr lang="en-GB" altLang="zh-CN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06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enb.band7.tm1.25PRB.usrpb210.replay.conf</a:t>
                      </a:r>
                      <a:endParaRPr lang="en-GB" altLang="zh-CN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06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enb.band7.tm1.50PRB.usrpb210.conf</a:t>
                      </a:r>
                      <a:endParaRPr lang="en-GB" altLang="zh-CN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/>
          <p:cNvSpPr/>
          <p:nvPr/>
        </p:nvSpPr>
        <p:spPr>
          <a:xfrm>
            <a:off x="4455864" y="904246"/>
            <a:ext cx="1906506" cy="7171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自行设置信道模型</a:t>
            </a:r>
            <a:endParaRPr lang="zh-CN" altLang="en-US" sz="1400" dirty="0"/>
          </a:p>
        </p:txBody>
      </p:sp>
      <p:sp>
        <p:nvSpPr>
          <p:cNvPr id="69" name="矩形: 圆角 68"/>
          <p:cNvSpPr/>
          <p:nvPr/>
        </p:nvSpPr>
        <p:spPr>
          <a:xfrm>
            <a:off x="2549358" y="904246"/>
            <a:ext cx="1890675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选择已有信道模型</a:t>
            </a:r>
            <a:endParaRPr lang="zh-CN" altLang="en-US" sz="1400" dirty="0"/>
          </a:p>
        </p:txBody>
      </p:sp>
      <p:sp>
        <p:nvSpPr>
          <p:cNvPr id="74" name="矩形 73"/>
          <p:cNvSpPr/>
          <p:nvPr/>
        </p:nvSpPr>
        <p:spPr>
          <a:xfrm>
            <a:off x="2565189" y="1276210"/>
            <a:ext cx="9446862" cy="5575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/>
          <p:cNvSpPr/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/>
          <p:cNvSpPr/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2607152" y="177575"/>
            <a:ext cx="983360" cy="286331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65" name="矩形 64"/>
          <p:cNvSpPr/>
          <p:nvPr/>
        </p:nvSpPr>
        <p:spPr>
          <a:xfrm>
            <a:off x="196285" y="691488"/>
            <a:ext cx="1661089" cy="3680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网络参数配置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96285" y="1059521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基站参数配置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823882" y="194677"/>
            <a:ext cx="2629707" cy="25282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  <a:endParaRPr lang="zh-CN" altLang="en-US" sz="1600" dirty="0"/>
          </a:p>
        </p:txBody>
      </p:sp>
      <p:sp>
        <p:nvSpPr>
          <p:cNvPr id="39" name="矩形: 圆角 38"/>
          <p:cNvSpPr/>
          <p:nvPr/>
        </p:nvSpPr>
        <p:spPr>
          <a:xfrm>
            <a:off x="2659227" y="6350869"/>
            <a:ext cx="1890675" cy="3348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重置</a:t>
            </a:r>
            <a:endParaRPr lang="zh-CN" altLang="en-US" sz="1800" dirty="0"/>
          </a:p>
        </p:txBody>
      </p:sp>
      <p:cxnSp>
        <p:nvCxnSpPr>
          <p:cNvPr id="3" name="直接连接符 2"/>
          <p:cNvCxnSpPr>
            <a:stCxn id="69" idx="1"/>
            <a:endCxn id="29" idx="1"/>
          </p:cNvCxnSpPr>
          <p:nvPr/>
        </p:nvCxnSpPr>
        <p:spPr>
          <a:xfrm>
            <a:off x="2549358" y="1262840"/>
            <a:ext cx="190650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96285" y="1741906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运行日志配置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45270" y="1467970"/>
            <a:ext cx="5577361" cy="5212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14427" y="150237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选择已有信道模型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6286" y="1417341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信道参数配置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999705" y="6347796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67608" y="1372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322632" y="438807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未选择文件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graphicFrame>
        <p:nvGraphicFramePr>
          <p:cNvPr id="38" name="表格 7"/>
          <p:cNvGraphicFramePr>
            <a:graphicFrameLocks noGrp="1"/>
          </p:cNvGraphicFramePr>
          <p:nvPr/>
        </p:nvGraphicFramePr>
        <p:xfrm>
          <a:off x="5091827" y="1933666"/>
          <a:ext cx="4534984" cy="410186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64405"/>
                <a:gridCol w="2270579"/>
              </a:tblGrid>
              <a:tr h="4557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AWGN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4557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Rice1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57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Rayleigh1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/>
                        <a:t> </a:t>
                      </a:r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/>
                </a:tc>
              </a:tr>
              <a:tr h="45576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SCM_A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576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EPA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576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EVA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576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ETU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576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TDL_A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576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MBSFN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96284" y="2047215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运行启动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65277" y="1210903"/>
            <a:ext cx="1874756" cy="161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/>
          <p:cNvSpPr/>
          <p:nvPr/>
        </p:nvSpPr>
        <p:spPr>
          <a:xfrm>
            <a:off x="4567157" y="915893"/>
            <a:ext cx="1747000" cy="7171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自行设置信道模型</a:t>
            </a:r>
            <a:endParaRPr lang="zh-CN" altLang="en-US" sz="1400" dirty="0"/>
          </a:p>
        </p:txBody>
      </p:sp>
      <p:sp>
        <p:nvSpPr>
          <p:cNvPr id="69" name="矩形: 圆角 68"/>
          <p:cNvSpPr/>
          <p:nvPr/>
        </p:nvSpPr>
        <p:spPr>
          <a:xfrm>
            <a:off x="2565189" y="915893"/>
            <a:ext cx="1984714" cy="717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/>
              <a:t>选择已有信道模型</a:t>
            </a:r>
            <a:endParaRPr lang="zh-CN" altLang="en-US" sz="1400" dirty="0"/>
          </a:p>
        </p:txBody>
      </p:sp>
      <p:sp>
        <p:nvSpPr>
          <p:cNvPr id="74" name="矩形 73"/>
          <p:cNvSpPr/>
          <p:nvPr/>
        </p:nvSpPr>
        <p:spPr>
          <a:xfrm>
            <a:off x="2565189" y="1276210"/>
            <a:ext cx="9446862" cy="5575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582443" y="1272825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/>
          <p:cNvSpPr/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/>
          <p:cNvSpPr/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2607152" y="177575"/>
            <a:ext cx="983360" cy="286331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65" name="矩形 64"/>
          <p:cNvSpPr/>
          <p:nvPr/>
        </p:nvSpPr>
        <p:spPr>
          <a:xfrm>
            <a:off x="196285" y="691488"/>
            <a:ext cx="1661089" cy="3680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网络参数配置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96285" y="1046389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基站参数配置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823882" y="194677"/>
            <a:ext cx="2629707" cy="25282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  <a:endParaRPr lang="zh-CN" altLang="en-US" sz="1600" dirty="0"/>
          </a:p>
        </p:txBody>
      </p:sp>
      <p:sp>
        <p:nvSpPr>
          <p:cNvPr id="39" name="矩形: 圆角 38"/>
          <p:cNvSpPr/>
          <p:nvPr/>
        </p:nvSpPr>
        <p:spPr>
          <a:xfrm>
            <a:off x="2659227" y="6350869"/>
            <a:ext cx="1890675" cy="3348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重置</a:t>
            </a:r>
            <a:endParaRPr lang="zh-CN" altLang="en-US" sz="1800" dirty="0"/>
          </a:p>
        </p:txBody>
      </p:sp>
      <p:cxnSp>
        <p:nvCxnSpPr>
          <p:cNvPr id="3" name="直接连接符 2"/>
          <p:cNvCxnSpPr>
            <a:stCxn id="69" idx="1"/>
            <a:endCxn id="29" idx="1"/>
          </p:cNvCxnSpPr>
          <p:nvPr/>
        </p:nvCxnSpPr>
        <p:spPr>
          <a:xfrm>
            <a:off x="2565189" y="1274487"/>
            <a:ext cx="200196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552692" y="1232086"/>
            <a:ext cx="1761465" cy="128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196285" y="1741906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运行日志配置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45271" y="1467970"/>
            <a:ext cx="3707420" cy="5202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21014" y="156942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设置信道模型参数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6286" y="1431401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信道参数配置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288620" y="5269018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67608" y="1372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648060" y="1467970"/>
            <a:ext cx="3010540" cy="515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796553" y="16778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导入信道模型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757318" y="256950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导入信道模型名称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841981" y="3043238"/>
            <a:ext cx="2616745" cy="385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749714" y="390805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信道模型导入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864717" y="4340870"/>
            <a:ext cx="1308373" cy="385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选择文件</a:t>
            </a:r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0322632" y="438807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未选择文件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0252988" y="5685710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6284" y="2047215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运行启动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" name="表格 7"/>
          <p:cNvGraphicFramePr>
            <a:graphicFrameLocks noGrp="1"/>
          </p:cNvGraphicFramePr>
          <p:nvPr/>
        </p:nvGraphicFramePr>
        <p:xfrm>
          <a:off x="4685760" y="5641860"/>
          <a:ext cx="5415827" cy="4937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18760"/>
                <a:gridCol w="359706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nb_tx</a:t>
                      </a:r>
                      <a:r>
                        <a:rPr lang="zh-CN" altLang="zh-CN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nb_rx</a:t>
                      </a:r>
                      <a:r>
                        <a:rPr lang="zh-CN" altLang="zh-CN"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nb_taps</a:t>
                      </a:r>
                      <a:endParaRPr lang="en-GB" altLang="zh-CN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channel_bandwidth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20.00</a:t>
                      </a:r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sampling_rate</a:t>
                      </a:r>
                      <a:r>
                        <a:rPr lang="zh-CN" altLang="zh-CN"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30.72</a:t>
                      </a:r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max_Doppler</a:t>
                      </a:r>
                      <a:r>
                        <a:rPr lang="zh-CN" altLang="zh-CN">
                          <a:effectLst/>
                        </a:rPr>
                        <a:t> 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amps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{0.0,-1.0,-2.0,-3.0,-8.0,-17.2,-20.8}</a:t>
                      </a:r>
                      <a:endParaRPr lang="zh-CN" alt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delays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0,0.03,0.07,0.09,0.11,0.19,0.41}</a:t>
                      </a:r>
                      <a:endParaRPr lang="zh-CN" alt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channel_length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Td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aoa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0.03</a:t>
                      </a:r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ricean_factor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</a:t>
                      </a:r>
                      <a:endParaRPr lang="zh-CN" altLang="en-US"/>
                    </a:p>
                  </a:txBody>
                  <a:tcPr/>
                </a:tc>
              </a:tr>
              <a:tr h="305320"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path_loss_dB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圆角矩形 10"/>
          <p:cNvSpPr/>
          <p:nvPr/>
        </p:nvSpPr>
        <p:spPr>
          <a:xfrm>
            <a:off x="8648060" y="10045766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  <a:endParaRPr kumimoji="1" lang="zh-CN" altLang="en-US"/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4916091" y="1898873"/>
          <a:ext cx="3378518" cy="3291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6959"/>
                <a:gridCol w="1691559"/>
              </a:tblGrid>
              <a:tr h="2857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AWGN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 </a:t>
                      </a:r>
                      <a:endParaRPr lang="zh-CN" altLang="en-US"/>
                    </a:p>
                  </a:txBody>
                  <a:tcPr anchor="ctr"/>
                </a:tc>
              </a:tr>
              <a:tr h="2857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Rice1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7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Rayleigh1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☑️</a:t>
                      </a:r>
                      <a:endParaRPr lang="zh-CN" altLang="en-US"/>
                    </a:p>
                  </a:txBody>
                  <a:tcPr/>
                </a:tc>
              </a:tr>
              <a:tr h="2857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SCM_A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7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EPA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/>
                    </a:p>
                  </a:txBody>
                  <a:tcPr/>
                </a:tc>
              </a:tr>
              <a:tr h="2857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EVA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7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ETU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7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TDL_A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7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</a:rPr>
                        <a:t>MBSFN</a:t>
                      </a:r>
                      <a:endParaRPr lang="zh-CN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2548852" y="959452"/>
            <a:ext cx="9446862" cy="5575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highlight>
                <a:srgbClr val="EC760A"/>
              </a:highlight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566106" y="956067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/>
          <p:cNvSpPr/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/>
          <p:cNvSpPr/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2607152" y="177575"/>
            <a:ext cx="983360" cy="286331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65" name="矩形 64"/>
          <p:cNvSpPr/>
          <p:nvPr/>
        </p:nvSpPr>
        <p:spPr>
          <a:xfrm>
            <a:off x="196285" y="691488"/>
            <a:ext cx="1661089" cy="3680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网络参数配置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96285" y="1059521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基站参数配置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823882" y="194677"/>
            <a:ext cx="2629707" cy="25282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  <a:endParaRPr lang="zh-CN" altLang="en-US" sz="1600" dirty="0"/>
          </a:p>
        </p:txBody>
      </p:sp>
      <p:sp>
        <p:nvSpPr>
          <p:cNvPr id="39" name="矩形: 圆角 38"/>
          <p:cNvSpPr/>
          <p:nvPr/>
        </p:nvSpPr>
        <p:spPr>
          <a:xfrm>
            <a:off x="2642890" y="6034111"/>
            <a:ext cx="1890675" cy="33489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重置</a:t>
            </a:r>
            <a:endParaRPr lang="zh-CN" altLang="en-US" sz="18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2533021" y="946082"/>
            <a:ext cx="190650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96285" y="1395428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信道参数配置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28933" y="1151212"/>
            <a:ext cx="5577361" cy="5383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98265" y="1253851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设置日志打印级别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6286" y="1778525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运行日志配置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889330" y="6067974"/>
            <a:ext cx="1254211" cy="2785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确定</a:t>
            </a:r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51271" y="1055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306295" y="40713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未选择文件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graphicFrame>
        <p:nvGraphicFramePr>
          <p:cNvPr id="38" name="表格 7"/>
          <p:cNvGraphicFramePr>
            <a:graphicFrameLocks noGrp="1"/>
          </p:cNvGraphicFramePr>
          <p:nvPr/>
        </p:nvGraphicFramePr>
        <p:xfrm>
          <a:off x="5075490" y="1725822"/>
          <a:ext cx="4534984" cy="410186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7287"/>
                <a:gridCol w="2017697"/>
              </a:tblGrid>
              <a:tr h="455763">
                <a:tc>
                  <a:txBody>
                    <a:bodyPr/>
                    <a:lstStyle/>
                    <a:p>
                      <a:pPr algn="ctr"/>
                      <a:r>
                        <a:rPr lang="en-GB" altLang="zh-CN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global_log_level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</a:t>
                      </a:r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55763"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hw_log_level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</a:t>
                      </a:r>
                      <a:endParaRPr lang="zh-CN" altLang="en-US"/>
                    </a:p>
                  </a:txBody>
                  <a:tcPr/>
                </a:tc>
              </a:tr>
              <a:tr h="455763"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phy_log_level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</a:t>
                      </a:r>
                      <a:endParaRPr lang="zh-CN" altLang="en-US"/>
                    </a:p>
                  </a:txBody>
                  <a:tcPr/>
                </a:tc>
              </a:tr>
              <a:tr h="4557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b="0" dirty="0">
                          <a:solidFill>
                            <a:schemeClr val="tx1"/>
                          </a:solidFill>
                        </a:rPr>
                        <a:t>mac_log_level 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</a:t>
                      </a:r>
                      <a:endParaRPr lang="zh-CN" altLang="en-US"/>
                    </a:p>
                  </a:txBody>
                  <a:tcPr/>
                </a:tc>
              </a:tr>
              <a:tr h="4557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b="0" dirty="0">
                          <a:solidFill>
                            <a:schemeClr val="tx1"/>
                          </a:solidFill>
                        </a:rPr>
                        <a:t>rlc_log_level 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</a:t>
                      </a:r>
                      <a:endParaRPr lang="zh-CN" altLang="en-US"/>
                    </a:p>
                  </a:txBody>
                  <a:tcPr/>
                </a:tc>
              </a:tr>
              <a:tr h="4557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b="0" dirty="0">
                          <a:solidFill>
                            <a:schemeClr val="tx1"/>
                          </a:solidFill>
                        </a:rPr>
                        <a:t>pdcp_log_level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</a:t>
                      </a:r>
                      <a:endParaRPr lang="zh-CN" altLang="en-US"/>
                    </a:p>
                  </a:txBody>
                  <a:tcPr/>
                </a:tc>
              </a:tr>
              <a:tr h="4557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b="0" dirty="0">
                          <a:solidFill>
                            <a:schemeClr val="tx1"/>
                          </a:solidFill>
                        </a:rPr>
                        <a:t>rrc_log_level 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</a:t>
                      </a:r>
                      <a:endPara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57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ngap_log_level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debug</a:t>
                      </a:r>
                      <a:endParaRPr lang="zh-CN" altLang="en-US"/>
                    </a:p>
                  </a:txBody>
                  <a:tcPr/>
                </a:tc>
              </a:tr>
              <a:tr h="4557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b="0" dirty="0">
                          <a:solidFill>
                            <a:schemeClr val="tx1"/>
                          </a:solidFill>
                        </a:rPr>
                        <a:t>f1ap_log_level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debug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96284" y="2047215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运行启动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70869" y="2801153"/>
            <a:ext cx="1763575" cy="320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38396" y="2734723"/>
            <a:ext cx="94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INFO</a:t>
            </a:r>
            <a:endParaRPr kumimoji="1" lang="zh-CN" altLang="en-US"/>
          </a:p>
        </p:txBody>
      </p:sp>
      <p:cxnSp>
        <p:nvCxnSpPr>
          <p:cNvPr id="10" name="直线连接符 9"/>
          <p:cNvCxnSpPr/>
          <p:nvPr/>
        </p:nvCxnSpPr>
        <p:spPr>
          <a:xfrm>
            <a:off x="4304250" y="2848675"/>
            <a:ext cx="135154" cy="19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V="1">
            <a:off x="4439404" y="2848675"/>
            <a:ext cx="135588" cy="19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870869" y="3067067"/>
            <a:ext cx="1769683" cy="45974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/>
              <a:t>INFO</a:t>
            </a:r>
            <a:endParaRPr kumimoji="1" lang="zh-CN" altLang="en-US" sz="1600"/>
          </a:p>
        </p:txBody>
      </p:sp>
      <p:sp>
        <p:nvSpPr>
          <p:cNvPr id="14" name="矩形 13"/>
          <p:cNvSpPr/>
          <p:nvPr/>
        </p:nvSpPr>
        <p:spPr>
          <a:xfrm>
            <a:off x="2870869" y="3449873"/>
            <a:ext cx="1769683" cy="459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WARNING</a:t>
            </a:r>
            <a:endParaRPr kumimoji="1" lang="zh-CN" altLang="en-US" sz="16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70869" y="3848522"/>
            <a:ext cx="1769683" cy="459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kern="1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DEBUG</a:t>
            </a:r>
            <a:endParaRPr kumimoji="1" lang="zh-CN" altLang="en-US" sz="16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74707" y="4248442"/>
            <a:ext cx="1769683" cy="459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kern="100"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ERR</a:t>
            </a:r>
            <a:endParaRPr kumimoji="1" lang="zh-CN" altLang="en-US" sz="160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70869" y="4656758"/>
            <a:ext cx="1769683" cy="459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kern="100">
                <a:solidFill>
                  <a:schemeClr val="tx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NOTICE</a:t>
            </a:r>
            <a:endParaRPr kumimoji="1" lang="zh-CN" altLang="en-US" sz="160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95698" y="207324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highlight>
                  <a:srgbClr val="EC760A"/>
                </a:highlight>
              </a:rPr>
              <a:t>每个都可以下拉框</a:t>
            </a:r>
            <a:endParaRPr kumimoji="1" lang="en-US" altLang="zh-CN">
              <a:highlight>
                <a:srgbClr val="EC760A"/>
              </a:highlight>
            </a:endParaRPr>
          </a:p>
          <a:p>
            <a:r>
              <a:rPr kumimoji="1" lang="zh-CN" altLang="en-US">
                <a:highlight>
                  <a:srgbClr val="EC760A"/>
                </a:highlight>
              </a:rPr>
              <a:t>选择以下选项</a:t>
            </a:r>
            <a:endParaRPr kumimoji="1" lang="zh-CN" altLang="en-US">
              <a:highlight>
                <a:srgbClr val="EC760A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2548852" y="956067"/>
            <a:ext cx="9446862" cy="5575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566106" y="956067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/>
          <p:cNvSpPr/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/>
          <p:cNvSpPr/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2607152" y="177575"/>
            <a:ext cx="983360" cy="286331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65" name="矩形 64"/>
          <p:cNvSpPr/>
          <p:nvPr/>
        </p:nvSpPr>
        <p:spPr>
          <a:xfrm>
            <a:off x="196285" y="691488"/>
            <a:ext cx="1661089" cy="3680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网络参数配置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96285" y="1059521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基站参数配置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823882" y="194677"/>
            <a:ext cx="2629707" cy="25282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  <a:endParaRPr lang="zh-CN" altLang="en-US" sz="16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2533021" y="946082"/>
            <a:ext cx="190650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96285" y="1395428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信道参数配置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8265" y="1253851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设置日志打印级别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6286" y="2038531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运行启动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51271" y="1055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306295" y="40713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未选择文件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285" y="1714907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运行日志配置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44836" y="3066053"/>
            <a:ext cx="2783788" cy="44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29013" y="3109142"/>
            <a:ext cx="340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正在仿真中，请等待</a:t>
            </a:r>
            <a:r>
              <a:rPr lang="en-US" altLang="zh-CN" sz="1800" dirty="0">
                <a:solidFill>
                  <a:schemeClr val="bg1"/>
                </a:solidFill>
              </a:rPr>
              <a:t>…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1" name="矩形: 圆角 48"/>
          <p:cNvSpPr/>
          <p:nvPr/>
        </p:nvSpPr>
        <p:spPr>
          <a:xfrm>
            <a:off x="6581465" y="4226795"/>
            <a:ext cx="1110530" cy="364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仿真回放</a:t>
            </a:r>
            <a:endParaRPr lang="zh-CN" altLang="en-US" sz="1400" b="1" dirty="0"/>
          </a:p>
        </p:txBody>
      </p:sp>
      <p:sp>
        <p:nvSpPr>
          <p:cNvPr id="4" name="矩形: 圆角 48"/>
          <p:cNvSpPr/>
          <p:nvPr/>
        </p:nvSpPr>
        <p:spPr>
          <a:xfrm>
            <a:off x="6486419" y="2231774"/>
            <a:ext cx="1110530" cy="364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开始仿真</a:t>
            </a:r>
            <a:endParaRPr lang="zh-CN" altLang="en-US" sz="1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2548852" y="959452"/>
            <a:ext cx="9446862" cy="5575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566106" y="956067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/>
          <p:cNvSpPr/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/>
          <p:cNvSpPr/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2607152" y="177575"/>
            <a:ext cx="983360" cy="286331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65" name="矩形 64"/>
          <p:cNvSpPr/>
          <p:nvPr/>
        </p:nvSpPr>
        <p:spPr>
          <a:xfrm>
            <a:off x="196285" y="691488"/>
            <a:ext cx="1661089" cy="3680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网络参数配置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96285" y="1059521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基站参数配置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823882" y="194677"/>
            <a:ext cx="2629707" cy="25282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  <a:endParaRPr lang="zh-CN" altLang="en-US" sz="16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2533021" y="946082"/>
            <a:ext cx="190650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96285" y="1395428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信道参数配置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8265" y="1253851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设置日志打印级别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6286" y="2038531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运行启动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51271" y="1055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306295" y="40713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未选择文件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285" y="1714907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运行日志配置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29013" y="3109142"/>
            <a:ext cx="340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正在仿真中，请等待</a:t>
            </a:r>
            <a:r>
              <a:rPr lang="en-US" altLang="zh-CN" sz="1800" dirty="0">
                <a:solidFill>
                  <a:schemeClr val="bg1"/>
                </a:solidFill>
              </a:rPr>
              <a:t>…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4479" y="1520854"/>
            <a:ext cx="3913608" cy="42658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38173" t="1704" r="20271" b="35710"/>
          <a:stretch>
            <a:fillRect/>
          </a:stretch>
        </p:blipFill>
        <p:spPr>
          <a:xfrm>
            <a:off x="3095104" y="1520854"/>
            <a:ext cx="4063123" cy="4265833"/>
          </a:xfrm>
          <a:prstGeom prst="rect">
            <a:avLst/>
          </a:prstGeom>
        </p:spPr>
      </p:pic>
      <p:sp>
        <p:nvSpPr>
          <p:cNvPr id="12" name="矩形: 圆角 7"/>
          <p:cNvSpPr/>
          <p:nvPr/>
        </p:nvSpPr>
        <p:spPr>
          <a:xfrm>
            <a:off x="2776141" y="1161233"/>
            <a:ext cx="1838253" cy="273046"/>
          </a:xfrm>
          <a:prstGeom prst="roundRect">
            <a:avLst/>
          </a:prstGeom>
          <a:solidFill>
            <a:srgbClr val="F89B46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- gNB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UE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星座图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: 圆角 8"/>
          <p:cNvSpPr/>
          <p:nvPr/>
        </p:nvSpPr>
        <p:spPr>
          <a:xfrm>
            <a:off x="2776141" y="6033122"/>
            <a:ext cx="1838253" cy="273046"/>
          </a:xfrm>
          <a:prstGeom prst="roundRect">
            <a:avLst/>
          </a:prstGeom>
          <a:solidFill>
            <a:srgbClr val="F89B46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wireshark</a:t>
            </a:r>
            <a:r>
              <a:rPr lang="zh-CN" altLang="zh-CN" sz="1400" dirty="0">
                <a:effectLst/>
              </a:rPr>
              <a:t> 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48708" y="5943633"/>
            <a:ext cx="694475" cy="36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gNB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9838625" y="5943632"/>
            <a:ext cx="694475" cy="36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UE</a:t>
            </a:r>
            <a:endParaRPr lang="zh-CN" altLang="en-US" sz="1600" dirty="0"/>
          </a:p>
        </p:txBody>
      </p:sp>
      <p:sp>
        <p:nvSpPr>
          <p:cNvPr id="18" name="矩形: 圆角 48"/>
          <p:cNvSpPr/>
          <p:nvPr/>
        </p:nvSpPr>
        <p:spPr>
          <a:xfrm>
            <a:off x="10885184" y="6110807"/>
            <a:ext cx="1110530" cy="364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结束仿真</a:t>
            </a:r>
            <a:endParaRPr lang="zh-CN" altLang="en-US" sz="1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2548852" y="959452"/>
            <a:ext cx="9446862" cy="5575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566106" y="956067"/>
            <a:ext cx="1324119" cy="10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矩形 11"/>
          <p:cNvSpPr/>
          <p:nvPr/>
        </p:nvSpPr>
        <p:spPr>
          <a:xfrm>
            <a:off x="0" y="432150"/>
            <a:ext cx="2369820" cy="6773814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1"/>
          <p:cNvSpPr/>
          <p:nvPr/>
        </p:nvSpPr>
        <p:spPr>
          <a:xfrm>
            <a:off x="0" y="6712"/>
            <a:ext cx="12192000" cy="717188"/>
          </a:xfrm>
          <a:custGeom>
            <a:avLst/>
            <a:gdLst>
              <a:gd name="connsiteX0" fmla="*/ 0 w 2110740"/>
              <a:gd name="connsiteY0" fmla="*/ 0 h 6851288"/>
              <a:gd name="connsiteX1" fmla="*/ 2110740 w 2110740"/>
              <a:gd name="connsiteY1" fmla="*/ 0 h 6851288"/>
              <a:gd name="connsiteX2" fmla="*/ 2110740 w 2110740"/>
              <a:gd name="connsiteY2" fmla="*/ 6851288 h 6851288"/>
              <a:gd name="connsiteX3" fmla="*/ 0 w 2110740"/>
              <a:gd name="connsiteY3" fmla="*/ 6851288 h 6851288"/>
              <a:gd name="connsiteX4" fmla="*/ 0 w 2110740"/>
              <a:gd name="connsiteY4" fmla="*/ 0 h 6851288"/>
              <a:gd name="connsiteX0-1" fmla="*/ 0 w 2110740"/>
              <a:gd name="connsiteY0-2" fmla="*/ 6712 h 6858000"/>
              <a:gd name="connsiteX1-3" fmla="*/ 2110740 w 2110740"/>
              <a:gd name="connsiteY1-4" fmla="*/ 6712 h 6858000"/>
              <a:gd name="connsiteX2-5" fmla="*/ 2110740 w 2110740"/>
              <a:gd name="connsiteY2-6" fmla="*/ 6858000 h 6858000"/>
              <a:gd name="connsiteX3-7" fmla="*/ 0 w 2110740"/>
              <a:gd name="connsiteY3-8" fmla="*/ 6858000 h 6858000"/>
              <a:gd name="connsiteX4-9" fmla="*/ 0 w 2110740"/>
              <a:gd name="connsiteY4-10" fmla="*/ 6712 h 6858000"/>
              <a:gd name="connsiteX5" fmla="*/ 0 w 2110740"/>
              <a:gd name="connsiteY5" fmla="*/ 0 h 6858000"/>
              <a:gd name="connsiteX0-11" fmla="*/ 0 w 2110740"/>
              <a:gd name="connsiteY0-12" fmla="*/ 0 h 6851288"/>
              <a:gd name="connsiteX1-13" fmla="*/ 2110740 w 2110740"/>
              <a:gd name="connsiteY1-14" fmla="*/ 0 h 6851288"/>
              <a:gd name="connsiteX2-15" fmla="*/ 2110740 w 2110740"/>
              <a:gd name="connsiteY2-16" fmla="*/ 6851288 h 6851288"/>
              <a:gd name="connsiteX3-17" fmla="*/ 0 w 2110740"/>
              <a:gd name="connsiteY3-18" fmla="*/ 6851288 h 6851288"/>
              <a:gd name="connsiteX4-19" fmla="*/ 0 w 2110740"/>
              <a:gd name="connsiteY4-20" fmla="*/ 0 h 6851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10740" h="6851288">
                <a:moveTo>
                  <a:pt x="0" y="0"/>
                </a:moveTo>
                <a:lnTo>
                  <a:pt x="2110740" y="0"/>
                </a:lnTo>
                <a:lnTo>
                  <a:pt x="2110740" y="6851288"/>
                </a:lnTo>
                <a:lnTo>
                  <a:pt x="0" y="6851288"/>
                </a:lnTo>
                <a:lnTo>
                  <a:pt x="0" y="0"/>
                </a:lnTo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995" y="84186"/>
            <a:ext cx="1964545" cy="571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LOGO | LOGO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3856160" y="177924"/>
            <a:ext cx="1644007" cy="286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工厂</a:t>
            </a:r>
            <a:r>
              <a:rPr lang="en-US" altLang="zh-CN" sz="1600" dirty="0"/>
              <a:t>InF</a:t>
            </a:r>
            <a:r>
              <a:rPr lang="zh-CN" altLang="en-US" sz="1600" dirty="0"/>
              <a:t>信道模拟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5743183" y="187058"/>
            <a:ext cx="1853766" cy="255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时延全流程透视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2607152" y="177575"/>
            <a:ext cx="983360" cy="286331"/>
          </a:xfrm>
          <a:prstGeom prst="rect">
            <a:avLst/>
          </a:prstGeom>
          <a:solidFill>
            <a:srgbClr val="0039AC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/>
              <a:t>运行配置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10788869" y="65162"/>
            <a:ext cx="1403131" cy="25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admin -|- logout</a:t>
            </a:r>
            <a:endParaRPr lang="zh-CN" altLang="en-US" sz="1600" dirty="0"/>
          </a:p>
        </p:txBody>
      </p:sp>
      <p:sp>
        <p:nvSpPr>
          <p:cNvPr id="65" name="矩形 64"/>
          <p:cNvSpPr/>
          <p:nvPr/>
        </p:nvSpPr>
        <p:spPr>
          <a:xfrm>
            <a:off x="196285" y="691488"/>
            <a:ext cx="1661089" cy="3680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网络参数配置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96285" y="1059521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基站参数配置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823882" y="194677"/>
            <a:ext cx="2629707" cy="25282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/>
              <a:t>URLLC</a:t>
            </a:r>
            <a:r>
              <a:rPr lang="zh-CN" altLang="en-US" sz="1600" dirty="0"/>
              <a:t>空口传输配置优化</a:t>
            </a:r>
            <a:endParaRPr lang="zh-CN" altLang="en-US" sz="16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2533021" y="946082"/>
            <a:ext cx="190650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96285" y="1395428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信道参数配置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8265" y="1253851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设置日志打印级别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6286" y="2038531"/>
            <a:ext cx="1838253" cy="2730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运行启动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51271" y="1055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306295" y="40713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chemeClr val="bg1"/>
                </a:solidFill>
              </a:rPr>
              <a:t>未选择文件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285" y="1714907"/>
            <a:ext cx="1838254" cy="323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运行日志配置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29013" y="3109142"/>
            <a:ext cx="340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正在仿真中，请等待</a:t>
            </a:r>
            <a:r>
              <a:rPr lang="en-US" altLang="zh-CN" sz="1800" dirty="0">
                <a:solidFill>
                  <a:schemeClr val="bg1"/>
                </a:solidFill>
              </a:rPr>
              <a:t>…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2" name="矩形: 圆角 7"/>
          <p:cNvSpPr/>
          <p:nvPr/>
        </p:nvSpPr>
        <p:spPr>
          <a:xfrm>
            <a:off x="2781179" y="1441861"/>
            <a:ext cx="1838253" cy="273046"/>
          </a:xfrm>
          <a:prstGeom prst="roundRect">
            <a:avLst/>
          </a:prstGeom>
          <a:solidFill>
            <a:srgbClr val="F89B46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+ wireshark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: 圆角 8"/>
          <p:cNvSpPr/>
          <p:nvPr/>
        </p:nvSpPr>
        <p:spPr>
          <a:xfrm>
            <a:off x="2754432" y="1110099"/>
            <a:ext cx="1838253" cy="273046"/>
          </a:xfrm>
          <a:prstGeom prst="roundRect">
            <a:avLst/>
          </a:prstGeom>
          <a:solidFill>
            <a:srgbClr val="F89B46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- gNB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UE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星座图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 descr="4a2ac3abcc25b196078a88d7faf4f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7255" y="1907557"/>
            <a:ext cx="8349720" cy="4392394"/>
          </a:xfrm>
          <a:prstGeom prst="rect">
            <a:avLst/>
          </a:prstGeom>
        </p:spPr>
      </p:pic>
      <p:sp>
        <p:nvSpPr>
          <p:cNvPr id="11" name="矩形: 圆角 48"/>
          <p:cNvSpPr/>
          <p:nvPr/>
        </p:nvSpPr>
        <p:spPr>
          <a:xfrm>
            <a:off x="10960863" y="6271869"/>
            <a:ext cx="1110530" cy="364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结束仿真</a:t>
            </a:r>
            <a:endParaRPr lang="zh-CN" altLang="en-US" sz="1400" b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047916f6-a275-4909-95bf-b0f17697bbd1"/>
</p:tagLst>
</file>

<file path=ppt/theme/theme1.xml><?xml version="1.0" encoding="utf-8"?>
<a:theme xmlns:a="http://schemas.openxmlformats.org/drawingml/2006/main" name="制图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2288E"/>
      </a:accent1>
      <a:accent2>
        <a:srgbClr val="3188FD"/>
      </a:accent2>
      <a:accent3>
        <a:srgbClr val="34ACCF"/>
      </a:accent3>
      <a:accent4>
        <a:srgbClr val="FF4001"/>
      </a:accent4>
      <a:accent5>
        <a:srgbClr val="FF990C"/>
      </a:accent5>
      <a:accent6>
        <a:srgbClr val="B0B0B0"/>
      </a:accent6>
      <a:hlink>
        <a:srgbClr val="046EA4"/>
      </a:hlink>
      <a:folHlink>
        <a:srgbClr val="BFBFBF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制图</Template>
  <TotalTime>0</TotalTime>
  <Words>6911</Words>
  <Application>WPS 演示</Application>
  <PresentationFormat>宽屏</PresentationFormat>
  <Paragraphs>1606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黑体</vt:lpstr>
      <vt:lpstr>Times New Roman</vt:lpstr>
      <vt:lpstr>Calibri</vt:lpstr>
      <vt:lpstr>仿宋</vt:lpstr>
      <vt:lpstr>微软雅黑</vt:lpstr>
      <vt:lpstr>Arial Unicode MS</vt:lpstr>
      <vt:lpstr>等线</vt:lpstr>
      <vt:lpstr>Menlo</vt:lpstr>
      <vt:lpstr>Segoe Print</vt:lpstr>
      <vt:lpstr>制图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fqzhou</dc:creator>
  <cp:lastModifiedBy>etwai</cp:lastModifiedBy>
  <cp:revision>301</cp:revision>
  <dcterms:created xsi:type="dcterms:W3CDTF">2020-12-25T02:15:00Z</dcterms:created>
  <dcterms:modified xsi:type="dcterms:W3CDTF">2022-09-30T07:39:16Z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52D2A3D601344D1A9E5C57CC66EA2681</vt:lpwstr>
  </property>
  <property fmtid="{D5CDD505-2E9C-101B-9397-08002B2CF9AE}" pid="3" name="KSOProductBuildVer">
    <vt:lpwstr>2052-11.1.0.12358</vt:lpwstr>
  </property>
</Properties>
</file>