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56" r:id="rId2"/>
    <p:sldId id="399" r:id="rId3"/>
    <p:sldId id="361" r:id="rId4"/>
    <p:sldId id="362" r:id="rId5"/>
    <p:sldId id="386" r:id="rId6"/>
    <p:sldId id="387" r:id="rId7"/>
    <p:sldId id="388" r:id="rId8"/>
    <p:sldId id="389" r:id="rId9"/>
    <p:sldId id="364" r:id="rId10"/>
    <p:sldId id="390" r:id="rId11"/>
    <p:sldId id="363" r:id="rId12"/>
    <p:sldId id="367" r:id="rId13"/>
    <p:sldId id="391" r:id="rId14"/>
    <p:sldId id="366" r:id="rId15"/>
    <p:sldId id="393" r:id="rId16"/>
    <p:sldId id="368" r:id="rId17"/>
    <p:sldId id="396" r:id="rId18"/>
    <p:sldId id="369" r:id="rId19"/>
    <p:sldId id="370" r:id="rId20"/>
    <p:sldId id="394" r:id="rId21"/>
    <p:sldId id="397" r:id="rId22"/>
    <p:sldId id="395" r:id="rId23"/>
    <p:sldId id="39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洋" initials="杨" lastIdx="5" clrIdx="0">
    <p:extLst>
      <p:ext uri="{19B8F6BF-5375-455C-9EA6-DF929625EA0E}">
        <p15:presenceInfo xmlns:p15="http://schemas.microsoft.com/office/powerpoint/2012/main" userId="035ebb13de0bb260" providerId="Windows Live"/>
      </p:ext>
    </p:extLst>
  </p:cmAuthor>
  <p:cmAuthor id="2" name="王 培鑫" initials="王" lastIdx="6" clrIdx="1">
    <p:extLst>
      <p:ext uri="{19B8F6BF-5375-455C-9EA6-DF929625EA0E}">
        <p15:presenceInfo xmlns:p15="http://schemas.microsoft.com/office/powerpoint/2012/main" userId="31add9deb2186ab4" providerId="Windows Live"/>
      </p:ext>
    </p:extLst>
  </p:cmAuthor>
  <p:cmAuthor id="3" name="weyounglc@163.com" initials="w" lastIdx="4" clrIdx="2">
    <p:extLst>
      <p:ext uri="{19B8F6BF-5375-455C-9EA6-DF929625EA0E}">
        <p15:presenceInfo xmlns:p15="http://schemas.microsoft.com/office/powerpoint/2012/main" userId="29590a49b5a1e8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60A"/>
    <a:srgbClr val="002060"/>
    <a:srgbClr val="0039AC"/>
    <a:srgbClr val="666666"/>
    <a:srgbClr val="8AC352"/>
    <a:srgbClr val="6CB831"/>
    <a:srgbClr val="2B6509"/>
    <a:srgbClr val="3189D0"/>
    <a:srgbClr val="FFAD01"/>
    <a:srgbClr val="C39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1747" autoAdjust="0"/>
  </p:normalViewPr>
  <p:slideViewPr>
    <p:cSldViewPr snapToGrid="0">
      <p:cViewPr>
        <p:scale>
          <a:sx n="66" d="100"/>
          <a:sy n="66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mcs=0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Sheet1!$D$2:$D$22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28.4</c:v>
                </c:pt>
              </c:numCache>
            </c:numRef>
          </c:xVal>
          <c:yVal>
            <c:numRef>
              <c:f>Sheet1!$E$2:$E$22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0.99960000000000004</c:v>
                </c:pt>
                <c:pt idx="10">
                  <c:v>0.97130000000000005</c:v>
                </c:pt>
                <c:pt idx="11">
                  <c:v>0.71250000000000002</c:v>
                </c:pt>
                <c:pt idx="12">
                  <c:v>0.35389999999999999</c:v>
                </c:pt>
                <c:pt idx="13">
                  <c:v>0.1474</c:v>
                </c:pt>
                <c:pt idx="14">
                  <c:v>6.5699999999999995E-2</c:v>
                </c:pt>
                <c:pt idx="15">
                  <c:v>2.52E-2</c:v>
                </c:pt>
                <c:pt idx="16">
                  <c:v>7.7999999999999996E-3</c:v>
                </c:pt>
                <c:pt idx="17">
                  <c:v>2.3999999999999998E-3</c:v>
                </c:pt>
                <c:pt idx="18">
                  <c:v>2.9999999999999997E-4</c:v>
                </c:pt>
                <c:pt idx="19">
                  <c:v>1.4999999999999999E-4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4E-5045-A275-9F85C2B11962}"/>
            </c:ext>
          </c:extLst>
        </c:ser>
        <c:ser>
          <c:idx val="1"/>
          <c:order val="1"/>
          <c:tx>
            <c:v>mcs=2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Sheet1!$G$2:$G$22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18.600000000000001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27.8</c:v>
                </c:pt>
              </c:numCache>
            </c:numRef>
          </c:xVal>
          <c:yVal>
            <c:numRef>
              <c:f>Sheet1!$H$2:$H$22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0.99970000000000003</c:v>
                </c:pt>
                <c:pt idx="10">
                  <c:v>0.99939999999999996</c:v>
                </c:pt>
                <c:pt idx="11">
                  <c:v>0.91149999999999998</c:v>
                </c:pt>
                <c:pt idx="12">
                  <c:v>0.52849999999999997</c:v>
                </c:pt>
                <c:pt idx="13">
                  <c:v>0.2142</c:v>
                </c:pt>
                <c:pt idx="14">
                  <c:v>9.8299999999999998E-2</c:v>
                </c:pt>
                <c:pt idx="15">
                  <c:v>3.09E-2</c:v>
                </c:pt>
                <c:pt idx="16">
                  <c:v>8.8999999999999999E-3</c:v>
                </c:pt>
                <c:pt idx="17">
                  <c:v>2.8999999999999998E-3</c:v>
                </c:pt>
                <c:pt idx="18">
                  <c:v>6.9999999999999999E-4</c:v>
                </c:pt>
                <c:pt idx="19">
                  <c:v>1.4999999999999999E-4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44E-5045-A275-9F85C2B11962}"/>
            </c:ext>
          </c:extLst>
        </c:ser>
        <c:ser>
          <c:idx val="2"/>
          <c:order val="2"/>
          <c:tx>
            <c:v>mcs table = 1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Sheet1!$J$2:$J$21</c:f>
              <c:numCache>
                <c:formatCode>General</c:formatCode>
                <c:ptCount val="20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18.2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27.2</c:v>
                </c:pt>
              </c:numCache>
            </c:numRef>
          </c:xVal>
          <c:yVal>
            <c:numRef>
              <c:f>Sheet1!$K$2:$K$21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0.99970000000000003</c:v>
                </c:pt>
                <c:pt idx="10">
                  <c:v>0.999</c:v>
                </c:pt>
                <c:pt idx="11">
                  <c:v>0.82269999999999999</c:v>
                </c:pt>
                <c:pt idx="12">
                  <c:v>0.43819999999999998</c:v>
                </c:pt>
                <c:pt idx="13">
                  <c:v>0.14149999999999999</c:v>
                </c:pt>
                <c:pt idx="14">
                  <c:v>5.5300000000000002E-2</c:v>
                </c:pt>
                <c:pt idx="15">
                  <c:v>1.7809999999999999E-2</c:v>
                </c:pt>
                <c:pt idx="16">
                  <c:v>5.1000000000000004E-3</c:v>
                </c:pt>
                <c:pt idx="17">
                  <c:v>1.9E-3</c:v>
                </c:pt>
                <c:pt idx="18">
                  <c:v>2.9999999999999997E-4</c:v>
                </c:pt>
                <c:pt idx="19">
                  <c:v>1.4999999999999999E-4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44E-5045-A275-9F85C2B119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910911"/>
        <c:axId val="227067647"/>
      </c:scatterChart>
      <c:valAx>
        <c:axId val="226910911"/>
        <c:scaling>
          <c:orientation val="minMax"/>
          <c:max val="30"/>
          <c:min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7067647"/>
        <c:crosses val="autoZero"/>
        <c:crossBetween val="midCat"/>
      </c:valAx>
      <c:valAx>
        <c:axId val="22706764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6910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9-27T15:39:24.238" idx="3">
    <p:pos x="10" y="10"/>
    <p:text>这些东西是需要一步一步的吗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9-27T15:37:35.677" idx="1">
    <p:pos x="2154" y="1760"/>
    <p:text>左边这个可选框是啥意思，意思是选中哪一个就用哪一套参数吗？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9-27T15:38:28.992" idx="2">
    <p:pos x="5549" y="1137"/>
    <p:text>左右两列有可选项吗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9-27T16:22:15.086" idx="4">
    <p:pos x="10" y="10"/>
    <p:text>结束仿真是把整个“运行配置”重置吗？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DF23E-568D-4A08-A669-BFC92FE3B752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59851-121B-4A1D-8A1E-EA4190715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538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30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26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02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121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00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96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973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310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59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739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05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739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238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245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10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682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94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32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7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565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73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4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D8B5C-4023-47FA-8618-3EC7C7637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96A799-2454-4279-8B56-836EF5517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59EB9-8E44-4101-91A2-1FF85B0E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2F04-E99B-4C32-91FB-9220EA4A9FF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0DC3E-953E-4E63-BD4F-4E67FE65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3BECC-86A2-48F8-8C5F-D8CD20AA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BEEA-BDD1-451F-A2BA-C9394867A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8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75AC5-4240-4CC2-8FC5-5B819A9D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C91E5-F37C-489E-A2BC-DA829DEFA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DBE4B-2530-46F0-8B8D-C318B961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2F04-E99B-4C32-91FB-9220EA4A9FF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F67D1-7E76-4737-B29D-DF219F3E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C3578-CFDF-4105-B87E-FECD6864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BEEA-BDD1-451F-A2BA-C9394867A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4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B699C5-F533-4FD6-9622-EF5419142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6A7D97-B826-424C-88A1-084607FED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CCB0E-4BB8-41BA-A89B-AAC16C12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2F04-E99B-4C32-91FB-9220EA4A9FF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09A42-30F6-4084-93DD-C56418A6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03DC1-D6C0-45E1-93E8-00D2BF55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BEEA-BDD1-451F-A2BA-C9394867A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93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71B85-BA04-43A5-823C-55E941EF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84D84-A8A9-43D5-9476-15256D782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7CCA2-C924-4A36-B2B7-C60EA7A3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2F04-E99B-4C32-91FB-9220EA4A9FF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EC161-AEF1-4924-8460-8BF3DCB5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D24B4-76CF-4CFF-9463-4F1C4ED3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BEEA-BDD1-451F-A2BA-C9394867A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0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DBC07-6E9D-4439-8ED6-D8E96B7E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F33D3E-188D-40F9-B8E5-2F922DDA3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8CC79-F1DD-48C6-B952-BC48B8FC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2F04-E99B-4C32-91FB-9220EA4A9FF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7D02E-2407-45C5-9D3A-EDFA99E8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627D2-A9DC-4D5E-BC34-449EFF21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BEEA-BDD1-451F-A2BA-C9394867A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6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E48EC-F1DC-45B5-9952-AB120240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0B0A2-DFEB-43BC-8A51-67C1823F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6CC51F-4283-4E4A-A5FE-993F750B5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1C45A-581B-4D75-96C3-6A285281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2F04-E99B-4C32-91FB-9220EA4A9FF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11D51-0476-419A-92A4-FAD8C86C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EF629-677E-4123-8E97-96AC8E92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BEEA-BDD1-451F-A2BA-C9394867A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70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12D62-0744-467D-A004-A0C323E0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CE3C6E-08D9-4599-A96C-ED4A3B9EA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21910D-C4FA-4425-A79F-4B5073340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F1A98B-E32F-46CD-A1B1-A01915A00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8DA75E-5892-48BB-A7F9-0AAF55B7A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99DBED-D29A-4F8D-A572-1B15ACD8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2F04-E99B-4C32-91FB-9220EA4A9FF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FE109A-3A01-43A6-B28D-36BA81CF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0C53C6-9B9A-4B59-BFF4-E859110A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BEEA-BDD1-451F-A2BA-C9394867A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31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629AE-CDC4-4BD5-ABD8-BE6EA54D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A9B737-7222-4F5C-8CC4-BCF0D97E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2F04-E99B-4C32-91FB-9220EA4A9FF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7E738D-7D80-40F4-B0E2-376EC8AD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B1E106-828E-431B-B86C-65C4458D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BEEA-BDD1-451F-A2BA-C9394867A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4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773E11-ADDC-4E0B-82FC-12E60D00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2F04-E99B-4C32-91FB-9220EA4A9FF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98AB32-C659-481A-9CDB-8BA1BDFF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22A0B5-0C5D-4D05-A984-7EAF1A60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BEEA-BDD1-451F-A2BA-C9394867A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0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26578-209D-40A7-BCB1-5AEB8DCC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BC692-A98E-489A-9BB0-BEB7077B7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376E04-7DA4-49A7-8FD9-2528CCD84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46F38D-6916-422D-BFA5-809994EA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2F04-E99B-4C32-91FB-9220EA4A9FF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75D1F5-4F5D-4851-B91B-EAD2D3EE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BF06AD-88BC-4956-BB2E-9BEEB42F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BEEA-BDD1-451F-A2BA-C9394867A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21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7013E-B907-4030-88AD-5BFDA172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703242-3409-4642-9DBD-B5CEC8716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16AF4F-9DE0-4A25-AE09-F51A488CF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DAC18-C732-4AFC-A06E-ED7EFFB5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2F04-E99B-4C32-91FB-9220EA4A9FF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24219-31FF-4515-BC93-6368B8D8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0ABEF1-CE33-4B42-B7F0-3DC852B7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BEEA-BDD1-451F-A2BA-C9394867A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28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25B668-5B95-40E7-BACC-1197F59F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8" y="136524"/>
            <a:ext cx="10515600" cy="651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3F8E5D-9380-4346-BBFD-16BBC9CD3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48" y="886265"/>
            <a:ext cx="10515600" cy="448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B1505-A4C1-4FC8-9EB9-626C00AC9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748" y="6368171"/>
            <a:ext cx="892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D2F04-E99B-4C32-91FB-9220EA4A9FF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EDC3C-D6CC-4DEB-BA2C-EF2718EAA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6001" y="6368171"/>
            <a:ext cx="1011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05EF5-EA46-4770-A437-DC3048786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68170"/>
            <a:ext cx="717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BEEA-BDD1-451F-A2BA-C9394867A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34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2A2221D-B246-4B8B-9488-D30AC0163E7D}"/>
              </a:ext>
            </a:extLst>
          </p:cNvPr>
          <p:cNvSpPr/>
          <p:nvPr/>
        </p:nvSpPr>
        <p:spPr>
          <a:xfrm>
            <a:off x="2565189" y="915893"/>
            <a:ext cx="1346094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/>
              <a:t>gNB/UE</a:t>
            </a:r>
            <a:endParaRPr lang="zh-CN" altLang="en-US" sz="1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A754994-F230-48B6-B2B7-B77597D4E4B0}"/>
              </a:ext>
            </a:extLst>
          </p:cNvPr>
          <p:cNvSpPr/>
          <p:nvPr/>
        </p:nvSpPr>
        <p:spPr>
          <a:xfrm>
            <a:off x="2565189" y="1276210"/>
            <a:ext cx="9446862" cy="55750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7018510-F3F9-4E5C-98AF-17A90BC8D5B1}"/>
              </a:ext>
            </a:extLst>
          </p:cNvPr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77938F6E-FD03-44FB-BFA7-6E89ECB5D59F}"/>
              </a:ext>
            </a:extLst>
          </p:cNvPr>
          <p:cNvSpPr>
            <a:spLocks/>
          </p:cNvSpPr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C09CB7EF-2E4C-46F0-A466-0FA8B910844C}"/>
              </a:ext>
            </a:extLst>
          </p:cNvPr>
          <p:cNvSpPr>
            <a:spLocks/>
          </p:cNvSpPr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DD8E6-66C2-4DBC-AF04-8511B80C8E48}"/>
              </a:ext>
            </a:extLst>
          </p:cNvPr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3CBBA7-93B0-453C-8BEF-C2E2588FA4A0}"/>
              </a:ext>
            </a:extLst>
          </p:cNvPr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D51EF-8F17-4B16-862D-CA183EBF5A32}"/>
              </a:ext>
            </a:extLst>
          </p:cNvPr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F9077E-B731-42E1-A218-017655D336DD}"/>
              </a:ext>
            </a:extLst>
          </p:cNvPr>
          <p:cNvSpPr/>
          <p:nvPr/>
        </p:nvSpPr>
        <p:spPr>
          <a:xfrm>
            <a:off x="2607152" y="177575"/>
            <a:ext cx="983360" cy="286331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1AEDDF-CFAD-43AA-87F4-CED98218BACA}"/>
              </a:ext>
            </a:extLst>
          </p:cNvPr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0002813-30DF-491C-AD08-AD4F17FC795C}"/>
              </a:ext>
            </a:extLst>
          </p:cNvPr>
          <p:cNvSpPr/>
          <p:nvPr/>
        </p:nvSpPr>
        <p:spPr>
          <a:xfrm>
            <a:off x="196284" y="1118401"/>
            <a:ext cx="1661089" cy="3680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基站参数配置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E5104B1-C47B-4CCA-BC7F-2F0054CB7BC2}"/>
              </a:ext>
            </a:extLst>
          </p:cNvPr>
          <p:cNvSpPr/>
          <p:nvPr/>
        </p:nvSpPr>
        <p:spPr>
          <a:xfrm>
            <a:off x="196286" y="1418282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信道参数配置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AEC7B07-9BDE-4A2E-B083-0E38076C0F53}"/>
              </a:ext>
            </a:extLst>
          </p:cNvPr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1E3E717-93DE-4CCE-BAD3-678AFE304AB9}"/>
              </a:ext>
            </a:extLst>
          </p:cNvPr>
          <p:cNvSpPr/>
          <p:nvPr/>
        </p:nvSpPr>
        <p:spPr>
          <a:xfrm>
            <a:off x="2659227" y="6350869"/>
            <a:ext cx="1890675" cy="33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重置</a:t>
            </a:r>
            <a:endParaRPr lang="zh-CN" altLang="en-US" sz="1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567116-9DD9-4819-BD33-2DB985CA9584}"/>
              </a:ext>
            </a:extLst>
          </p:cNvPr>
          <p:cNvCxnSpPr>
            <a:cxnSpLocks/>
            <a:stCxn id="69" idx="1"/>
          </p:cNvCxnSpPr>
          <p:nvPr/>
        </p:nvCxnSpPr>
        <p:spPr>
          <a:xfrm>
            <a:off x="2565189" y="1274487"/>
            <a:ext cx="13460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0F50526-96B3-4C46-B266-63AA00280DBE}"/>
              </a:ext>
            </a:extLst>
          </p:cNvPr>
          <p:cNvSpPr/>
          <p:nvPr/>
        </p:nvSpPr>
        <p:spPr>
          <a:xfrm>
            <a:off x="2584803" y="1220888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C6754C-CDFC-DF94-C366-DE739FBD2CD4}"/>
              </a:ext>
            </a:extLst>
          </p:cNvPr>
          <p:cNvSpPr/>
          <p:nvPr/>
        </p:nvSpPr>
        <p:spPr>
          <a:xfrm>
            <a:off x="196285" y="1741906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运行日志配置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3FAB12-D9EA-C07F-7AF0-796EECD82403}"/>
              </a:ext>
            </a:extLst>
          </p:cNvPr>
          <p:cNvSpPr/>
          <p:nvPr/>
        </p:nvSpPr>
        <p:spPr>
          <a:xfrm>
            <a:off x="3032301" y="1770999"/>
            <a:ext cx="3707420" cy="374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99CFDE-5209-990B-36C8-DBDE41038224}"/>
              </a:ext>
            </a:extLst>
          </p:cNvPr>
          <p:cNvSpPr txBox="1"/>
          <p:nvPr/>
        </p:nvSpPr>
        <p:spPr>
          <a:xfrm>
            <a:off x="3266172" y="194641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gNB</a:t>
            </a:r>
            <a:r>
              <a:rPr kumimoji="1" lang="zh-CN" altLang="en-US">
                <a:solidFill>
                  <a:schemeClr val="bg1"/>
                </a:solidFill>
              </a:rPr>
              <a:t>网络参数输入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2CB09422-13E4-A74B-3AFE-9BB21F91D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94145"/>
              </p:ext>
            </p:extLst>
          </p:nvPr>
        </p:nvGraphicFramePr>
        <p:xfrm>
          <a:off x="3223095" y="2765521"/>
          <a:ext cx="3378518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6959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1691559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用户名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密码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8262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13626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72973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8998BA20-094C-223F-6E11-6967E4A882A0}"/>
              </a:ext>
            </a:extLst>
          </p:cNvPr>
          <p:cNvSpPr/>
          <p:nvPr/>
        </p:nvSpPr>
        <p:spPr>
          <a:xfrm>
            <a:off x="196285" y="845355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网络参数配置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45E6DDB-1B88-21CE-7890-17A918A87CBE}"/>
              </a:ext>
            </a:extLst>
          </p:cNvPr>
          <p:cNvSpPr/>
          <p:nvPr/>
        </p:nvSpPr>
        <p:spPr>
          <a:xfrm>
            <a:off x="5347402" y="4904800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22D28-D238-CF7C-E594-9BFC6D6C73A3}"/>
              </a:ext>
            </a:extLst>
          </p:cNvPr>
          <p:cNvSpPr/>
          <p:nvPr/>
        </p:nvSpPr>
        <p:spPr>
          <a:xfrm>
            <a:off x="196284" y="2047215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运行启动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122853-C250-2412-203A-710931957669}"/>
              </a:ext>
            </a:extLst>
          </p:cNvPr>
          <p:cNvSpPr/>
          <p:nvPr/>
        </p:nvSpPr>
        <p:spPr>
          <a:xfrm>
            <a:off x="7305989" y="1741906"/>
            <a:ext cx="3707420" cy="374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2F95C6-6C01-78A7-0A4F-58A50EA92FC8}"/>
              </a:ext>
            </a:extLst>
          </p:cNvPr>
          <p:cNvSpPr txBox="1"/>
          <p:nvPr/>
        </p:nvSpPr>
        <p:spPr>
          <a:xfrm>
            <a:off x="7539860" y="191732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UE</a:t>
            </a:r>
            <a:r>
              <a:rPr kumimoji="1" lang="zh-CN" altLang="en-US">
                <a:solidFill>
                  <a:schemeClr val="bg1"/>
                </a:solidFill>
              </a:rPr>
              <a:t>网络参数输入</a:t>
            </a:r>
          </a:p>
        </p:txBody>
      </p:sp>
      <p:graphicFrame>
        <p:nvGraphicFramePr>
          <p:cNvPr id="14" name="表格 7">
            <a:extLst>
              <a:ext uri="{FF2B5EF4-FFF2-40B4-BE49-F238E27FC236}">
                <a16:creationId xmlns:a16="http://schemas.microsoft.com/office/drawing/2014/main" id="{38103BBC-756E-5952-8C10-D79E96EA1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18224"/>
              </p:ext>
            </p:extLst>
          </p:nvPr>
        </p:nvGraphicFramePr>
        <p:xfrm>
          <a:off x="7496783" y="2736428"/>
          <a:ext cx="3378518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6959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1691559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用户名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密码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8262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13626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72973"/>
                  </a:ext>
                </a:extLst>
              </a:tr>
            </a:tbl>
          </a:graphicData>
        </a:graphic>
      </p:graphicFrame>
      <p:sp>
        <p:nvSpPr>
          <p:cNvPr id="15" name="圆角矩形 14">
            <a:extLst>
              <a:ext uri="{FF2B5EF4-FFF2-40B4-BE49-F238E27FC236}">
                <a16:creationId xmlns:a16="http://schemas.microsoft.com/office/drawing/2014/main" id="{A9F34FD9-7954-9B29-00B6-EAB56394F418}"/>
              </a:ext>
            </a:extLst>
          </p:cNvPr>
          <p:cNvSpPr/>
          <p:nvPr/>
        </p:nvSpPr>
        <p:spPr>
          <a:xfrm>
            <a:off x="9621090" y="4875707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</p:spTree>
    <p:extLst>
      <p:ext uri="{BB962C8B-B14F-4D97-AF65-F5344CB8AC3E}">
        <p14:creationId xmlns:p14="http://schemas.microsoft.com/office/powerpoint/2010/main" val="194802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:a16="http://schemas.microsoft.com/office/drawing/2014/main" id="{C7018510-F3F9-4E5C-98AF-17A90BC8D5B1}"/>
              </a:ext>
            </a:extLst>
          </p:cNvPr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77938F6E-FD03-44FB-BFA7-6E89ECB5D59F}"/>
              </a:ext>
            </a:extLst>
          </p:cNvPr>
          <p:cNvSpPr>
            <a:spLocks/>
          </p:cNvSpPr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C09CB7EF-2E4C-46F0-A466-0FA8B910844C}"/>
              </a:ext>
            </a:extLst>
          </p:cNvPr>
          <p:cNvSpPr>
            <a:spLocks/>
          </p:cNvSpPr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DD8E6-66C2-4DBC-AF04-8511B80C8E48}"/>
              </a:ext>
            </a:extLst>
          </p:cNvPr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3CBBA7-93B0-453C-8BEF-C2E2588FA4A0}"/>
              </a:ext>
            </a:extLst>
          </p:cNvPr>
          <p:cNvSpPr/>
          <p:nvPr/>
        </p:nvSpPr>
        <p:spPr>
          <a:xfrm>
            <a:off x="2449151" y="176027"/>
            <a:ext cx="1132048" cy="2920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D51EF-8F17-4B16-862D-CA183EBF5A32}"/>
              </a:ext>
            </a:extLst>
          </p:cNvPr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F9077E-B731-42E1-A218-017655D336DD}"/>
              </a:ext>
            </a:extLst>
          </p:cNvPr>
          <p:cNvSpPr/>
          <p:nvPr/>
        </p:nvSpPr>
        <p:spPr>
          <a:xfrm>
            <a:off x="3770254" y="189329"/>
            <a:ext cx="1760967" cy="26541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1AEDDF-CFAD-43AA-87F4-CED98218BACA}"/>
              </a:ext>
            </a:extLst>
          </p:cNvPr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AEC7B07-9BDE-4A2E-B083-0E38076C0F53}"/>
              </a:ext>
            </a:extLst>
          </p:cNvPr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1E3E717-93DE-4CCE-BAD3-678AFE304AB9}"/>
              </a:ext>
            </a:extLst>
          </p:cNvPr>
          <p:cNvSpPr/>
          <p:nvPr/>
        </p:nvSpPr>
        <p:spPr>
          <a:xfrm>
            <a:off x="2659227" y="6162904"/>
            <a:ext cx="1890675" cy="33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刷新</a:t>
            </a:r>
            <a:endParaRPr lang="zh-CN" altLang="en-US" sz="1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C6754C-CDFC-DF94-C366-DE739FBD2CD4}"/>
              </a:ext>
            </a:extLst>
          </p:cNvPr>
          <p:cNvSpPr/>
          <p:nvPr/>
        </p:nvSpPr>
        <p:spPr>
          <a:xfrm>
            <a:off x="196286" y="841472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新建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InF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99CFDE-5209-990B-36C8-DBDE41038224}"/>
              </a:ext>
            </a:extLst>
          </p:cNvPr>
          <p:cNvSpPr txBox="1"/>
          <p:nvPr/>
        </p:nvSpPr>
        <p:spPr>
          <a:xfrm>
            <a:off x="4821014" y="138146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设置</a:t>
            </a:r>
            <a:r>
              <a:rPr kumimoji="1" lang="en-US" altLang="zh-CN">
                <a:solidFill>
                  <a:schemeClr val="bg1"/>
                </a:solidFill>
              </a:rPr>
              <a:t>InF</a:t>
            </a:r>
            <a:r>
              <a:rPr kumimoji="1" lang="zh-CN" altLang="en-US">
                <a:solidFill>
                  <a:schemeClr val="bg1"/>
                </a:solidFill>
              </a:rPr>
              <a:t>信道模型参数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98BA20-094C-223F-6E11-6967E4A882A0}"/>
              </a:ext>
            </a:extLst>
          </p:cNvPr>
          <p:cNvSpPr/>
          <p:nvPr/>
        </p:nvSpPr>
        <p:spPr>
          <a:xfrm>
            <a:off x="196287" y="1204452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信道模拟回放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45E6DDB-1B88-21CE-7890-17A918A87CBE}"/>
              </a:ext>
            </a:extLst>
          </p:cNvPr>
          <p:cNvSpPr/>
          <p:nvPr/>
        </p:nvSpPr>
        <p:spPr>
          <a:xfrm>
            <a:off x="7009650" y="6067228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4B89D3-27D2-5596-3603-A18C1683BE1D}"/>
              </a:ext>
            </a:extLst>
          </p:cNvPr>
          <p:cNvSpPr txBox="1"/>
          <p:nvPr/>
        </p:nvSpPr>
        <p:spPr>
          <a:xfrm>
            <a:off x="6667608" y="1372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C6DD5C-B402-379D-06E1-0E7A88461C8A}"/>
              </a:ext>
            </a:extLst>
          </p:cNvPr>
          <p:cNvSpPr txBox="1"/>
          <p:nvPr/>
        </p:nvSpPr>
        <p:spPr>
          <a:xfrm>
            <a:off x="8796553" y="1489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导入信道模型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D0C763-52A4-72FE-7980-C812762928C1}"/>
              </a:ext>
            </a:extLst>
          </p:cNvPr>
          <p:cNvSpPr txBox="1"/>
          <p:nvPr/>
        </p:nvSpPr>
        <p:spPr>
          <a:xfrm>
            <a:off x="8757318" y="238153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导入信道模型名称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691CCED-C03F-8E54-423B-D3E8735F2FD1}"/>
              </a:ext>
            </a:extLst>
          </p:cNvPr>
          <p:cNvSpPr txBox="1"/>
          <p:nvPr/>
        </p:nvSpPr>
        <p:spPr>
          <a:xfrm>
            <a:off x="8749714" y="372008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信道模型导入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E772D0-A331-EBD2-CD26-251A3012FDE2}"/>
              </a:ext>
            </a:extLst>
          </p:cNvPr>
          <p:cNvSpPr txBox="1"/>
          <p:nvPr/>
        </p:nvSpPr>
        <p:spPr>
          <a:xfrm>
            <a:off x="10322632" y="420011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</a:p>
        </p:txBody>
      </p:sp>
      <p:sp>
        <p:nvSpPr>
          <p:cNvPr id="10" name="矩形: 圆角 68">
            <a:extLst>
              <a:ext uri="{FF2B5EF4-FFF2-40B4-BE49-F238E27FC236}">
                <a16:creationId xmlns:a16="http://schemas.microsoft.com/office/drawing/2014/main" id="{B7360679-B374-73F0-6058-E2A5A8BB422F}"/>
              </a:ext>
            </a:extLst>
          </p:cNvPr>
          <p:cNvSpPr/>
          <p:nvPr/>
        </p:nvSpPr>
        <p:spPr>
          <a:xfrm>
            <a:off x="2565188" y="915893"/>
            <a:ext cx="165122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星座图模拟对比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A161DC-3551-C213-5094-2D5D969164F0}"/>
              </a:ext>
            </a:extLst>
          </p:cNvPr>
          <p:cNvSpPr/>
          <p:nvPr/>
        </p:nvSpPr>
        <p:spPr>
          <a:xfrm>
            <a:off x="2565189" y="1272825"/>
            <a:ext cx="9446862" cy="53904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3D3168-52B9-F948-1BC0-D972F146FCF5}"/>
              </a:ext>
            </a:extLst>
          </p:cNvPr>
          <p:cNvSpPr/>
          <p:nvPr/>
        </p:nvSpPr>
        <p:spPr>
          <a:xfrm>
            <a:off x="5744836" y="3066053"/>
            <a:ext cx="2783788" cy="44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: 圆角 48">
            <a:extLst>
              <a:ext uri="{FF2B5EF4-FFF2-40B4-BE49-F238E27FC236}">
                <a16:creationId xmlns:a16="http://schemas.microsoft.com/office/drawing/2014/main" id="{89E9D200-4DAB-02E0-904A-DB24F47E0C8C}"/>
              </a:ext>
            </a:extLst>
          </p:cNvPr>
          <p:cNvSpPr/>
          <p:nvPr/>
        </p:nvSpPr>
        <p:spPr>
          <a:xfrm>
            <a:off x="6581465" y="4226795"/>
            <a:ext cx="1110530" cy="364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仿真回放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DA5674-D984-F03A-A4D2-C0DF8F61A093}"/>
              </a:ext>
            </a:extLst>
          </p:cNvPr>
          <p:cNvSpPr txBox="1"/>
          <p:nvPr/>
        </p:nvSpPr>
        <p:spPr>
          <a:xfrm>
            <a:off x="5829013" y="3109142"/>
            <a:ext cx="340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正在仿真中，请等待</a:t>
            </a:r>
            <a:r>
              <a:rPr lang="en-US" altLang="zh-CN" sz="1800" dirty="0">
                <a:solidFill>
                  <a:schemeClr val="bg1"/>
                </a:solidFill>
              </a:rPr>
              <a:t>…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8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:a16="http://schemas.microsoft.com/office/drawing/2014/main" id="{C7018510-F3F9-4E5C-98AF-17A90BC8D5B1}"/>
              </a:ext>
            </a:extLst>
          </p:cNvPr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77938F6E-FD03-44FB-BFA7-6E89ECB5D59F}"/>
              </a:ext>
            </a:extLst>
          </p:cNvPr>
          <p:cNvSpPr>
            <a:spLocks/>
          </p:cNvSpPr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C09CB7EF-2E4C-46F0-A466-0FA8B910844C}"/>
              </a:ext>
            </a:extLst>
          </p:cNvPr>
          <p:cNvSpPr>
            <a:spLocks/>
          </p:cNvSpPr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DD8E6-66C2-4DBC-AF04-8511B80C8E48}"/>
              </a:ext>
            </a:extLst>
          </p:cNvPr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3CBBA7-93B0-453C-8BEF-C2E2588FA4A0}"/>
              </a:ext>
            </a:extLst>
          </p:cNvPr>
          <p:cNvSpPr/>
          <p:nvPr/>
        </p:nvSpPr>
        <p:spPr>
          <a:xfrm>
            <a:off x="2449151" y="176027"/>
            <a:ext cx="1132048" cy="2920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D51EF-8F17-4B16-862D-CA183EBF5A32}"/>
              </a:ext>
            </a:extLst>
          </p:cNvPr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F9077E-B731-42E1-A218-017655D336DD}"/>
              </a:ext>
            </a:extLst>
          </p:cNvPr>
          <p:cNvSpPr/>
          <p:nvPr/>
        </p:nvSpPr>
        <p:spPr>
          <a:xfrm>
            <a:off x="3770254" y="189329"/>
            <a:ext cx="1760967" cy="26541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1AEDDF-CFAD-43AA-87F4-CED98218BACA}"/>
              </a:ext>
            </a:extLst>
          </p:cNvPr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AEC7B07-9BDE-4A2E-B083-0E38076C0F53}"/>
              </a:ext>
            </a:extLst>
          </p:cNvPr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1E3E717-93DE-4CCE-BAD3-678AFE304AB9}"/>
              </a:ext>
            </a:extLst>
          </p:cNvPr>
          <p:cNvSpPr/>
          <p:nvPr/>
        </p:nvSpPr>
        <p:spPr>
          <a:xfrm>
            <a:off x="2659227" y="6162904"/>
            <a:ext cx="1890675" cy="33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刷新</a:t>
            </a:r>
            <a:endParaRPr lang="zh-CN" altLang="en-US" sz="1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C6754C-CDFC-DF94-C366-DE739FBD2CD4}"/>
              </a:ext>
            </a:extLst>
          </p:cNvPr>
          <p:cNvSpPr/>
          <p:nvPr/>
        </p:nvSpPr>
        <p:spPr>
          <a:xfrm>
            <a:off x="196286" y="841472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新建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InF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99CFDE-5209-990B-36C8-DBDE41038224}"/>
              </a:ext>
            </a:extLst>
          </p:cNvPr>
          <p:cNvSpPr txBox="1"/>
          <p:nvPr/>
        </p:nvSpPr>
        <p:spPr>
          <a:xfrm>
            <a:off x="4821014" y="138146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设置</a:t>
            </a:r>
            <a:r>
              <a:rPr kumimoji="1" lang="en-US" altLang="zh-CN">
                <a:solidFill>
                  <a:schemeClr val="bg1"/>
                </a:solidFill>
              </a:rPr>
              <a:t>InF</a:t>
            </a:r>
            <a:r>
              <a:rPr kumimoji="1" lang="zh-CN" altLang="en-US">
                <a:solidFill>
                  <a:schemeClr val="bg1"/>
                </a:solidFill>
              </a:rPr>
              <a:t>信道模型参数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98BA20-094C-223F-6E11-6967E4A882A0}"/>
              </a:ext>
            </a:extLst>
          </p:cNvPr>
          <p:cNvSpPr/>
          <p:nvPr/>
        </p:nvSpPr>
        <p:spPr>
          <a:xfrm>
            <a:off x="196287" y="1204452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信道模拟回放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45E6DDB-1B88-21CE-7890-17A918A87CBE}"/>
              </a:ext>
            </a:extLst>
          </p:cNvPr>
          <p:cNvSpPr/>
          <p:nvPr/>
        </p:nvSpPr>
        <p:spPr>
          <a:xfrm>
            <a:off x="7009650" y="6067228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4B89D3-27D2-5596-3603-A18C1683BE1D}"/>
              </a:ext>
            </a:extLst>
          </p:cNvPr>
          <p:cNvSpPr txBox="1"/>
          <p:nvPr/>
        </p:nvSpPr>
        <p:spPr>
          <a:xfrm>
            <a:off x="6667608" y="1372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C6DD5C-B402-379D-06E1-0E7A88461C8A}"/>
              </a:ext>
            </a:extLst>
          </p:cNvPr>
          <p:cNvSpPr txBox="1"/>
          <p:nvPr/>
        </p:nvSpPr>
        <p:spPr>
          <a:xfrm>
            <a:off x="8796553" y="1489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导入信道模型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D0C763-52A4-72FE-7980-C812762928C1}"/>
              </a:ext>
            </a:extLst>
          </p:cNvPr>
          <p:cNvSpPr txBox="1"/>
          <p:nvPr/>
        </p:nvSpPr>
        <p:spPr>
          <a:xfrm>
            <a:off x="8757318" y="238153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导入信道模型名称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691CCED-C03F-8E54-423B-D3E8735F2FD1}"/>
              </a:ext>
            </a:extLst>
          </p:cNvPr>
          <p:cNvSpPr txBox="1"/>
          <p:nvPr/>
        </p:nvSpPr>
        <p:spPr>
          <a:xfrm>
            <a:off x="8749714" y="372008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信道模型导入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E772D0-A331-EBD2-CD26-251A3012FDE2}"/>
              </a:ext>
            </a:extLst>
          </p:cNvPr>
          <p:cNvSpPr txBox="1"/>
          <p:nvPr/>
        </p:nvSpPr>
        <p:spPr>
          <a:xfrm>
            <a:off x="10322632" y="420011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</a:p>
        </p:txBody>
      </p:sp>
      <p:sp>
        <p:nvSpPr>
          <p:cNvPr id="10" name="矩形: 圆角 68">
            <a:extLst>
              <a:ext uri="{FF2B5EF4-FFF2-40B4-BE49-F238E27FC236}">
                <a16:creationId xmlns:a16="http://schemas.microsoft.com/office/drawing/2014/main" id="{B7360679-B374-73F0-6058-E2A5A8BB422F}"/>
              </a:ext>
            </a:extLst>
          </p:cNvPr>
          <p:cNvSpPr/>
          <p:nvPr/>
        </p:nvSpPr>
        <p:spPr>
          <a:xfrm>
            <a:off x="2565188" y="915893"/>
            <a:ext cx="165122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星座图模拟对比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A161DC-3551-C213-5094-2D5D969164F0}"/>
              </a:ext>
            </a:extLst>
          </p:cNvPr>
          <p:cNvSpPr/>
          <p:nvPr/>
        </p:nvSpPr>
        <p:spPr>
          <a:xfrm>
            <a:off x="2565189" y="1272825"/>
            <a:ext cx="9446862" cy="53904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 descr="3e52279edd385ade9a3a5d152eb5ae8">
            <a:extLst>
              <a:ext uri="{FF2B5EF4-FFF2-40B4-BE49-F238E27FC236}">
                <a16:creationId xmlns:a16="http://schemas.microsoft.com/office/drawing/2014/main" id="{F140174A-2270-D48A-1669-C093D11FD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169" y="1860074"/>
            <a:ext cx="3863283" cy="421599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2A76796-10D1-7992-39B8-CEE597CF277C}"/>
              </a:ext>
            </a:extLst>
          </p:cNvPr>
          <p:cNvSpPr/>
          <p:nvPr/>
        </p:nvSpPr>
        <p:spPr>
          <a:xfrm>
            <a:off x="3523921" y="1475079"/>
            <a:ext cx="1705585" cy="313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/>
              <a:t>InF</a:t>
            </a:r>
            <a:r>
              <a:rPr lang="zh-CN" altLang="en-US" sz="1600" dirty="0"/>
              <a:t>信道星座图</a:t>
            </a:r>
          </a:p>
        </p:txBody>
      </p:sp>
      <p:sp>
        <p:nvSpPr>
          <p:cNvPr id="4" name="等腰三角形 47">
            <a:extLst>
              <a:ext uri="{FF2B5EF4-FFF2-40B4-BE49-F238E27FC236}">
                <a16:creationId xmlns:a16="http://schemas.microsoft.com/office/drawing/2014/main" id="{B037CAAA-8061-AA7E-B44F-6F51B66DAF7E}"/>
              </a:ext>
            </a:extLst>
          </p:cNvPr>
          <p:cNvSpPr/>
          <p:nvPr/>
        </p:nvSpPr>
        <p:spPr>
          <a:xfrm rot="10800000">
            <a:off x="4975397" y="1548752"/>
            <a:ext cx="192023" cy="1770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1E2E2E-69F4-EADD-AE5A-D055C202B9C2}"/>
              </a:ext>
            </a:extLst>
          </p:cNvPr>
          <p:cNvSpPr/>
          <p:nvPr/>
        </p:nvSpPr>
        <p:spPr>
          <a:xfrm>
            <a:off x="4681094" y="6185717"/>
            <a:ext cx="694475" cy="36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gNB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4E6D0C-0E68-B030-637C-9C0EC905CE85}"/>
              </a:ext>
            </a:extLst>
          </p:cNvPr>
          <p:cNvSpPr/>
          <p:nvPr/>
        </p:nvSpPr>
        <p:spPr>
          <a:xfrm>
            <a:off x="9471011" y="6185716"/>
            <a:ext cx="694475" cy="36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UE</a:t>
            </a:r>
            <a:endParaRPr lang="zh-CN" altLang="en-US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6A93B45-42B5-17BA-F4A5-A3FC1D3C1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173" t="1704" r="20271" b="35710"/>
          <a:stretch/>
        </p:blipFill>
        <p:spPr>
          <a:xfrm>
            <a:off x="3023251" y="1856916"/>
            <a:ext cx="4063123" cy="4265833"/>
          </a:xfrm>
          <a:prstGeom prst="rect">
            <a:avLst/>
          </a:prstGeom>
        </p:spPr>
      </p:pic>
      <p:sp>
        <p:nvSpPr>
          <p:cNvPr id="21" name="矩形: 圆角 48">
            <a:extLst>
              <a:ext uri="{FF2B5EF4-FFF2-40B4-BE49-F238E27FC236}">
                <a16:creationId xmlns:a16="http://schemas.microsoft.com/office/drawing/2014/main" id="{C019C175-5625-B014-5E70-C7D4A6F45C4C}"/>
              </a:ext>
            </a:extLst>
          </p:cNvPr>
          <p:cNvSpPr/>
          <p:nvPr/>
        </p:nvSpPr>
        <p:spPr>
          <a:xfrm>
            <a:off x="10869140" y="6250862"/>
            <a:ext cx="1110530" cy="364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结束仿真</a:t>
            </a:r>
          </a:p>
        </p:txBody>
      </p:sp>
    </p:spTree>
    <p:extLst>
      <p:ext uri="{BB962C8B-B14F-4D97-AF65-F5344CB8AC3E}">
        <p14:creationId xmlns:p14="http://schemas.microsoft.com/office/powerpoint/2010/main" val="132169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1">
            <a:extLst>
              <a:ext uri="{FF2B5EF4-FFF2-40B4-BE49-F238E27FC236}">
                <a16:creationId xmlns:a16="http://schemas.microsoft.com/office/drawing/2014/main" id="{77938F6E-FD03-44FB-BFA7-6E89ECB5D59F}"/>
              </a:ext>
            </a:extLst>
          </p:cNvPr>
          <p:cNvSpPr>
            <a:spLocks/>
          </p:cNvSpPr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C09CB7EF-2E4C-46F0-A466-0FA8B910844C}"/>
              </a:ext>
            </a:extLst>
          </p:cNvPr>
          <p:cNvSpPr>
            <a:spLocks/>
          </p:cNvSpPr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DD8E6-66C2-4DBC-AF04-8511B80C8E48}"/>
              </a:ext>
            </a:extLst>
          </p:cNvPr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3CBBA7-93B0-453C-8BEF-C2E2588FA4A0}"/>
              </a:ext>
            </a:extLst>
          </p:cNvPr>
          <p:cNvSpPr/>
          <p:nvPr/>
        </p:nvSpPr>
        <p:spPr>
          <a:xfrm>
            <a:off x="2449151" y="176027"/>
            <a:ext cx="1132048" cy="2920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1AEDDF-CFAD-43AA-87F4-CED98218BACA}"/>
              </a:ext>
            </a:extLst>
          </p:cNvPr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AEC7B07-9BDE-4A2E-B083-0E38076C0F53}"/>
              </a:ext>
            </a:extLst>
          </p:cNvPr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C6754C-CDFC-DF94-C366-DE739FBD2CD4}"/>
              </a:ext>
            </a:extLst>
          </p:cNvPr>
          <p:cNvSpPr/>
          <p:nvPr/>
        </p:nvSpPr>
        <p:spPr>
          <a:xfrm>
            <a:off x="196286" y="1290753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性能展示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98BA20-094C-223F-6E11-6967E4A882A0}"/>
              </a:ext>
            </a:extLst>
          </p:cNvPr>
          <p:cNvSpPr/>
          <p:nvPr/>
        </p:nvSpPr>
        <p:spPr>
          <a:xfrm>
            <a:off x="196287" y="915893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时延测量配置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4B89D3-27D2-5596-3603-A18C1683BE1D}"/>
              </a:ext>
            </a:extLst>
          </p:cNvPr>
          <p:cNvSpPr txBox="1"/>
          <p:nvPr/>
        </p:nvSpPr>
        <p:spPr>
          <a:xfrm>
            <a:off x="6109026" y="5333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C6DD5C-B402-379D-06E1-0E7A88461C8A}"/>
              </a:ext>
            </a:extLst>
          </p:cNvPr>
          <p:cNvSpPr txBox="1"/>
          <p:nvPr/>
        </p:nvSpPr>
        <p:spPr>
          <a:xfrm>
            <a:off x="8237971" y="650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导入信道模型</a:t>
            </a:r>
          </a:p>
        </p:txBody>
      </p:sp>
      <p:sp>
        <p:nvSpPr>
          <p:cNvPr id="67" name="矩形: 圆角 68">
            <a:extLst>
              <a:ext uri="{FF2B5EF4-FFF2-40B4-BE49-F238E27FC236}">
                <a16:creationId xmlns:a16="http://schemas.microsoft.com/office/drawing/2014/main" id="{2EC39D07-733F-BE48-6BC8-8ED1CC5124EA}"/>
              </a:ext>
            </a:extLst>
          </p:cNvPr>
          <p:cNvSpPr/>
          <p:nvPr/>
        </p:nvSpPr>
        <p:spPr>
          <a:xfrm>
            <a:off x="2566106" y="728386"/>
            <a:ext cx="165122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/>
              <a:t>UE/gNB</a:t>
            </a:r>
            <a:r>
              <a:rPr lang="zh-CN" altLang="en-US" sz="1400" dirty="0"/>
              <a:t>时延配置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ECC9827-EED4-F117-92C4-91E2EE63E1BC}"/>
              </a:ext>
            </a:extLst>
          </p:cNvPr>
          <p:cNvSpPr/>
          <p:nvPr/>
        </p:nvSpPr>
        <p:spPr>
          <a:xfrm>
            <a:off x="2583361" y="1085066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0" name="矩形: 圆角 38">
            <a:extLst>
              <a:ext uri="{FF2B5EF4-FFF2-40B4-BE49-F238E27FC236}">
                <a16:creationId xmlns:a16="http://schemas.microsoft.com/office/drawing/2014/main" id="{84D61C46-34D5-853A-AA5A-CB6AECFA0774}"/>
              </a:ext>
            </a:extLst>
          </p:cNvPr>
          <p:cNvSpPr/>
          <p:nvPr/>
        </p:nvSpPr>
        <p:spPr>
          <a:xfrm>
            <a:off x="2660145" y="5975145"/>
            <a:ext cx="1890675" cy="33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刷新</a:t>
            </a:r>
            <a:endParaRPr lang="zh-CN" altLang="en-US" sz="1800" dirty="0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B2312121-A8B9-AF78-7E20-E9E6A3641B8E}"/>
              </a:ext>
            </a:extLst>
          </p:cNvPr>
          <p:cNvSpPr/>
          <p:nvPr/>
        </p:nvSpPr>
        <p:spPr>
          <a:xfrm>
            <a:off x="6451986" y="5040219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273CABA-5BC1-75EE-29EE-59F0BEBEBE85}"/>
              </a:ext>
            </a:extLst>
          </p:cNvPr>
          <p:cNvSpPr txBox="1"/>
          <p:nvPr/>
        </p:nvSpPr>
        <p:spPr>
          <a:xfrm>
            <a:off x="8199654" y="135452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导入信道模型名称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BCF6CE3-3F6F-BAE3-79E4-22F10B8BFEC5}"/>
              </a:ext>
            </a:extLst>
          </p:cNvPr>
          <p:cNvSpPr txBox="1"/>
          <p:nvPr/>
        </p:nvSpPr>
        <p:spPr>
          <a:xfrm>
            <a:off x="8192050" y="269308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信道模型导入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327C7AC-6B40-E068-5711-2F82305093AA}"/>
              </a:ext>
            </a:extLst>
          </p:cNvPr>
          <p:cNvSpPr txBox="1"/>
          <p:nvPr/>
        </p:nvSpPr>
        <p:spPr>
          <a:xfrm>
            <a:off x="9764968" y="317310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AD15968-6C2C-DA4A-E888-DED5D677539E}"/>
              </a:ext>
            </a:extLst>
          </p:cNvPr>
          <p:cNvSpPr/>
          <p:nvPr/>
        </p:nvSpPr>
        <p:spPr>
          <a:xfrm>
            <a:off x="2566106" y="1085066"/>
            <a:ext cx="9446862" cy="53904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3221308-AD46-DED6-C92D-FEB565B195E2}"/>
              </a:ext>
            </a:extLst>
          </p:cNvPr>
          <p:cNvSpPr/>
          <p:nvPr/>
        </p:nvSpPr>
        <p:spPr>
          <a:xfrm>
            <a:off x="2660146" y="1188939"/>
            <a:ext cx="9199398" cy="520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1DEAED2A-8B80-A895-13A7-3B9E5E09E6DC}"/>
              </a:ext>
            </a:extLst>
          </p:cNvPr>
          <p:cNvSpPr/>
          <p:nvPr/>
        </p:nvSpPr>
        <p:spPr>
          <a:xfrm>
            <a:off x="4050602" y="5867908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A9E660E-D0A4-2CBA-A55E-CB64BEDE5C83}"/>
              </a:ext>
            </a:extLst>
          </p:cNvPr>
          <p:cNvSpPr txBox="1"/>
          <p:nvPr/>
        </p:nvSpPr>
        <p:spPr>
          <a:xfrm>
            <a:off x="5847072" y="10935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80" name="表格 7">
            <a:extLst>
              <a:ext uri="{FF2B5EF4-FFF2-40B4-BE49-F238E27FC236}">
                <a16:creationId xmlns:a16="http://schemas.microsoft.com/office/drawing/2014/main" id="{4EA92C73-32B5-626A-7864-411FCD5EA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810114"/>
              </p:ext>
            </p:extLst>
          </p:nvPr>
        </p:nvGraphicFramePr>
        <p:xfrm>
          <a:off x="5549892" y="3203944"/>
          <a:ext cx="2952425" cy="329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36202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616223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160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CPR_FFT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 estimation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8262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 level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13626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channel compensation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72973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MRC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91599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zero forcing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335410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compute LLR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566713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layer demapping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307297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DLSCH decoding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49058"/>
                  </a:ext>
                </a:extLst>
              </a:tr>
            </a:tbl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id="{52C5E32E-CF4A-8E5F-5F0D-85D39C7502FE}"/>
              </a:ext>
            </a:extLst>
          </p:cNvPr>
          <p:cNvSpPr/>
          <p:nvPr/>
        </p:nvSpPr>
        <p:spPr>
          <a:xfrm>
            <a:off x="4081139" y="1505117"/>
            <a:ext cx="939361" cy="338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UE</a:t>
            </a:r>
            <a:endParaRPr lang="zh-CN" altLang="en-US" sz="16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8947C3B-E869-54D2-C7A8-A6AD2B0C86D6}"/>
              </a:ext>
            </a:extLst>
          </p:cNvPr>
          <p:cNvSpPr/>
          <p:nvPr/>
        </p:nvSpPr>
        <p:spPr>
          <a:xfrm>
            <a:off x="9505838" y="1493688"/>
            <a:ext cx="939361" cy="338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gNB</a:t>
            </a:r>
            <a:endParaRPr lang="zh-CN" altLang="en-US" sz="1600" dirty="0"/>
          </a:p>
        </p:txBody>
      </p:sp>
      <p:graphicFrame>
        <p:nvGraphicFramePr>
          <p:cNvPr id="84" name="表格 7">
            <a:extLst>
              <a:ext uri="{FF2B5EF4-FFF2-40B4-BE49-F238E27FC236}">
                <a16:creationId xmlns:a16="http://schemas.microsoft.com/office/drawing/2014/main" id="{8CCE4CA9-B8FA-085E-B508-F8953C10E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6271"/>
              </p:ext>
            </p:extLst>
          </p:nvPr>
        </p:nvGraphicFramePr>
        <p:xfrm>
          <a:off x="11165872" y="4031483"/>
          <a:ext cx="2952425" cy="295825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36202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616223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nr_schedule_ue_spec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nr_dlsch_encoding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8262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scrambling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13626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nr_modulation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72973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nr_layer_mapping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91599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precoding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335410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beamforming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566713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IFFT&amp;CPI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307297"/>
                  </a:ext>
                </a:extLst>
              </a:tr>
            </a:tbl>
          </a:graphicData>
        </a:graphic>
      </p:graphicFrame>
      <p:graphicFrame>
        <p:nvGraphicFramePr>
          <p:cNvPr id="85" name="表格 7">
            <a:extLst>
              <a:ext uri="{FF2B5EF4-FFF2-40B4-BE49-F238E27FC236}">
                <a16:creationId xmlns:a16="http://schemas.microsoft.com/office/drawing/2014/main" id="{84562E15-F405-58BC-C8EC-4D13A86E0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794925"/>
              </p:ext>
            </p:extLst>
          </p:nvPr>
        </p:nvGraphicFramePr>
        <p:xfrm>
          <a:off x="3016093" y="2183518"/>
          <a:ext cx="241957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6864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862710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160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pbch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pdcch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8262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pdsch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13626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L1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 ☑️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72973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" altLang="zh-CN">
                          <a:effectLst/>
                        </a:rPr>
                        <a:t>process 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91599"/>
                  </a:ext>
                </a:extLst>
              </a:tr>
            </a:tbl>
          </a:graphicData>
        </a:graphic>
      </p:graphicFrame>
      <p:pic>
        <p:nvPicPr>
          <p:cNvPr id="86" name="图形 85" descr="聊天">
            <a:extLst>
              <a:ext uri="{FF2B5EF4-FFF2-40B4-BE49-F238E27FC236}">
                <a16:creationId xmlns:a16="http://schemas.microsoft.com/office/drawing/2014/main" id="{71104100-810C-9D24-463B-B852A9F86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3051" y="2544525"/>
            <a:ext cx="389063" cy="389063"/>
          </a:xfrm>
          <a:prstGeom prst="rect">
            <a:avLst/>
          </a:prstGeom>
        </p:spPr>
      </p:pic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30219A85-6B4E-851F-0E80-FA441CE05506}"/>
              </a:ext>
            </a:extLst>
          </p:cNvPr>
          <p:cNvCxnSpPr>
            <a:cxnSpLocks/>
          </p:cNvCxnSpPr>
          <p:nvPr/>
        </p:nvCxnSpPr>
        <p:spPr>
          <a:xfrm flipV="1">
            <a:off x="5126119" y="1927762"/>
            <a:ext cx="596946" cy="85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88" name="表格 7">
            <a:extLst>
              <a:ext uri="{FF2B5EF4-FFF2-40B4-BE49-F238E27FC236}">
                <a16:creationId xmlns:a16="http://schemas.microsoft.com/office/drawing/2014/main" id="{2C9E23FB-239D-8ECF-D434-616962369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21579"/>
              </p:ext>
            </p:extLst>
          </p:nvPr>
        </p:nvGraphicFramePr>
        <p:xfrm>
          <a:off x="5278396" y="1227954"/>
          <a:ext cx="2471865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5943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515922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160047">
                <a:tc>
                  <a:txBody>
                    <a:bodyPr/>
                    <a:lstStyle/>
                    <a:p>
                      <a:pPr algn="ctr"/>
                      <a:r>
                        <a:rPr lang="en" altLang="zh-CN" b="0">
                          <a:solidFill>
                            <a:schemeClr val="tx1"/>
                          </a:solidFill>
                          <a:effectLst/>
                        </a:rPr>
                        <a:t>pdcch procedures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pdcch ack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8262"/>
                  </a:ext>
                </a:extLst>
              </a:tr>
            </a:tbl>
          </a:graphicData>
        </a:graphic>
      </p:graphicFrame>
      <p:pic>
        <p:nvPicPr>
          <p:cNvPr id="89" name="图形 88" descr="聊天">
            <a:extLst>
              <a:ext uri="{FF2B5EF4-FFF2-40B4-BE49-F238E27FC236}">
                <a16:creationId xmlns:a16="http://schemas.microsoft.com/office/drawing/2014/main" id="{1659058E-B9BE-E9EA-4E88-9054FB966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9985" y="2899567"/>
            <a:ext cx="389063" cy="389063"/>
          </a:xfrm>
          <a:prstGeom prst="rect">
            <a:avLst/>
          </a:prstGeom>
        </p:spPr>
      </p:pic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831B982-2480-BC25-AEB0-CCEE19A41C9F}"/>
              </a:ext>
            </a:extLst>
          </p:cNvPr>
          <p:cNvCxnSpPr>
            <a:cxnSpLocks/>
          </p:cNvCxnSpPr>
          <p:nvPr/>
        </p:nvCxnSpPr>
        <p:spPr>
          <a:xfrm flipV="1">
            <a:off x="5264618" y="2740095"/>
            <a:ext cx="230900" cy="29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91" name="表格 7">
            <a:extLst>
              <a:ext uri="{FF2B5EF4-FFF2-40B4-BE49-F238E27FC236}">
                <a16:creationId xmlns:a16="http://schemas.microsoft.com/office/drawing/2014/main" id="{49CA7C9D-F847-634C-1F75-2708CD063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34056"/>
              </p:ext>
            </p:extLst>
          </p:nvPr>
        </p:nvGraphicFramePr>
        <p:xfrm>
          <a:off x="5495518" y="2352917"/>
          <a:ext cx="2471865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5943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515922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160047">
                <a:tc>
                  <a:txBody>
                    <a:bodyPr/>
                    <a:lstStyle/>
                    <a:p>
                      <a:pPr algn="ctr"/>
                      <a:r>
                        <a:rPr lang="en" altLang="zh-CN" b="0">
                          <a:solidFill>
                            <a:schemeClr val="tx1"/>
                          </a:solidFill>
                          <a:effectLst/>
                        </a:rPr>
                        <a:t>pdsch procedures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pdsch ack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8262"/>
                  </a:ext>
                </a:extLst>
              </a:tr>
            </a:tbl>
          </a:graphicData>
        </a:graphic>
      </p:graphicFrame>
      <p:pic>
        <p:nvPicPr>
          <p:cNvPr id="92" name="图形 91" descr="聊天">
            <a:extLst>
              <a:ext uri="{FF2B5EF4-FFF2-40B4-BE49-F238E27FC236}">
                <a16:creationId xmlns:a16="http://schemas.microsoft.com/office/drawing/2014/main" id="{72FAE307-0A33-E4A0-5B9D-88C8361C1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7419" y="3266490"/>
            <a:ext cx="389063" cy="389063"/>
          </a:xfrm>
          <a:prstGeom prst="rect">
            <a:avLst/>
          </a:prstGeom>
        </p:spPr>
      </p:pic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E8B1DB6-2028-DC0E-1FB5-5748F9016DB7}"/>
              </a:ext>
            </a:extLst>
          </p:cNvPr>
          <p:cNvCxnSpPr>
            <a:cxnSpLocks/>
          </p:cNvCxnSpPr>
          <p:nvPr/>
        </p:nvCxnSpPr>
        <p:spPr>
          <a:xfrm>
            <a:off x="5250651" y="3507018"/>
            <a:ext cx="489734" cy="41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94" name="表格 7">
            <a:extLst>
              <a:ext uri="{FF2B5EF4-FFF2-40B4-BE49-F238E27FC236}">
                <a16:creationId xmlns:a16="http://schemas.microsoft.com/office/drawing/2014/main" id="{39CA6FFD-B2A8-DB85-E4FB-0E8EC9A53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076398"/>
              </p:ext>
            </p:extLst>
          </p:nvPr>
        </p:nvGraphicFramePr>
        <p:xfrm>
          <a:off x="8627826" y="2258704"/>
          <a:ext cx="2419574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6864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862710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pbch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pdcch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8262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L2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29149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pdsch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13626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L1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 ☑️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72973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" altLang="zh-CN">
                          <a:effectLst/>
                        </a:rPr>
                        <a:t>process 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91599"/>
                  </a:ext>
                </a:extLst>
              </a:tr>
            </a:tbl>
          </a:graphicData>
        </a:graphic>
      </p:graphicFrame>
      <p:pic>
        <p:nvPicPr>
          <p:cNvPr id="95" name="图形 94" descr="聊天">
            <a:extLst>
              <a:ext uri="{FF2B5EF4-FFF2-40B4-BE49-F238E27FC236}">
                <a16:creationId xmlns:a16="http://schemas.microsoft.com/office/drawing/2014/main" id="{87117467-D94C-A223-9B08-48CD97D3D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5742" y="2239173"/>
            <a:ext cx="389063" cy="389063"/>
          </a:xfrm>
          <a:prstGeom prst="rect">
            <a:avLst/>
          </a:prstGeom>
        </p:spPr>
      </p:pic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33C63CD3-0EEE-CD74-BF1F-1574E8A6EDCB}"/>
              </a:ext>
            </a:extLst>
          </p:cNvPr>
          <p:cNvCxnSpPr>
            <a:cxnSpLocks/>
          </p:cNvCxnSpPr>
          <p:nvPr/>
        </p:nvCxnSpPr>
        <p:spPr>
          <a:xfrm flipV="1">
            <a:off x="10728810" y="1877376"/>
            <a:ext cx="462486" cy="59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97" name="表格 7">
            <a:extLst>
              <a:ext uri="{FF2B5EF4-FFF2-40B4-BE49-F238E27FC236}">
                <a16:creationId xmlns:a16="http://schemas.microsoft.com/office/drawing/2014/main" id="{8FF9E646-D6EF-F3EB-483F-35454F8D3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32735"/>
              </p:ext>
            </p:extLst>
          </p:nvPr>
        </p:nvGraphicFramePr>
        <p:xfrm>
          <a:off x="10669126" y="1237296"/>
          <a:ext cx="2875764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75541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600223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160047">
                <a:tc>
                  <a:txBody>
                    <a:bodyPr/>
                    <a:lstStyle/>
                    <a:p>
                      <a:r>
                        <a:rPr lang="en" altLang="zh-CN" b="0">
                          <a:solidFill>
                            <a:schemeClr val="tx1"/>
                          </a:solidFill>
                          <a:effectLst/>
                        </a:rPr>
                        <a:t>pbch_common_signal_procedures_stats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</a:tbl>
          </a:graphicData>
        </a:graphic>
      </p:graphicFrame>
      <p:pic>
        <p:nvPicPr>
          <p:cNvPr id="98" name="图形 97" descr="聊天">
            <a:extLst>
              <a:ext uri="{FF2B5EF4-FFF2-40B4-BE49-F238E27FC236}">
                <a16:creationId xmlns:a16="http://schemas.microsoft.com/office/drawing/2014/main" id="{D5DC8D0B-97BE-538F-3E36-63EA3BD1B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2240" y="2607570"/>
            <a:ext cx="389063" cy="389063"/>
          </a:xfrm>
          <a:prstGeom prst="rect">
            <a:avLst/>
          </a:prstGeom>
        </p:spPr>
      </p:pic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448A4BB0-12BC-DF2A-A43F-7DCDFF5F8EE8}"/>
              </a:ext>
            </a:extLst>
          </p:cNvPr>
          <p:cNvCxnSpPr>
            <a:cxnSpLocks/>
          </p:cNvCxnSpPr>
          <p:nvPr/>
        </p:nvCxnSpPr>
        <p:spPr>
          <a:xfrm flipV="1">
            <a:off x="10725308" y="2485651"/>
            <a:ext cx="518378" cy="35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00" name="表格 7">
            <a:extLst>
              <a:ext uri="{FF2B5EF4-FFF2-40B4-BE49-F238E27FC236}">
                <a16:creationId xmlns:a16="http://schemas.microsoft.com/office/drawing/2014/main" id="{9642C630-5BEF-96B6-EECE-A5DCDAD9D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01609"/>
              </p:ext>
            </p:extLst>
          </p:nvPr>
        </p:nvGraphicFramePr>
        <p:xfrm>
          <a:off x="11237784" y="1988156"/>
          <a:ext cx="2875764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75541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600223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160047">
                <a:tc>
                  <a:txBody>
                    <a:bodyPr/>
                    <a:lstStyle/>
                    <a:p>
                      <a:r>
                        <a:rPr lang="en" altLang="zh-CN" b="0">
                          <a:solidFill>
                            <a:schemeClr val="tx1"/>
                          </a:solidFill>
                          <a:effectLst/>
                        </a:rPr>
                        <a:t>pdcch_generate_dci_top_stats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</a:tbl>
          </a:graphicData>
        </a:graphic>
      </p:graphicFrame>
      <p:pic>
        <p:nvPicPr>
          <p:cNvPr id="101" name="图形 100" descr="聊天">
            <a:extLst>
              <a:ext uri="{FF2B5EF4-FFF2-40B4-BE49-F238E27FC236}">
                <a16:creationId xmlns:a16="http://schemas.microsoft.com/office/drawing/2014/main" id="{719B6373-6CE1-B6EF-B5FF-12CD66D34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6338" y="2974712"/>
            <a:ext cx="389063" cy="389063"/>
          </a:xfrm>
          <a:prstGeom prst="rect">
            <a:avLst/>
          </a:prstGeom>
        </p:spPr>
      </p:pic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07D09D4E-4552-C3D6-E59A-611C6DD8D17C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10719406" y="3003821"/>
            <a:ext cx="490809" cy="20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03" name="表格 7">
            <a:extLst>
              <a:ext uri="{FF2B5EF4-FFF2-40B4-BE49-F238E27FC236}">
                <a16:creationId xmlns:a16="http://schemas.microsoft.com/office/drawing/2014/main" id="{C4B2F494-B189-0A52-5260-19FA0F1B0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98954"/>
              </p:ext>
            </p:extLst>
          </p:nvPr>
        </p:nvGraphicFramePr>
        <p:xfrm>
          <a:off x="11210215" y="2820941"/>
          <a:ext cx="2875764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75541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600223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altLang="zh-CN" b="0">
                          <a:solidFill>
                            <a:schemeClr val="tx1"/>
                          </a:solidFill>
                          <a:effectLst/>
                        </a:rPr>
                        <a:t>dlsch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</a:tbl>
          </a:graphicData>
        </a:graphic>
      </p:graphicFrame>
      <p:pic>
        <p:nvPicPr>
          <p:cNvPr id="104" name="图形 103" descr="聊天">
            <a:extLst>
              <a:ext uri="{FF2B5EF4-FFF2-40B4-BE49-F238E27FC236}">
                <a16:creationId xmlns:a16="http://schemas.microsoft.com/office/drawing/2014/main" id="{BE7473C6-7BD2-84AD-8D23-F46764101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3907" y="3341854"/>
            <a:ext cx="389063" cy="389063"/>
          </a:xfrm>
          <a:prstGeom prst="rect">
            <a:avLst/>
          </a:prstGeom>
        </p:spPr>
      </p:pic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880787B7-2AF1-463B-E523-4CB46158BE95}"/>
              </a:ext>
            </a:extLst>
          </p:cNvPr>
          <p:cNvCxnSpPr>
            <a:cxnSpLocks/>
            <a:stCxn id="104" idx="3"/>
            <a:endCxn id="106" idx="1"/>
          </p:cNvCxnSpPr>
          <p:nvPr/>
        </p:nvCxnSpPr>
        <p:spPr>
          <a:xfrm>
            <a:off x="10992970" y="3536386"/>
            <a:ext cx="280889" cy="8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06" name="表格 7">
            <a:extLst>
              <a:ext uri="{FF2B5EF4-FFF2-40B4-BE49-F238E27FC236}">
                <a16:creationId xmlns:a16="http://schemas.microsoft.com/office/drawing/2014/main" id="{BAD15D11-54C5-7120-72A9-A46CC02C5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18618"/>
              </p:ext>
            </p:extLst>
          </p:nvPr>
        </p:nvGraphicFramePr>
        <p:xfrm>
          <a:off x="11273859" y="3302523"/>
          <a:ext cx="2875764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75541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600223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 altLang="zh-CN" b="0">
                          <a:solidFill>
                            <a:schemeClr val="tx1"/>
                          </a:solidFill>
                          <a:effectLst/>
                        </a:rPr>
                        <a:t>pdsch_generate_pdsch_stats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</a:tbl>
          </a:graphicData>
        </a:graphic>
      </p:graphicFrame>
      <p:pic>
        <p:nvPicPr>
          <p:cNvPr id="107" name="图形 106" descr="聊天">
            <a:extLst>
              <a:ext uri="{FF2B5EF4-FFF2-40B4-BE49-F238E27FC236}">
                <a16:creationId xmlns:a16="http://schemas.microsoft.com/office/drawing/2014/main" id="{797D26B0-F600-AC00-282E-927160D7C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31476" y="3710059"/>
            <a:ext cx="389063" cy="389063"/>
          </a:xfrm>
          <a:prstGeom prst="rect">
            <a:avLst/>
          </a:prstGeom>
        </p:spPr>
      </p:pic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E02B0B3C-6F57-3B9A-4906-B31C55D7F67B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11020539" y="3904591"/>
            <a:ext cx="371524" cy="930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307B1AE9-DCE2-E050-1552-3A7EB32FD47C}"/>
              </a:ext>
            </a:extLst>
          </p:cNvPr>
          <p:cNvSpPr/>
          <p:nvPr/>
        </p:nvSpPr>
        <p:spPr>
          <a:xfrm>
            <a:off x="2549662" y="1047589"/>
            <a:ext cx="1650307" cy="74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366843-E735-BAEF-0E7D-58F0D53AB641}"/>
              </a:ext>
            </a:extLst>
          </p:cNvPr>
          <p:cNvSpPr/>
          <p:nvPr/>
        </p:nvSpPr>
        <p:spPr>
          <a:xfrm>
            <a:off x="3810103" y="191574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25A493-0859-C476-315E-E4ED33F390D8}"/>
              </a:ext>
            </a:extLst>
          </p:cNvPr>
          <p:cNvSpPr/>
          <p:nvPr/>
        </p:nvSpPr>
        <p:spPr>
          <a:xfrm>
            <a:off x="5863392" y="186832"/>
            <a:ext cx="1760967" cy="26541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</a:p>
        </p:txBody>
      </p:sp>
    </p:spTree>
    <p:extLst>
      <p:ext uri="{BB962C8B-B14F-4D97-AF65-F5344CB8AC3E}">
        <p14:creationId xmlns:p14="http://schemas.microsoft.com/office/powerpoint/2010/main" val="235701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:a16="http://schemas.microsoft.com/office/drawing/2014/main" id="{C7018510-F3F9-4E5C-98AF-17A90BC8D5B1}"/>
              </a:ext>
            </a:extLst>
          </p:cNvPr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77938F6E-FD03-44FB-BFA7-6E89ECB5D59F}"/>
              </a:ext>
            </a:extLst>
          </p:cNvPr>
          <p:cNvSpPr>
            <a:spLocks/>
          </p:cNvSpPr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C09CB7EF-2E4C-46F0-A466-0FA8B910844C}"/>
              </a:ext>
            </a:extLst>
          </p:cNvPr>
          <p:cNvSpPr>
            <a:spLocks/>
          </p:cNvSpPr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DD8E6-66C2-4DBC-AF04-8511B80C8E48}"/>
              </a:ext>
            </a:extLst>
          </p:cNvPr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3CBBA7-93B0-453C-8BEF-C2E2588FA4A0}"/>
              </a:ext>
            </a:extLst>
          </p:cNvPr>
          <p:cNvSpPr/>
          <p:nvPr/>
        </p:nvSpPr>
        <p:spPr>
          <a:xfrm>
            <a:off x="2449151" y="176027"/>
            <a:ext cx="1132048" cy="2920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1AEDDF-CFAD-43AA-87F4-CED98218BACA}"/>
              </a:ext>
            </a:extLst>
          </p:cNvPr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AEC7B07-9BDE-4A2E-B083-0E38076C0F53}"/>
              </a:ext>
            </a:extLst>
          </p:cNvPr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1E3E717-93DE-4CCE-BAD3-678AFE304AB9}"/>
              </a:ext>
            </a:extLst>
          </p:cNvPr>
          <p:cNvSpPr/>
          <p:nvPr/>
        </p:nvSpPr>
        <p:spPr>
          <a:xfrm>
            <a:off x="2659227" y="6162904"/>
            <a:ext cx="1890675" cy="33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刷新</a:t>
            </a:r>
            <a:endParaRPr lang="zh-CN" alt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99CFDE-5209-990B-36C8-DBDE41038224}"/>
              </a:ext>
            </a:extLst>
          </p:cNvPr>
          <p:cNvSpPr txBox="1"/>
          <p:nvPr/>
        </p:nvSpPr>
        <p:spPr>
          <a:xfrm>
            <a:off x="4821014" y="138146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设置</a:t>
            </a:r>
            <a:r>
              <a:rPr kumimoji="1" lang="en-US" altLang="zh-CN">
                <a:solidFill>
                  <a:schemeClr val="bg1"/>
                </a:solidFill>
              </a:rPr>
              <a:t>InF</a:t>
            </a:r>
            <a:r>
              <a:rPr kumimoji="1" lang="zh-CN" altLang="en-US">
                <a:solidFill>
                  <a:schemeClr val="bg1"/>
                </a:solidFill>
              </a:rPr>
              <a:t>信道模型参数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45E6DDB-1B88-21CE-7890-17A918A87CBE}"/>
              </a:ext>
            </a:extLst>
          </p:cNvPr>
          <p:cNvSpPr/>
          <p:nvPr/>
        </p:nvSpPr>
        <p:spPr>
          <a:xfrm>
            <a:off x="7009650" y="6067228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4B89D3-27D2-5596-3603-A18C1683BE1D}"/>
              </a:ext>
            </a:extLst>
          </p:cNvPr>
          <p:cNvSpPr txBox="1"/>
          <p:nvPr/>
        </p:nvSpPr>
        <p:spPr>
          <a:xfrm>
            <a:off x="6667608" y="1372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C6DD5C-B402-379D-06E1-0E7A88461C8A}"/>
              </a:ext>
            </a:extLst>
          </p:cNvPr>
          <p:cNvSpPr txBox="1"/>
          <p:nvPr/>
        </p:nvSpPr>
        <p:spPr>
          <a:xfrm>
            <a:off x="8796553" y="1489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导入信道模型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D0C763-52A4-72FE-7980-C812762928C1}"/>
              </a:ext>
            </a:extLst>
          </p:cNvPr>
          <p:cNvSpPr txBox="1"/>
          <p:nvPr/>
        </p:nvSpPr>
        <p:spPr>
          <a:xfrm>
            <a:off x="8757318" y="238153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导入信道模型名称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691CCED-C03F-8E54-423B-D3E8735F2FD1}"/>
              </a:ext>
            </a:extLst>
          </p:cNvPr>
          <p:cNvSpPr txBox="1"/>
          <p:nvPr/>
        </p:nvSpPr>
        <p:spPr>
          <a:xfrm>
            <a:off x="8749714" y="372008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信道模型导入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E772D0-A331-EBD2-CD26-251A3012FDE2}"/>
              </a:ext>
            </a:extLst>
          </p:cNvPr>
          <p:cNvSpPr txBox="1"/>
          <p:nvPr/>
        </p:nvSpPr>
        <p:spPr>
          <a:xfrm>
            <a:off x="10322632" y="420011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</a:p>
        </p:txBody>
      </p:sp>
      <p:sp>
        <p:nvSpPr>
          <p:cNvPr id="10" name="矩形: 圆角 68">
            <a:extLst>
              <a:ext uri="{FF2B5EF4-FFF2-40B4-BE49-F238E27FC236}">
                <a16:creationId xmlns:a16="http://schemas.microsoft.com/office/drawing/2014/main" id="{B7360679-B374-73F0-6058-E2A5A8BB422F}"/>
              </a:ext>
            </a:extLst>
          </p:cNvPr>
          <p:cNvSpPr/>
          <p:nvPr/>
        </p:nvSpPr>
        <p:spPr>
          <a:xfrm>
            <a:off x="2565188" y="915893"/>
            <a:ext cx="165122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时延结果展示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A161DC-3551-C213-5094-2D5D969164F0}"/>
              </a:ext>
            </a:extLst>
          </p:cNvPr>
          <p:cNvSpPr/>
          <p:nvPr/>
        </p:nvSpPr>
        <p:spPr>
          <a:xfrm>
            <a:off x="2565189" y="1272825"/>
            <a:ext cx="9446862" cy="53904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3D3168-52B9-F948-1BC0-D972F146FCF5}"/>
              </a:ext>
            </a:extLst>
          </p:cNvPr>
          <p:cNvSpPr/>
          <p:nvPr/>
        </p:nvSpPr>
        <p:spPr>
          <a:xfrm>
            <a:off x="5744836" y="3066053"/>
            <a:ext cx="2783788" cy="44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: 圆角 48">
            <a:extLst>
              <a:ext uri="{FF2B5EF4-FFF2-40B4-BE49-F238E27FC236}">
                <a16:creationId xmlns:a16="http://schemas.microsoft.com/office/drawing/2014/main" id="{89E9D200-4DAB-02E0-904A-DB24F47E0C8C}"/>
              </a:ext>
            </a:extLst>
          </p:cNvPr>
          <p:cNvSpPr/>
          <p:nvPr/>
        </p:nvSpPr>
        <p:spPr>
          <a:xfrm>
            <a:off x="6581465" y="4226795"/>
            <a:ext cx="1110530" cy="364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仿真回放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DA5674-D984-F03A-A4D2-C0DF8F61A093}"/>
              </a:ext>
            </a:extLst>
          </p:cNvPr>
          <p:cNvSpPr txBox="1"/>
          <p:nvPr/>
        </p:nvSpPr>
        <p:spPr>
          <a:xfrm>
            <a:off x="5829013" y="3109142"/>
            <a:ext cx="340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正在仿真中，请等待</a:t>
            </a:r>
            <a:r>
              <a:rPr lang="en-US" altLang="zh-CN" sz="1800" dirty="0">
                <a:solidFill>
                  <a:schemeClr val="bg1"/>
                </a:solidFill>
              </a:rPr>
              <a:t>…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B9F014-2BF0-2CD4-EE8A-B1EE8DEEAC22}"/>
              </a:ext>
            </a:extLst>
          </p:cNvPr>
          <p:cNvSpPr/>
          <p:nvPr/>
        </p:nvSpPr>
        <p:spPr>
          <a:xfrm>
            <a:off x="133140" y="825714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时延测量配置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534495-A5AD-9CB5-6F55-528DB0E9AC9D}"/>
              </a:ext>
            </a:extLst>
          </p:cNvPr>
          <p:cNvSpPr/>
          <p:nvPr/>
        </p:nvSpPr>
        <p:spPr>
          <a:xfrm>
            <a:off x="133140" y="1244937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性能展示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C21376-C55F-8A7D-28B0-C683DACBF80E}"/>
              </a:ext>
            </a:extLst>
          </p:cNvPr>
          <p:cNvSpPr/>
          <p:nvPr/>
        </p:nvSpPr>
        <p:spPr>
          <a:xfrm>
            <a:off x="3810103" y="191574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6D789C-D806-9F15-FA58-5F67F0188512}"/>
              </a:ext>
            </a:extLst>
          </p:cNvPr>
          <p:cNvSpPr/>
          <p:nvPr/>
        </p:nvSpPr>
        <p:spPr>
          <a:xfrm>
            <a:off x="5863392" y="186832"/>
            <a:ext cx="1760967" cy="26541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</a:p>
        </p:txBody>
      </p:sp>
    </p:spTree>
    <p:extLst>
      <p:ext uri="{BB962C8B-B14F-4D97-AF65-F5344CB8AC3E}">
        <p14:creationId xmlns:p14="http://schemas.microsoft.com/office/powerpoint/2010/main" val="9796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:a16="http://schemas.microsoft.com/office/drawing/2014/main" id="{C7018510-F3F9-4E5C-98AF-17A90BC8D5B1}"/>
              </a:ext>
            </a:extLst>
          </p:cNvPr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77938F6E-FD03-44FB-BFA7-6E89ECB5D59F}"/>
              </a:ext>
            </a:extLst>
          </p:cNvPr>
          <p:cNvSpPr>
            <a:spLocks/>
          </p:cNvSpPr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C09CB7EF-2E4C-46F0-A466-0FA8B910844C}"/>
              </a:ext>
            </a:extLst>
          </p:cNvPr>
          <p:cNvSpPr>
            <a:spLocks/>
          </p:cNvSpPr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DD8E6-66C2-4DBC-AF04-8511B80C8E48}"/>
              </a:ext>
            </a:extLst>
          </p:cNvPr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3CBBA7-93B0-453C-8BEF-C2E2588FA4A0}"/>
              </a:ext>
            </a:extLst>
          </p:cNvPr>
          <p:cNvSpPr/>
          <p:nvPr/>
        </p:nvSpPr>
        <p:spPr>
          <a:xfrm>
            <a:off x="2449151" y="176027"/>
            <a:ext cx="1132048" cy="2920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D51EF-8F17-4B16-862D-CA183EBF5A32}"/>
              </a:ext>
            </a:extLst>
          </p:cNvPr>
          <p:cNvSpPr/>
          <p:nvPr/>
        </p:nvSpPr>
        <p:spPr>
          <a:xfrm>
            <a:off x="3810103" y="191574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F9077E-B731-42E1-A218-017655D336DD}"/>
              </a:ext>
            </a:extLst>
          </p:cNvPr>
          <p:cNvSpPr/>
          <p:nvPr/>
        </p:nvSpPr>
        <p:spPr>
          <a:xfrm>
            <a:off x="5863392" y="186832"/>
            <a:ext cx="1760967" cy="26541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1AEDDF-CFAD-43AA-87F4-CED98218BACA}"/>
              </a:ext>
            </a:extLst>
          </p:cNvPr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AEC7B07-9BDE-4A2E-B083-0E38076C0F53}"/>
              </a:ext>
            </a:extLst>
          </p:cNvPr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1E3E717-93DE-4CCE-BAD3-678AFE304AB9}"/>
              </a:ext>
            </a:extLst>
          </p:cNvPr>
          <p:cNvSpPr/>
          <p:nvPr/>
        </p:nvSpPr>
        <p:spPr>
          <a:xfrm>
            <a:off x="2659227" y="6162904"/>
            <a:ext cx="1890675" cy="33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刷新</a:t>
            </a:r>
            <a:endParaRPr lang="zh-CN" altLang="en-US" sz="1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C6754C-CDFC-DF94-C366-DE739FBD2CD4}"/>
              </a:ext>
            </a:extLst>
          </p:cNvPr>
          <p:cNvSpPr/>
          <p:nvPr/>
        </p:nvSpPr>
        <p:spPr>
          <a:xfrm>
            <a:off x="133140" y="841472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时延测量配置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98BA20-094C-223F-6E11-6967E4A882A0}"/>
              </a:ext>
            </a:extLst>
          </p:cNvPr>
          <p:cNvSpPr/>
          <p:nvPr/>
        </p:nvSpPr>
        <p:spPr>
          <a:xfrm>
            <a:off x="153341" y="1297807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性能展示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45E6DDB-1B88-21CE-7890-17A918A87CBE}"/>
              </a:ext>
            </a:extLst>
          </p:cNvPr>
          <p:cNvSpPr/>
          <p:nvPr/>
        </p:nvSpPr>
        <p:spPr>
          <a:xfrm>
            <a:off x="6451068" y="5227978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4B89D3-27D2-5596-3603-A18C1683BE1D}"/>
              </a:ext>
            </a:extLst>
          </p:cNvPr>
          <p:cNvSpPr txBox="1"/>
          <p:nvPr/>
        </p:nvSpPr>
        <p:spPr>
          <a:xfrm>
            <a:off x="6109026" y="5333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C6DD5C-B402-379D-06E1-0E7A88461C8A}"/>
              </a:ext>
            </a:extLst>
          </p:cNvPr>
          <p:cNvSpPr txBox="1"/>
          <p:nvPr/>
        </p:nvSpPr>
        <p:spPr>
          <a:xfrm>
            <a:off x="8237971" y="650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导入信道模型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D0C763-52A4-72FE-7980-C812762928C1}"/>
              </a:ext>
            </a:extLst>
          </p:cNvPr>
          <p:cNvSpPr txBox="1"/>
          <p:nvPr/>
        </p:nvSpPr>
        <p:spPr>
          <a:xfrm>
            <a:off x="8198736" y="154228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导入信道模型名称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691CCED-C03F-8E54-423B-D3E8735F2FD1}"/>
              </a:ext>
            </a:extLst>
          </p:cNvPr>
          <p:cNvSpPr txBox="1"/>
          <p:nvPr/>
        </p:nvSpPr>
        <p:spPr>
          <a:xfrm>
            <a:off x="8191132" y="288083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信道模型导入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E772D0-A331-EBD2-CD26-251A3012FDE2}"/>
              </a:ext>
            </a:extLst>
          </p:cNvPr>
          <p:cNvSpPr txBox="1"/>
          <p:nvPr/>
        </p:nvSpPr>
        <p:spPr>
          <a:xfrm>
            <a:off x="9764050" y="336086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</a:p>
        </p:txBody>
      </p:sp>
      <p:sp>
        <p:nvSpPr>
          <p:cNvPr id="10" name="矩形: 圆角 68">
            <a:extLst>
              <a:ext uri="{FF2B5EF4-FFF2-40B4-BE49-F238E27FC236}">
                <a16:creationId xmlns:a16="http://schemas.microsoft.com/office/drawing/2014/main" id="{B7360679-B374-73F0-6058-E2A5A8BB422F}"/>
              </a:ext>
            </a:extLst>
          </p:cNvPr>
          <p:cNvSpPr/>
          <p:nvPr/>
        </p:nvSpPr>
        <p:spPr>
          <a:xfrm>
            <a:off x="2565188" y="915893"/>
            <a:ext cx="165122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/>
              <a:t>gNB</a:t>
            </a:r>
            <a:r>
              <a:rPr lang="zh-CN" altLang="en-US" sz="1400" dirty="0"/>
              <a:t>时延展示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A161DC-3551-C213-5094-2D5D969164F0}"/>
              </a:ext>
            </a:extLst>
          </p:cNvPr>
          <p:cNvSpPr/>
          <p:nvPr/>
        </p:nvSpPr>
        <p:spPr>
          <a:xfrm>
            <a:off x="2548851" y="1301650"/>
            <a:ext cx="9446862" cy="53904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44ACCE-B25D-210F-B6D2-9752F3AD3AE3}"/>
              </a:ext>
            </a:extLst>
          </p:cNvPr>
          <p:cNvSpPr/>
          <p:nvPr/>
        </p:nvSpPr>
        <p:spPr>
          <a:xfrm>
            <a:off x="2659228" y="1376698"/>
            <a:ext cx="9199398" cy="520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F0481E-D83A-0E1A-B504-1576E06D22ED}"/>
              </a:ext>
            </a:extLst>
          </p:cNvPr>
          <p:cNvSpPr txBox="1"/>
          <p:nvPr/>
        </p:nvSpPr>
        <p:spPr>
          <a:xfrm>
            <a:off x="5846154" y="1281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7" name="矩形: 圆角 68">
            <a:extLst>
              <a:ext uri="{FF2B5EF4-FFF2-40B4-BE49-F238E27FC236}">
                <a16:creationId xmlns:a16="http://schemas.microsoft.com/office/drawing/2014/main" id="{72310931-8F2E-F60E-FE01-0DB1C2458F5A}"/>
              </a:ext>
            </a:extLst>
          </p:cNvPr>
          <p:cNvSpPr/>
          <p:nvPr/>
        </p:nvSpPr>
        <p:spPr>
          <a:xfrm>
            <a:off x="4216413" y="926681"/>
            <a:ext cx="1651225" cy="374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/>
              <a:t>UE</a:t>
            </a:r>
            <a:r>
              <a:rPr lang="zh-CN" altLang="en-US" sz="1400" dirty="0"/>
              <a:t>时延展示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538389-4BC9-3AA1-62B2-B61DB93FD1CC}"/>
              </a:ext>
            </a:extLst>
          </p:cNvPr>
          <p:cNvSpPr/>
          <p:nvPr/>
        </p:nvSpPr>
        <p:spPr>
          <a:xfrm>
            <a:off x="2582443" y="1264220"/>
            <a:ext cx="1650307" cy="74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6C84D6-B772-9529-6F6B-43114409D24F}"/>
              </a:ext>
            </a:extLst>
          </p:cNvPr>
          <p:cNvSpPr/>
          <p:nvPr/>
        </p:nvSpPr>
        <p:spPr>
          <a:xfrm>
            <a:off x="8874407" y="1632991"/>
            <a:ext cx="13122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表格展示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8C68D7-FB1F-8C7C-2722-D1F7DBEBC48E}"/>
              </a:ext>
            </a:extLst>
          </p:cNvPr>
          <p:cNvSpPr/>
          <p:nvPr/>
        </p:nvSpPr>
        <p:spPr>
          <a:xfrm>
            <a:off x="4577004" y="1465968"/>
            <a:ext cx="13122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流程图展示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A30F53-7E2B-21D9-0C1D-64E45735E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138" y="2692694"/>
            <a:ext cx="4366035" cy="332938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2053943D-F0B9-96E7-1578-0F9C5EFCF42B}"/>
              </a:ext>
            </a:extLst>
          </p:cNvPr>
          <p:cNvSpPr/>
          <p:nvPr/>
        </p:nvSpPr>
        <p:spPr>
          <a:xfrm>
            <a:off x="3015175" y="2085322"/>
            <a:ext cx="1370538" cy="3501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L1</a:t>
            </a:r>
            <a:r>
              <a:rPr lang="zh-CN" altLang="en-US" sz="1400" dirty="0"/>
              <a:t>、</a:t>
            </a:r>
            <a:r>
              <a:rPr lang="en-US" altLang="zh-CN" sz="1400" dirty="0"/>
              <a:t>L2</a:t>
            </a:r>
            <a:r>
              <a:rPr lang="zh-CN" altLang="en-US" sz="1400" dirty="0"/>
              <a:t>流程图</a:t>
            </a:r>
          </a:p>
        </p:txBody>
      </p:sp>
      <p:graphicFrame>
        <p:nvGraphicFramePr>
          <p:cNvPr id="21" name="表格 7">
            <a:extLst>
              <a:ext uri="{FF2B5EF4-FFF2-40B4-BE49-F238E27FC236}">
                <a16:creationId xmlns:a16="http://schemas.microsoft.com/office/drawing/2014/main" id="{BA2A8DF2-7D1B-7137-3B8E-870741F7F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600573"/>
              </p:ext>
            </p:extLst>
          </p:nvPr>
        </p:nvGraphicFramePr>
        <p:xfrm>
          <a:off x="7172213" y="2145357"/>
          <a:ext cx="4623642" cy="42234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6969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705560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1909398180"/>
                    </a:ext>
                  </a:extLst>
                </a:gridCol>
                <a:gridCol w="1259703">
                  <a:extLst>
                    <a:ext uri="{9D8B030D-6E8A-4147-A177-3AD203B41FA5}">
                      <a16:colId xmlns:a16="http://schemas.microsoft.com/office/drawing/2014/main" val="536372485"/>
                    </a:ext>
                  </a:extLst>
                </a:gridCol>
              </a:tblGrid>
              <a:tr h="931578">
                <a:tc>
                  <a:txBody>
                    <a:bodyPr/>
                    <a:lstStyle/>
                    <a:p>
                      <a:pPr algn="ctr"/>
                      <a:endParaRPr lang="en" altLang="zh-CN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平均时延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运行次数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单次最大时延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842655"/>
                  </a:ext>
                </a:extLst>
              </a:tr>
              <a:tr h="314125">
                <a:tc>
                  <a:txBody>
                    <a:bodyPr/>
                    <a:lstStyle/>
                    <a:p>
                      <a:r>
                        <a:rPr lang="en" altLang="zh-CN" b="0">
                          <a:solidFill>
                            <a:schemeClr val="tx1"/>
                          </a:solidFill>
                          <a:effectLst/>
                        </a:rPr>
                        <a:t>pbch_common_signal_procedures_stats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  <a:tr h="314125">
                <a:tc>
                  <a:txBody>
                    <a:bodyPr/>
                    <a:lstStyle/>
                    <a:p>
                      <a:r>
                        <a:rPr lang="en" altLang="zh-CN" b="0">
                          <a:solidFill>
                            <a:schemeClr val="tx1"/>
                          </a:solidFill>
                          <a:effectLst/>
                        </a:rPr>
                        <a:t>pdcch_generate_dci_top_stats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8262"/>
                  </a:ext>
                </a:extLst>
              </a:tr>
              <a:tr h="314125">
                <a:tc>
                  <a:txBody>
                    <a:bodyPr/>
                    <a:lstStyle/>
                    <a:p>
                      <a:pPr algn="ctr"/>
                      <a:r>
                        <a:rPr lang="en" altLang="zh-CN" b="0">
                          <a:solidFill>
                            <a:schemeClr val="tx1"/>
                          </a:solidFill>
                          <a:effectLst/>
                        </a:rPr>
                        <a:t>dlsch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13626"/>
                  </a:ext>
                </a:extLst>
              </a:tr>
              <a:tr h="314125">
                <a:tc>
                  <a:txBody>
                    <a:bodyPr/>
                    <a:lstStyle/>
                    <a:p>
                      <a:r>
                        <a:rPr lang="en" altLang="zh-CN" b="0">
                          <a:solidFill>
                            <a:schemeClr val="tx1"/>
                          </a:solidFill>
                          <a:effectLst/>
                        </a:rPr>
                        <a:t>pdsch_generate_pdsch_stats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72973"/>
                  </a:ext>
                </a:extLst>
              </a:tr>
              <a:tr h="314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L1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91599"/>
                  </a:ext>
                </a:extLst>
              </a:tr>
              <a:tr h="314125">
                <a:tc>
                  <a:txBody>
                    <a:bodyPr/>
                    <a:lstStyle/>
                    <a:p>
                      <a:pPr algn="ctr"/>
                      <a:r>
                        <a:rPr lang="en" altLang="zh-CN">
                          <a:effectLst/>
                        </a:rPr>
                        <a:t>process 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335410"/>
                  </a:ext>
                </a:extLst>
              </a:tr>
            </a:tbl>
          </a:graphicData>
        </a:graphic>
      </p:graphicFrame>
      <p:sp>
        <p:nvSpPr>
          <p:cNvPr id="4" name="矩形: 圆角 48">
            <a:extLst>
              <a:ext uri="{FF2B5EF4-FFF2-40B4-BE49-F238E27FC236}">
                <a16:creationId xmlns:a16="http://schemas.microsoft.com/office/drawing/2014/main" id="{E5FBB8F0-26BF-1BA4-9C89-0A5D6DCFAA83}"/>
              </a:ext>
            </a:extLst>
          </p:cNvPr>
          <p:cNvSpPr/>
          <p:nvPr/>
        </p:nvSpPr>
        <p:spPr>
          <a:xfrm>
            <a:off x="11064214" y="6453766"/>
            <a:ext cx="1110530" cy="364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结束仿真</a:t>
            </a:r>
          </a:p>
        </p:txBody>
      </p:sp>
    </p:spTree>
    <p:extLst>
      <p:ext uri="{BB962C8B-B14F-4D97-AF65-F5344CB8AC3E}">
        <p14:creationId xmlns:p14="http://schemas.microsoft.com/office/powerpoint/2010/main" val="3107754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:a16="http://schemas.microsoft.com/office/drawing/2014/main" id="{C7018510-F3F9-4E5C-98AF-17A90BC8D5B1}"/>
              </a:ext>
            </a:extLst>
          </p:cNvPr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77938F6E-FD03-44FB-BFA7-6E89ECB5D59F}"/>
              </a:ext>
            </a:extLst>
          </p:cNvPr>
          <p:cNvSpPr>
            <a:spLocks/>
          </p:cNvSpPr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C09CB7EF-2E4C-46F0-A466-0FA8B910844C}"/>
              </a:ext>
            </a:extLst>
          </p:cNvPr>
          <p:cNvSpPr>
            <a:spLocks/>
          </p:cNvSpPr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DD8E6-66C2-4DBC-AF04-8511B80C8E48}"/>
              </a:ext>
            </a:extLst>
          </p:cNvPr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3CBBA7-93B0-453C-8BEF-C2E2588FA4A0}"/>
              </a:ext>
            </a:extLst>
          </p:cNvPr>
          <p:cNvSpPr/>
          <p:nvPr/>
        </p:nvSpPr>
        <p:spPr>
          <a:xfrm>
            <a:off x="2449151" y="176027"/>
            <a:ext cx="1132048" cy="2920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D51EF-8F17-4B16-862D-CA183EBF5A32}"/>
              </a:ext>
            </a:extLst>
          </p:cNvPr>
          <p:cNvSpPr/>
          <p:nvPr/>
        </p:nvSpPr>
        <p:spPr>
          <a:xfrm>
            <a:off x="3810103" y="191574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F9077E-B731-42E1-A218-017655D336DD}"/>
              </a:ext>
            </a:extLst>
          </p:cNvPr>
          <p:cNvSpPr/>
          <p:nvPr/>
        </p:nvSpPr>
        <p:spPr>
          <a:xfrm>
            <a:off x="5863392" y="186832"/>
            <a:ext cx="1760967" cy="26541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1AEDDF-CFAD-43AA-87F4-CED98218BACA}"/>
              </a:ext>
            </a:extLst>
          </p:cNvPr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AEC7B07-9BDE-4A2E-B083-0E38076C0F53}"/>
              </a:ext>
            </a:extLst>
          </p:cNvPr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1E3E717-93DE-4CCE-BAD3-678AFE304AB9}"/>
              </a:ext>
            </a:extLst>
          </p:cNvPr>
          <p:cNvSpPr/>
          <p:nvPr/>
        </p:nvSpPr>
        <p:spPr>
          <a:xfrm>
            <a:off x="2659227" y="6162904"/>
            <a:ext cx="1890675" cy="33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刷新</a:t>
            </a:r>
            <a:endParaRPr lang="zh-CN" altLang="en-US" sz="1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C6754C-CDFC-DF94-C366-DE739FBD2CD4}"/>
              </a:ext>
            </a:extLst>
          </p:cNvPr>
          <p:cNvSpPr/>
          <p:nvPr/>
        </p:nvSpPr>
        <p:spPr>
          <a:xfrm>
            <a:off x="133140" y="841472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时延测量配置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98BA20-094C-223F-6E11-6967E4A882A0}"/>
              </a:ext>
            </a:extLst>
          </p:cNvPr>
          <p:cNvSpPr/>
          <p:nvPr/>
        </p:nvSpPr>
        <p:spPr>
          <a:xfrm>
            <a:off x="153341" y="1297807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性能展示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45E6DDB-1B88-21CE-7890-17A918A87CBE}"/>
              </a:ext>
            </a:extLst>
          </p:cNvPr>
          <p:cNvSpPr/>
          <p:nvPr/>
        </p:nvSpPr>
        <p:spPr>
          <a:xfrm>
            <a:off x="6451068" y="5227978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4B89D3-27D2-5596-3603-A18C1683BE1D}"/>
              </a:ext>
            </a:extLst>
          </p:cNvPr>
          <p:cNvSpPr txBox="1"/>
          <p:nvPr/>
        </p:nvSpPr>
        <p:spPr>
          <a:xfrm>
            <a:off x="6109026" y="5333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C6DD5C-B402-379D-06E1-0E7A88461C8A}"/>
              </a:ext>
            </a:extLst>
          </p:cNvPr>
          <p:cNvSpPr txBox="1"/>
          <p:nvPr/>
        </p:nvSpPr>
        <p:spPr>
          <a:xfrm>
            <a:off x="8237971" y="650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导入信道模型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D0C763-52A4-72FE-7980-C812762928C1}"/>
              </a:ext>
            </a:extLst>
          </p:cNvPr>
          <p:cNvSpPr txBox="1"/>
          <p:nvPr/>
        </p:nvSpPr>
        <p:spPr>
          <a:xfrm>
            <a:off x="8198736" y="154228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导入信道模型名称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691CCED-C03F-8E54-423B-D3E8735F2FD1}"/>
              </a:ext>
            </a:extLst>
          </p:cNvPr>
          <p:cNvSpPr txBox="1"/>
          <p:nvPr/>
        </p:nvSpPr>
        <p:spPr>
          <a:xfrm>
            <a:off x="8191132" y="288083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信道模型导入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E772D0-A331-EBD2-CD26-251A3012FDE2}"/>
              </a:ext>
            </a:extLst>
          </p:cNvPr>
          <p:cNvSpPr txBox="1"/>
          <p:nvPr/>
        </p:nvSpPr>
        <p:spPr>
          <a:xfrm>
            <a:off x="9764050" y="336086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</a:p>
        </p:txBody>
      </p:sp>
      <p:sp>
        <p:nvSpPr>
          <p:cNvPr id="10" name="矩形: 圆角 68">
            <a:extLst>
              <a:ext uri="{FF2B5EF4-FFF2-40B4-BE49-F238E27FC236}">
                <a16:creationId xmlns:a16="http://schemas.microsoft.com/office/drawing/2014/main" id="{B7360679-B374-73F0-6058-E2A5A8BB422F}"/>
              </a:ext>
            </a:extLst>
          </p:cNvPr>
          <p:cNvSpPr/>
          <p:nvPr/>
        </p:nvSpPr>
        <p:spPr>
          <a:xfrm>
            <a:off x="2565188" y="915893"/>
            <a:ext cx="165122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/>
              <a:t>gNB</a:t>
            </a:r>
            <a:r>
              <a:rPr lang="zh-CN" altLang="en-US" sz="1400" dirty="0"/>
              <a:t>时延展示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A161DC-3551-C213-5094-2D5D969164F0}"/>
              </a:ext>
            </a:extLst>
          </p:cNvPr>
          <p:cNvSpPr/>
          <p:nvPr/>
        </p:nvSpPr>
        <p:spPr>
          <a:xfrm>
            <a:off x="2548851" y="1301650"/>
            <a:ext cx="9446862" cy="53904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44ACCE-B25D-210F-B6D2-9752F3AD3AE3}"/>
              </a:ext>
            </a:extLst>
          </p:cNvPr>
          <p:cNvSpPr/>
          <p:nvPr/>
        </p:nvSpPr>
        <p:spPr>
          <a:xfrm>
            <a:off x="2659228" y="1376698"/>
            <a:ext cx="9199398" cy="520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F0481E-D83A-0E1A-B504-1576E06D22ED}"/>
              </a:ext>
            </a:extLst>
          </p:cNvPr>
          <p:cNvSpPr txBox="1"/>
          <p:nvPr/>
        </p:nvSpPr>
        <p:spPr>
          <a:xfrm>
            <a:off x="5846154" y="1281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7" name="矩形: 圆角 68">
            <a:extLst>
              <a:ext uri="{FF2B5EF4-FFF2-40B4-BE49-F238E27FC236}">
                <a16:creationId xmlns:a16="http://schemas.microsoft.com/office/drawing/2014/main" id="{72310931-8F2E-F60E-FE01-0DB1C2458F5A}"/>
              </a:ext>
            </a:extLst>
          </p:cNvPr>
          <p:cNvSpPr/>
          <p:nvPr/>
        </p:nvSpPr>
        <p:spPr>
          <a:xfrm>
            <a:off x="4216413" y="926681"/>
            <a:ext cx="1651225" cy="374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/>
              <a:t>UE</a:t>
            </a:r>
            <a:r>
              <a:rPr lang="zh-CN" altLang="en-US" sz="1400" dirty="0"/>
              <a:t>时延展示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538389-4BC9-3AA1-62B2-B61DB93FD1CC}"/>
              </a:ext>
            </a:extLst>
          </p:cNvPr>
          <p:cNvSpPr/>
          <p:nvPr/>
        </p:nvSpPr>
        <p:spPr>
          <a:xfrm>
            <a:off x="4238968" y="1263485"/>
            <a:ext cx="165030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6C84D6-B772-9529-6F6B-43114409D24F}"/>
              </a:ext>
            </a:extLst>
          </p:cNvPr>
          <p:cNvSpPr/>
          <p:nvPr/>
        </p:nvSpPr>
        <p:spPr>
          <a:xfrm>
            <a:off x="8874407" y="1632991"/>
            <a:ext cx="13122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表格展示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8C68D7-FB1F-8C7C-2722-D1F7DBEBC48E}"/>
              </a:ext>
            </a:extLst>
          </p:cNvPr>
          <p:cNvSpPr/>
          <p:nvPr/>
        </p:nvSpPr>
        <p:spPr>
          <a:xfrm>
            <a:off x="4577004" y="1465968"/>
            <a:ext cx="13122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流程图展示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53943D-F0B9-96E7-1578-0F9C5EFCF42B}"/>
              </a:ext>
            </a:extLst>
          </p:cNvPr>
          <p:cNvSpPr/>
          <p:nvPr/>
        </p:nvSpPr>
        <p:spPr>
          <a:xfrm>
            <a:off x="3015175" y="2085322"/>
            <a:ext cx="1370538" cy="3501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L1</a:t>
            </a:r>
            <a:r>
              <a:rPr lang="zh-CN" altLang="en-US" sz="1400" dirty="0"/>
              <a:t>流程图</a:t>
            </a:r>
          </a:p>
        </p:txBody>
      </p:sp>
      <p:graphicFrame>
        <p:nvGraphicFramePr>
          <p:cNvPr id="21" name="表格 7">
            <a:extLst>
              <a:ext uri="{FF2B5EF4-FFF2-40B4-BE49-F238E27FC236}">
                <a16:creationId xmlns:a16="http://schemas.microsoft.com/office/drawing/2014/main" id="{BA2A8DF2-7D1B-7137-3B8E-870741F7FCC5}"/>
              </a:ext>
            </a:extLst>
          </p:cNvPr>
          <p:cNvGraphicFramePr>
            <a:graphicFrameLocks noGrp="1"/>
          </p:cNvGraphicFramePr>
          <p:nvPr/>
        </p:nvGraphicFramePr>
        <p:xfrm>
          <a:off x="7410428" y="2682211"/>
          <a:ext cx="4623642" cy="31261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6969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705560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1909398180"/>
                    </a:ext>
                  </a:extLst>
                </a:gridCol>
                <a:gridCol w="1259703">
                  <a:extLst>
                    <a:ext uri="{9D8B030D-6E8A-4147-A177-3AD203B41FA5}">
                      <a16:colId xmlns:a16="http://schemas.microsoft.com/office/drawing/2014/main" val="536372485"/>
                    </a:ext>
                  </a:extLst>
                </a:gridCol>
              </a:tblGrid>
              <a:tr h="931578">
                <a:tc>
                  <a:txBody>
                    <a:bodyPr/>
                    <a:lstStyle/>
                    <a:p>
                      <a:pPr algn="ctr"/>
                      <a:endParaRPr lang="en" altLang="zh-CN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平均时延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运行次数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单次最大时延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842655"/>
                  </a:ext>
                </a:extLst>
              </a:tr>
              <a:tr h="314125">
                <a:tc>
                  <a:txBody>
                    <a:bodyPr/>
                    <a:lstStyle/>
                    <a:p>
                      <a:pPr algn="ctr"/>
                      <a:r>
                        <a:rPr lang="en" altLang="zh-CN" b="0">
                          <a:solidFill>
                            <a:schemeClr val="tx1"/>
                          </a:solidFill>
                          <a:effectLst/>
                        </a:rPr>
                        <a:t>pdcch procedures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  <a:tr h="314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pdcch ack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8262"/>
                  </a:ext>
                </a:extLst>
              </a:tr>
              <a:tr h="314125">
                <a:tc>
                  <a:txBody>
                    <a:bodyPr/>
                    <a:lstStyle/>
                    <a:p>
                      <a:pPr algn="ctr"/>
                      <a:r>
                        <a:rPr lang="en" altLang="zh-CN" b="0">
                          <a:solidFill>
                            <a:schemeClr val="tx1"/>
                          </a:solidFill>
                          <a:effectLst/>
                        </a:rPr>
                        <a:t>pdsch procedures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13626"/>
                  </a:ext>
                </a:extLst>
              </a:tr>
              <a:tr h="314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pdsch ack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72973"/>
                  </a:ext>
                </a:extLst>
              </a:tr>
              <a:tr h="314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L1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91599"/>
                  </a:ext>
                </a:extLst>
              </a:tr>
              <a:tr h="314125">
                <a:tc>
                  <a:txBody>
                    <a:bodyPr/>
                    <a:lstStyle/>
                    <a:p>
                      <a:pPr algn="ctr"/>
                      <a:r>
                        <a:rPr lang="en" altLang="zh-CN">
                          <a:effectLst/>
                        </a:rPr>
                        <a:t>process 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335410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C463743C-B816-69E2-FFA9-544B805C3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705" y="2641435"/>
            <a:ext cx="4377688" cy="3446421"/>
          </a:xfrm>
          <a:prstGeom prst="rect">
            <a:avLst/>
          </a:prstGeom>
        </p:spPr>
      </p:pic>
      <p:sp>
        <p:nvSpPr>
          <p:cNvPr id="7" name="矩形: 圆角 48">
            <a:extLst>
              <a:ext uri="{FF2B5EF4-FFF2-40B4-BE49-F238E27FC236}">
                <a16:creationId xmlns:a16="http://schemas.microsoft.com/office/drawing/2014/main" id="{5FE96B8D-786D-07CB-BAD9-08140A1500ED}"/>
              </a:ext>
            </a:extLst>
          </p:cNvPr>
          <p:cNvSpPr/>
          <p:nvPr/>
        </p:nvSpPr>
        <p:spPr>
          <a:xfrm>
            <a:off x="11064214" y="6453766"/>
            <a:ext cx="1110530" cy="364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结束仿真</a:t>
            </a:r>
          </a:p>
        </p:txBody>
      </p:sp>
    </p:spTree>
    <p:extLst>
      <p:ext uri="{BB962C8B-B14F-4D97-AF65-F5344CB8AC3E}">
        <p14:creationId xmlns:p14="http://schemas.microsoft.com/office/powerpoint/2010/main" val="3969448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A1C57C6-0842-48A2-86C0-1205D8700F96}"/>
              </a:ext>
            </a:extLst>
          </p:cNvPr>
          <p:cNvSpPr/>
          <p:nvPr/>
        </p:nvSpPr>
        <p:spPr>
          <a:xfrm>
            <a:off x="3919152" y="915893"/>
            <a:ext cx="1346094" cy="7171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性能展示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2A2221D-B246-4B8B-9488-D30AC0163E7D}"/>
              </a:ext>
            </a:extLst>
          </p:cNvPr>
          <p:cNvSpPr/>
          <p:nvPr/>
        </p:nvSpPr>
        <p:spPr>
          <a:xfrm>
            <a:off x="2565189" y="915893"/>
            <a:ext cx="1346094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时延优化配置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A754994-F230-48B6-B2B7-B77597D4E4B0}"/>
              </a:ext>
            </a:extLst>
          </p:cNvPr>
          <p:cNvSpPr/>
          <p:nvPr/>
        </p:nvSpPr>
        <p:spPr>
          <a:xfrm>
            <a:off x="2565189" y="1276210"/>
            <a:ext cx="9446862" cy="55750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7018510-F3F9-4E5C-98AF-17A90BC8D5B1}"/>
              </a:ext>
            </a:extLst>
          </p:cNvPr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77938F6E-FD03-44FB-BFA7-6E89ECB5D59F}"/>
              </a:ext>
            </a:extLst>
          </p:cNvPr>
          <p:cNvSpPr>
            <a:spLocks/>
          </p:cNvSpPr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C09CB7EF-2E4C-46F0-A466-0FA8B910844C}"/>
              </a:ext>
            </a:extLst>
          </p:cNvPr>
          <p:cNvSpPr>
            <a:spLocks/>
          </p:cNvSpPr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DD8E6-66C2-4DBC-AF04-8511B80C8E48}"/>
              </a:ext>
            </a:extLst>
          </p:cNvPr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3CBBA7-93B0-453C-8BEF-C2E2588FA4A0}"/>
              </a:ext>
            </a:extLst>
          </p:cNvPr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D51EF-8F17-4B16-862D-CA183EBF5A32}"/>
              </a:ext>
            </a:extLst>
          </p:cNvPr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F9077E-B731-42E1-A218-017655D336DD}"/>
              </a:ext>
            </a:extLst>
          </p:cNvPr>
          <p:cNvSpPr/>
          <p:nvPr/>
        </p:nvSpPr>
        <p:spPr>
          <a:xfrm>
            <a:off x="7863862" y="177924"/>
            <a:ext cx="2658094" cy="28633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1AEDDF-CFAD-43AA-87F4-CED98218BACA}"/>
              </a:ext>
            </a:extLst>
          </p:cNvPr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AEC7B07-9BDE-4A2E-B083-0E38076C0F53}"/>
              </a:ext>
            </a:extLst>
          </p:cNvPr>
          <p:cNvSpPr/>
          <p:nvPr/>
        </p:nvSpPr>
        <p:spPr>
          <a:xfrm>
            <a:off x="2277556" y="159906"/>
            <a:ext cx="1403132" cy="30434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1E3E717-93DE-4CCE-BAD3-678AFE304AB9}"/>
              </a:ext>
            </a:extLst>
          </p:cNvPr>
          <p:cNvSpPr/>
          <p:nvPr/>
        </p:nvSpPr>
        <p:spPr>
          <a:xfrm>
            <a:off x="2610199" y="6199060"/>
            <a:ext cx="1005582" cy="3236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重置</a:t>
            </a:r>
            <a:endParaRPr lang="zh-CN" altLang="en-US" sz="1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567116-9DD9-4819-BD33-2DB985CA9584}"/>
              </a:ext>
            </a:extLst>
          </p:cNvPr>
          <p:cNvCxnSpPr>
            <a:stCxn id="69" idx="1"/>
            <a:endCxn id="29" idx="1"/>
          </p:cNvCxnSpPr>
          <p:nvPr/>
        </p:nvCxnSpPr>
        <p:spPr>
          <a:xfrm>
            <a:off x="2565189" y="1274487"/>
            <a:ext cx="13460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0F50526-96B3-4C46-B266-63AA00280DBE}"/>
              </a:ext>
            </a:extLst>
          </p:cNvPr>
          <p:cNvSpPr/>
          <p:nvPr/>
        </p:nvSpPr>
        <p:spPr>
          <a:xfrm>
            <a:off x="2589524" y="1232256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C6754C-CDFC-DF94-C366-DE739FBD2CD4}"/>
              </a:ext>
            </a:extLst>
          </p:cNvPr>
          <p:cNvSpPr/>
          <p:nvPr/>
        </p:nvSpPr>
        <p:spPr>
          <a:xfrm>
            <a:off x="196286" y="1306649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可靠性优化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3FAB12-D9EA-C07F-7AF0-796EECD82403}"/>
              </a:ext>
            </a:extLst>
          </p:cNvPr>
          <p:cNvSpPr/>
          <p:nvPr/>
        </p:nvSpPr>
        <p:spPr>
          <a:xfrm>
            <a:off x="3646846" y="1409263"/>
            <a:ext cx="3707420" cy="520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99CFDE-5209-990B-36C8-DBDE41038224}"/>
              </a:ext>
            </a:extLst>
          </p:cNvPr>
          <p:cNvSpPr txBox="1"/>
          <p:nvPr/>
        </p:nvSpPr>
        <p:spPr>
          <a:xfrm>
            <a:off x="3722589" y="151071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minislot</a:t>
            </a:r>
            <a:r>
              <a:rPr kumimoji="1" lang="zh-CN" altLang="en-US">
                <a:solidFill>
                  <a:schemeClr val="bg1"/>
                </a:solidFill>
              </a:rPr>
              <a:t>配置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2CB09422-13E4-A74B-3AFE-9BB21F91D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76132"/>
              </p:ext>
            </p:extLst>
          </p:nvPr>
        </p:nvGraphicFramePr>
        <p:xfrm>
          <a:off x="3764642" y="3882423"/>
          <a:ext cx="3378518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7107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751411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k0</a:t>
                      </a:r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k2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8262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typeA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13626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typeB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72973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SLIV</a:t>
                      </a:r>
                      <a:r>
                        <a:rPr lang="zh-CN" altLang="zh-CN"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3804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8998BA20-094C-223F-6E11-6967E4A882A0}"/>
              </a:ext>
            </a:extLst>
          </p:cNvPr>
          <p:cNvSpPr/>
          <p:nvPr/>
        </p:nvSpPr>
        <p:spPr>
          <a:xfrm>
            <a:off x="196287" y="996144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时延优化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8453819-1F8F-89B5-1C9B-9511615DAFF8}"/>
              </a:ext>
            </a:extLst>
          </p:cNvPr>
          <p:cNvSpPr/>
          <p:nvPr/>
        </p:nvSpPr>
        <p:spPr>
          <a:xfrm>
            <a:off x="5911225" y="2976454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45E6DDB-1B88-21CE-7890-17A918A87CBE}"/>
              </a:ext>
            </a:extLst>
          </p:cNvPr>
          <p:cNvSpPr/>
          <p:nvPr/>
        </p:nvSpPr>
        <p:spPr>
          <a:xfrm>
            <a:off x="5967251" y="5973858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4B89D3-27D2-5596-3603-A18C1683BE1D}"/>
              </a:ext>
            </a:extLst>
          </p:cNvPr>
          <p:cNvSpPr txBox="1"/>
          <p:nvPr/>
        </p:nvSpPr>
        <p:spPr>
          <a:xfrm>
            <a:off x="5569183" y="1313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B5FF36-6B63-D1FC-8919-474BBA53ED61}"/>
              </a:ext>
            </a:extLst>
          </p:cNvPr>
          <p:cNvSpPr/>
          <p:nvPr/>
        </p:nvSpPr>
        <p:spPr>
          <a:xfrm>
            <a:off x="7946252" y="1409263"/>
            <a:ext cx="3836913" cy="515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C6DD5C-B402-379D-06E1-0E7A88461C8A}"/>
              </a:ext>
            </a:extLst>
          </p:cNvPr>
          <p:cNvSpPr txBox="1"/>
          <p:nvPr/>
        </p:nvSpPr>
        <p:spPr>
          <a:xfrm>
            <a:off x="8094745" y="1619176"/>
            <a:ext cx="170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子载波配置</a:t>
            </a: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744D9964-2A6C-C07D-2C46-9175FC4492A6}"/>
              </a:ext>
            </a:extLst>
          </p:cNvPr>
          <p:cNvSpPr/>
          <p:nvPr/>
        </p:nvSpPr>
        <p:spPr>
          <a:xfrm>
            <a:off x="9806982" y="5917895"/>
            <a:ext cx="1598483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813108FA-E653-FF1B-EB10-F6128257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420513"/>
              </p:ext>
            </p:extLst>
          </p:nvPr>
        </p:nvGraphicFramePr>
        <p:xfrm>
          <a:off x="3974164" y="1913122"/>
          <a:ext cx="2952425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3467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978958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基于微时隙配置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基于时隙配置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826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3C433A2-73EF-FFA4-DAEC-3B2209BE3610}"/>
              </a:ext>
            </a:extLst>
          </p:cNvPr>
          <p:cNvSpPr txBox="1"/>
          <p:nvPr/>
        </p:nvSpPr>
        <p:spPr>
          <a:xfrm>
            <a:off x="8094745" y="3307133"/>
            <a:ext cx="232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时隙上下比配置</a:t>
            </a:r>
          </a:p>
        </p:txBody>
      </p:sp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DB1F4270-0123-2AC5-2684-E831AD6E5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594426"/>
              </p:ext>
            </p:extLst>
          </p:nvPr>
        </p:nvGraphicFramePr>
        <p:xfrm>
          <a:off x="8388495" y="2177104"/>
          <a:ext cx="2952425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3467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978958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30KHZ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120KHZ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8262"/>
                  </a:ext>
                </a:extLst>
              </a:tr>
            </a:tbl>
          </a:graphicData>
        </a:graphic>
      </p:graphicFrame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E7A1AD99-1804-84F6-D626-978C4AFD1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38648"/>
              </p:ext>
            </p:extLst>
          </p:nvPr>
        </p:nvGraphicFramePr>
        <p:xfrm>
          <a:off x="8175448" y="3882423"/>
          <a:ext cx="3378518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7107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751411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nrofDownlinkSlots</a:t>
                      </a:r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nrofDownlinkSymbols</a:t>
                      </a:r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8262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nrofUplinkSlots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13626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nrofUplinkSymbols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72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37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1">
            <a:extLst>
              <a:ext uri="{FF2B5EF4-FFF2-40B4-BE49-F238E27FC236}">
                <a16:creationId xmlns:a16="http://schemas.microsoft.com/office/drawing/2014/main" id="{77938F6E-FD03-44FB-BFA7-6E89ECB5D59F}"/>
              </a:ext>
            </a:extLst>
          </p:cNvPr>
          <p:cNvSpPr>
            <a:spLocks/>
          </p:cNvSpPr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C09CB7EF-2E4C-46F0-A466-0FA8B910844C}"/>
              </a:ext>
            </a:extLst>
          </p:cNvPr>
          <p:cNvSpPr>
            <a:spLocks/>
          </p:cNvSpPr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DD8E6-66C2-4DBC-AF04-8511B80C8E48}"/>
              </a:ext>
            </a:extLst>
          </p:cNvPr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3CBBA7-93B0-453C-8BEF-C2E2588FA4A0}"/>
              </a:ext>
            </a:extLst>
          </p:cNvPr>
          <p:cNvSpPr/>
          <p:nvPr/>
        </p:nvSpPr>
        <p:spPr>
          <a:xfrm>
            <a:off x="2449151" y="176027"/>
            <a:ext cx="1132048" cy="2920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1AEDDF-CFAD-43AA-87F4-CED98218BACA}"/>
              </a:ext>
            </a:extLst>
          </p:cNvPr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24" name="矩形: 圆角 28">
            <a:extLst>
              <a:ext uri="{FF2B5EF4-FFF2-40B4-BE49-F238E27FC236}">
                <a16:creationId xmlns:a16="http://schemas.microsoft.com/office/drawing/2014/main" id="{E352470F-9416-8C2B-170D-D06E249B333F}"/>
              </a:ext>
            </a:extLst>
          </p:cNvPr>
          <p:cNvSpPr/>
          <p:nvPr/>
        </p:nvSpPr>
        <p:spPr>
          <a:xfrm>
            <a:off x="3919152" y="915893"/>
            <a:ext cx="1346094" cy="7171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性能展示</a:t>
            </a:r>
          </a:p>
        </p:txBody>
      </p:sp>
      <p:sp>
        <p:nvSpPr>
          <p:cNvPr id="26" name="矩形: 圆角 68">
            <a:extLst>
              <a:ext uri="{FF2B5EF4-FFF2-40B4-BE49-F238E27FC236}">
                <a16:creationId xmlns:a16="http://schemas.microsoft.com/office/drawing/2014/main" id="{3F070DE9-3A61-2313-CC57-2DDB2F33FC6F}"/>
              </a:ext>
            </a:extLst>
          </p:cNvPr>
          <p:cNvSpPr/>
          <p:nvPr/>
        </p:nvSpPr>
        <p:spPr>
          <a:xfrm>
            <a:off x="2565189" y="915893"/>
            <a:ext cx="1346094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时延优化配置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3A95F41-FB81-5127-3606-FD99FBC38910}"/>
              </a:ext>
            </a:extLst>
          </p:cNvPr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3" name="矩形: 圆角 38">
            <a:extLst>
              <a:ext uri="{FF2B5EF4-FFF2-40B4-BE49-F238E27FC236}">
                <a16:creationId xmlns:a16="http://schemas.microsoft.com/office/drawing/2014/main" id="{132D4BCC-44A9-4DEE-5154-DC54D5443876}"/>
              </a:ext>
            </a:extLst>
          </p:cNvPr>
          <p:cNvSpPr/>
          <p:nvPr/>
        </p:nvSpPr>
        <p:spPr>
          <a:xfrm>
            <a:off x="2659227" y="6162904"/>
            <a:ext cx="1890675" cy="33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刷新</a:t>
            </a:r>
            <a:endParaRPr lang="zh-CN" altLang="en-US" sz="1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018BA23-A855-6AB4-97B9-0008AE76DC6C}"/>
              </a:ext>
            </a:extLst>
          </p:cNvPr>
          <p:cNvSpPr txBox="1"/>
          <p:nvPr/>
        </p:nvSpPr>
        <p:spPr>
          <a:xfrm>
            <a:off x="4821014" y="138146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设置</a:t>
            </a:r>
            <a:r>
              <a:rPr kumimoji="1" lang="en-US" altLang="zh-CN">
                <a:solidFill>
                  <a:schemeClr val="bg1"/>
                </a:solidFill>
              </a:rPr>
              <a:t>InF</a:t>
            </a:r>
            <a:r>
              <a:rPr kumimoji="1" lang="zh-CN" altLang="en-US">
                <a:solidFill>
                  <a:schemeClr val="bg1"/>
                </a:solidFill>
              </a:rPr>
              <a:t>信道模型参数</a:t>
            </a: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0AE838B0-AC9F-C430-83E4-83F855174902}"/>
              </a:ext>
            </a:extLst>
          </p:cNvPr>
          <p:cNvSpPr/>
          <p:nvPr/>
        </p:nvSpPr>
        <p:spPr>
          <a:xfrm>
            <a:off x="7009650" y="6067228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511C10C-7BBF-A452-8601-D8BDFB716977}"/>
              </a:ext>
            </a:extLst>
          </p:cNvPr>
          <p:cNvSpPr txBox="1"/>
          <p:nvPr/>
        </p:nvSpPr>
        <p:spPr>
          <a:xfrm>
            <a:off x="6667608" y="1372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101F3A9-EF67-85C1-DBCB-62D906553794}"/>
              </a:ext>
            </a:extLst>
          </p:cNvPr>
          <p:cNvSpPr txBox="1"/>
          <p:nvPr/>
        </p:nvSpPr>
        <p:spPr>
          <a:xfrm>
            <a:off x="8796553" y="1489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导入信道模型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CD8E4BD-7444-FFF5-0DEC-CBCC700C2C60}"/>
              </a:ext>
            </a:extLst>
          </p:cNvPr>
          <p:cNvSpPr txBox="1"/>
          <p:nvPr/>
        </p:nvSpPr>
        <p:spPr>
          <a:xfrm>
            <a:off x="8757318" y="238153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导入信道模型名称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414F755-2F9D-FAD0-0AC8-A26E8FA63CD5}"/>
              </a:ext>
            </a:extLst>
          </p:cNvPr>
          <p:cNvSpPr txBox="1"/>
          <p:nvPr/>
        </p:nvSpPr>
        <p:spPr>
          <a:xfrm>
            <a:off x="8749714" y="372008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信道模型导入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2C7EE33-996B-0455-6677-23DEB08B2EB4}"/>
              </a:ext>
            </a:extLst>
          </p:cNvPr>
          <p:cNvSpPr txBox="1"/>
          <p:nvPr/>
        </p:nvSpPr>
        <p:spPr>
          <a:xfrm>
            <a:off x="10322632" y="420011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7BA259D-D72C-D62D-BDCB-CAF39B248E02}"/>
              </a:ext>
            </a:extLst>
          </p:cNvPr>
          <p:cNvSpPr/>
          <p:nvPr/>
        </p:nvSpPr>
        <p:spPr>
          <a:xfrm>
            <a:off x="2565189" y="1272825"/>
            <a:ext cx="9446862" cy="53904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88B049-2BF8-47D4-6B4D-66D817618B64}"/>
              </a:ext>
            </a:extLst>
          </p:cNvPr>
          <p:cNvSpPr/>
          <p:nvPr/>
        </p:nvSpPr>
        <p:spPr>
          <a:xfrm>
            <a:off x="5744836" y="3066053"/>
            <a:ext cx="2783788" cy="44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: 圆角 48">
            <a:extLst>
              <a:ext uri="{FF2B5EF4-FFF2-40B4-BE49-F238E27FC236}">
                <a16:creationId xmlns:a16="http://schemas.microsoft.com/office/drawing/2014/main" id="{6C09C42F-76A7-75EA-7414-E1DF4BDEE440}"/>
              </a:ext>
            </a:extLst>
          </p:cNvPr>
          <p:cNvSpPr/>
          <p:nvPr/>
        </p:nvSpPr>
        <p:spPr>
          <a:xfrm>
            <a:off x="6581465" y="4226795"/>
            <a:ext cx="1110530" cy="364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仿真回放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951F321-8812-1464-0EFD-D62C6B0B6E16}"/>
              </a:ext>
            </a:extLst>
          </p:cNvPr>
          <p:cNvSpPr txBox="1"/>
          <p:nvPr/>
        </p:nvSpPr>
        <p:spPr>
          <a:xfrm>
            <a:off x="5829013" y="3109142"/>
            <a:ext cx="340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正在仿真中，请等待</a:t>
            </a:r>
            <a:r>
              <a:rPr lang="en-US" altLang="zh-CN" sz="1800" dirty="0">
                <a:solidFill>
                  <a:schemeClr val="bg1"/>
                </a:solidFill>
              </a:rPr>
              <a:t>…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37FD84B-2A86-9573-368C-CC6497C94CBA}"/>
              </a:ext>
            </a:extLst>
          </p:cNvPr>
          <p:cNvSpPr/>
          <p:nvPr/>
        </p:nvSpPr>
        <p:spPr>
          <a:xfrm>
            <a:off x="3941127" y="1215450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9E2EED5-C1B1-7EC5-02EB-19D0EA314968}"/>
              </a:ext>
            </a:extLst>
          </p:cNvPr>
          <p:cNvSpPr/>
          <p:nvPr/>
        </p:nvSpPr>
        <p:spPr>
          <a:xfrm>
            <a:off x="196286" y="1245846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可靠性优化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0BD0D41-E620-285C-9532-FF4C9FD7D654}"/>
              </a:ext>
            </a:extLst>
          </p:cNvPr>
          <p:cNvSpPr/>
          <p:nvPr/>
        </p:nvSpPr>
        <p:spPr>
          <a:xfrm>
            <a:off x="196287" y="935341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时延优化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A5D9F0-81E0-DD1D-AE02-131ECBEEB447}"/>
              </a:ext>
            </a:extLst>
          </p:cNvPr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BF2E5F-1731-FB24-FB7E-A42715C2096D}"/>
              </a:ext>
            </a:extLst>
          </p:cNvPr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356942-50E7-D9B9-5FB1-CB446EB6209B}"/>
              </a:ext>
            </a:extLst>
          </p:cNvPr>
          <p:cNvSpPr/>
          <p:nvPr/>
        </p:nvSpPr>
        <p:spPr>
          <a:xfrm>
            <a:off x="7863862" y="177924"/>
            <a:ext cx="2658094" cy="28633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</a:p>
        </p:txBody>
      </p:sp>
    </p:spTree>
    <p:extLst>
      <p:ext uri="{BB962C8B-B14F-4D97-AF65-F5344CB8AC3E}">
        <p14:creationId xmlns:p14="http://schemas.microsoft.com/office/powerpoint/2010/main" val="270601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A1C57C6-0842-48A2-86C0-1205D8700F96}"/>
              </a:ext>
            </a:extLst>
          </p:cNvPr>
          <p:cNvSpPr/>
          <p:nvPr/>
        </p:nvSpPr>
        <p:spPr>
          <a:xfrm>
            <a:off x="3919152" y="915893"/>
            <a:ext cx="1346094" cy="7171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性能展示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2A2221D-B246-4B8B-9488-D30AC0163E7D}"/>
              </a:ext>
            </a:extLst>
          </p:cNvPr>
          <p:cNvSpPr/>
          <p:nvPr/>
        </p:nvSpPr>
        <p:spPr>
          <a:xfrm>
            <a:off x="2565189" y="915893"/>
            <a:ext cx="1346094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时延优化配置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A754994-F230-48B6-B2B7-B77597D4E4B0}"/>
              </a:ext>
            </a:extLst>
          </p:cNvPr>
          <p:cNvSpPr/>
          <p:nvPr/>
        </p:nvSpPr>
        <p:spPr>
          <a:xfrm>
            <a:off x="2565189" y="1276210"/>
            <a:ext cx="9446862" cy="55750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7018510-F3F9-4E5C-98AF-17A90BC8D5B1}"/>
              </a:ext>
            </a:extLst>
          </p:cNvPr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77938F6E-FD03-44FB-BFA7-6E89ECB5D59F}"/>
              </a:ext>
            </a:extLst>
          </p:cNvPr>
          <p:cNvSpPr>
            <a:spLocks/>
          </p:cNvSpPr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C09CB7EF-2E4C-46F0-A466-0FA8B910844C}"/>
              </a:ext>
            </a:extLst>
          </p:cNvPr>
          <p:cNvSpPr>
            <a:spLocks/>
          </p:cNvSpPr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DD8E6-66C2-4DBC-AF04-8511B80C8E48}"/>
              </a:ext>
            </a:extLst>
          </p:cNvPr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3CBBA7-93B0-453C-8BEF-C2E2588FA4A0}"/>
              </a:ext>
            </a:extLst>
          </p:cNvPr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D51EF-8F17-4B16-862D-CA183EBF5A32}"/>
              </a:ext>
            </a:extLst>
          </p:cNvPr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F9077E-B731-42E1-A218-017655D336DD}"/>
              </a:ext>
            </a:extLst>
          </p:cNvPr>
          <p:cNvSpPr/>
          <p:nvPr/>
        </p:nvSpPr>
        <p:spPr>
          <a:xfrm>
            <a:off x="7863862" y="177924"/>
            <a:ext cx="2658094" cy="28633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1AEDDF-CFAD-43AA-87F4-CED98218BACA}"/>
              </a:ext>
            </a:extLst>
          </p:cNvPr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AEC7B07-9BDE-4A2E-B083-0E38076C0F53}"/>
              </a:ext>
            </a:extLst>
          </p:cNvPr>
          <p:cNvSpPr/>
          <p:nvPr/>
        </p:nvSpPr>
        <p:spPr>
          <a:xfrm>
            <a:off x="2277556" y="159906"/>
            <a:ext cx="1403132" cy="30434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567116-9DD9-4819-BD33-2DB985CA9584}"/>
              </a:ext>
            </a:extLst>
          </p:cNvPr>
          <p:cNvCxnSpPr>
            <a:stCxn id="69" idx="1"/>
            <a:endCxn id="29" idx="1"/>
          </p:cNvCxnSpPr>
          <p:nvPr/>
        </p:nvCxnSpPr>
        <p:spPr>
          <a:xfrm>
            <a:off x="2565189" y="1274487"/>
            <a:ext cx="13460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0F50526-96B3-4C46-B266-63AA00280DBE}"/>
              </a:ext>
            </a:extLst>
          </p:cNvPr>
          <p:cNvSpPr/>
          <p:nvPr/>
        </p:nvSpPr>
        <p:spPr>
          <a:xfrm>
            <a:off x="3941127" y="1197650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C6754C-CDFC-DF94-C366-DE739FBD2CD4}"/>
              </a:ext>
            </a:extLst>
          </p:cNvPr>
          <p:cNvSpPr/>
          <p:nvPr/>
        </p:nvSpPr>
        <p:spPr>
          <a:xfrm>
            <a:off x="196286" y="1306649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可靠性优化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3FAB12-D9EA-C07F-7AF0-796EECD82403}"/>
              </a:ext>
            </a:extLst>
          </p:cNvPr>
          <p:cNvSpPr/>
          <p:nvPr/>
        </p:nvSpPr>
        <p:spPr>
          <a:xfrm>
            <a:off x="3235491" y="1477104"/>
            <a:ext cx="8336916" cy="520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98BA20-094C-223F-6E11-6967E4A882A0}"/>
              </a:ext>
            </a:extLst>
          </p:cNvPr>
          <p:cNvSpPr/>
          <p:nvPr/>
        </p:nvSpPr>
        <p:spPr>
          <a:xfrm>
            <a:off x="196287" y="996144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时延优化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4B89D3-27D2-5596-3603-A18C1683BE1D}"/>
              </a:ext>
            </a:extLst>
          </p:cNvPr>
          <p:cNvSpPr txBox="1"/>
          <p:nvPr/>
        </p:nvSpPr>
        <p:spPr>
          <a:xfrm>
            <a:off x="5157828" y="1381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109F774-44C6-D7B1-AD59-EE4BC43645DA}"/>
              </a:ext>
            </a:extLst>
          </p:cNvPr>
          <p:cNvGrpSpPr/>
          <p:nvPr/>
        </p:nvGrpSpPr>
        <p:grpSpPr>
          <a:xfrm>
            <a:off x="3739406" y="1808662"/>
            <a:ext cx="1705585" cy="313734"/>
            <a:chOff x="2699307" y="1494407"/>
            <a:chExt cx="1780673" cy="31373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FA01358-6C33-3D37-7B4D-1D1F27ADFD83}"/>
                </a:ext>
              </a:extLst>
            </p:cNvPr>
            <p:cNvSpPr/>
            <p:nvPr/>
          </p:nvSpPr>
          <p:spPr>
            <a:xfrm>
              <a:off x="2699307" y="1494407"/>
              <a:ext cx="1780673" cy="3137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dirty="0"/>
                <a:t>基于微时隙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4B48764-1ECD-54FD-AF58-D211EE08F16F}"/>
                </a:ext>
              </a:extLst>
            </p:cNvPr>
            <p:cNvGrpSpPr/>
            <p:nvPr/>
          </p:nvGrpSpPr>
          <p:grpSpPr>
            <a:xfrm>
              <a:off x="4174068" y="1511340"/>
              <a:ext cx="288980" cy="274976"/>
              <a:chOff x="4186767" y="1511340"/>
              <a:chExt cx="288980" cy="274976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2462067-0F09-8DF2-7528-8733A04932D3}"/>
                  </a:ext>
                </a:extLst>
              </p:cNvPr>
              <p:cNvSpPr/>
              <p:nvPr/>
            </p:nvSpPr>
            <p:spPr>
              <a:xfrm>
                <a:off x="4186767" y="1511340"/>
                <a:ext cx="288980" cy="2749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47">
                <a:extLst>
                  <a:ext uri="{FF2B5EF4-FFF2-40B4-BE49-F238E27FC236}">
                    <a16:creationId xmlns:a16="http://schemas.microsoft.com/office/drawing/2014/main" id="{6728C95E-3A11-41EB-5F9F-12C6A56EE842}"/>
                  </a:ext>
                </a:extLst>
              </p:cNvPr>
              <p:cNvSpPr/>
              <p:nvPr/>
            </p:nvSpPr>
            <p:spPr>
              <a:xfrm rot="10800000">
                <a:off x="4227383" y="1568080"/>
                <a:ext cx="200477" cy="17709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5E0FB85-BF70-3C73-050E-E254475DEC2D}"/>
              </a:ext>
            </a:extLst>
          </p:cNvPr>
          <p:cNvGrpSpPr/>
          <p:nvPr/>
        </p:nvGrpSpPr>
        <p:grpSpPr>
          <a:xfrm>
            <a:off x="5948906" y="1796915"/>
            <a:ext cx="2085822" cy="325481"/>
            <a:chOff x="2699307" y="1533164"/>
            <a:chExt cx="1780673" cy="27497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DDED2D2-2D50-B3E4-53E4-027A46A275DF}"/>
                </a:ext>
              </a:extLst>
            </p:cNvPr>
            <p:cNvSpPr/>
            <p:nvPr/>
          </p:nvSpPr>
          <p:spPr>
            <a:xfrm>
              <a:off x="2699307" y="1533164"/>
              <a:ext cx="1780673" cy="2749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dirty="0"/>
                <a:t>子载波为</a:t>
              </a:r>
              <a:r>
                <a:rPr lang="en-US" altLang="zh-CN" sz="1600" dirty="0"/>
                <a:t>30KHZ</a:t>
              </a:r>
              <a:endParaRPr lang="zh-CN" altLang="en-US" sz="1600" dirty="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32432F9-C243-9B9D-A17A-033846209E1E}"/>
                </a:ext>
              </a:extLst>
            </p:cNvPr>
            <p:cNvGrpSpPr/>
            <p:nvPr/>
          </p:nvGrpSpPr>
          <p:grpSpPr>
            <a:xfrm>
              <a:off x="4214684" y="1543087"/>
              <a:ext cx="248364" cy="243228"/>
              <a:chOff x="4227383" y="1543087"/>
              <a:chExt cx="248364" cy="243228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611A5CB-04E5-E224-04F8-0FBCAA0F3BB8}"/>
                  </a:ext>
                </a:extLst>
              </p:cNvPr>
              <p:cNvSpPr/>
              <p:nvPr/>
            </p:nvSpPr>
            <p:spPr>
              <a:xfrm>
                <a:off x="4227383" y="1543087"/>
                <a:ext cx="248364" cy="2432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47">
                <a:extLst>
                  <a:ext uri="{FF2B5EF4-FFF2-40B4-BE49-F238E27FC236}">
                    <a16:creationId xmlns:a16="http://schemas.microsoft.com/office/drawing/2014/main" id="{36F5DB87-FDDB-BF42-B598-5DA3F7922105}"/>
                  </a:ext>
                </a:extLst>
              </p:cNvPr>
              <p:cNvSpPr/>
              <p:nvPr/>
            </p:nvSpPr>
            <p:spPr>
              <a:xfrm rot="10800000">
                <a:off x="4227383" y="1568080"/>
                <a:ext cx="200477" cy="17709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2ECBD6E-113D-EA1D-D3A3-81BDDEF371EC}"/>
              </a:ext>
            </a:extLst>
          </p:cNvPr>
          <p:cNvGrpSpPr/>
          <p:nvPr/>
        </p:nvGrpSpPr>
        <p:grpSpPr>
          <a:xfrm>
            <a:off x="8469252" y="1796915"/>
            <a:ext cx="2085822" cy="325481"/>
            <a:chOff x="2699307" y="1533164"/>
            <a:chExt cx="1780673" cy="27497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551772C-728B-5F19-39D5-9F623E7D0740}"/>
                </a:ext>
              </a:extLst>
            </p:cNvPr>
            <p:cNvSpPr/>
            <p:nvPr/>
          </p:nvSpPr>
          <p:spPr>
            <a:xfrm>
              <a:off x="2699307" y="1533164"/>
              <a:ext cx="1780673" cy="2749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dirty="0"/>
                <a:t>时隙上下比为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DADBD9A-1DF1-E565-4859-386B6A46015D}"/>
                </a:ext>
              </a:extLst>
            </p:cNvPr>
            <p:cNvGrpSpPr/>
            <p:nvPr/>
          </p:nvGrpSpPr>
          <p:grpSpPr>
            <a:xfrm>
              <a:off x="4214684" y="1543087"/>
              <a:ext cx="248364" cy="243228"/>
              <a:chOff x="4227383" y="1543087"/>
              <a:chExt cx="248364" cy="243228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8468F59-B2B0-18CA-1573-09BCBD6364C5}"/>
                  </a:ext>
                </a:extLst>
              </p:cNvPr>
              <p:cNvSpPr/>
              <p:nvPr/>
            </p:nvSpPr>
            <p:spPr>
              <a:xfrm>
                <a:off x="4227383" y="1543087"/>
                <a:ext cx="248364" cy="2432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7">
                <a:extLst>
                  <a:ext uri="{FF2B5EF4-FFF2-40B4-BE49-F238E27FC236}">
                    <a16:creationId xmlns:a16="http://schemas.microsoft.com/office/drawing/2014/main" id="{CDAF46A6-A8C3-9511-1F10-59E7C76C1022}"/>
                  </a:ext>
                </a:extLst>
              </p:cNvPr>
              <p:cNvSpPr/>
              <p:nvPr/>
            </p:nvSpPr>
            <p:spPr>
              <a:xfrm rot="10800000">
                <a:off x="4227383" y="1568080"/>
                <a:ext cx="200477" cy="17709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矩形: 圆角 48">
            <a:extLst>
              <a:ext uri="{FF2B5EF4-FFF2-40B4-BE49-F238E27FC236}">
                <a16:creationId xmlns:a16="http://schemas.microsoft.com/office/drawing/2014/main" id="{9DD6C6F5-8704-740C-8D01-5AC36FFBDD4F}"/>
              </a:ext>
            </a:extLst>
          </p:cNvPr>
          <p:cNvSpPr/>
          <p:nvPr/>
        </p:nvSpPr>
        <p:spPr>
          <a:xfrm>
            <a:off x="10788869" y="6315790"/>
            <a:ext cx="1110530" cy="364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结束仿真</a:t>
            </a:r>
          </a:p>
        </p:txBody>
      </p:sp>
    </p:spTree>
    <p:extLst>
      <p:ext uri="{BB962C8B-B14F-4D97-AF65-F5344CB8AC3E}">
        <p14:creationId xmlns:p14="http://schemas.microsoft.com/office/powerpoint/2010/main" val="771506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A1C57C6-0842-48A2-86C0-1205D8700F96}"/>
              </a:ext>
            </a:extLst>
          </p:cNvPr>
          <p:cNvSpPr/>
          <p:nvPr/>
        </p:nvSpPr>
        <p:spPr>
          <a:xfrm>
            <a:off x="4262637" y="915893"/>
            <a:ext cx="1346094" cy="7171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性能展示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2A2221D-B246-4B8B-9488-D30AC0163E7D}"/>
              </a:ext>
            </a:extLst>
          </p:cNvPr>
          <p:cNvSpPr/>
          <p:nvPr/>
        </p:nvSpPr>
        <p:spPr>
          <a:xfrm>
            <a:off x="2565188" y="915893"/>
            <a:ext cx="170558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可靠性优化配置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A754994-F230-48B6-B2B7-B77597D4E4B0}"/>
              </a:ext>
            </a:extLst>
          </p:cNvPr>
          <p:cNvSpPr/>
          <p:nvPr/>
        </p:nvSpPr>
        <p:spPr>
          <a:xfrm>
            <a:off x="2565189" y="1276210"/>
            <a:ext cx="9446862" cy="55750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7018510-F3F9-4E5C-98AF-17A90BC8D5B1}"/>
              </a:ext>
            </a:extLst>
          </p:cNvPr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77938F6E-FD03-44FB-BFA7-6E89ECB5D59F}"/>
              </a:ext>
            </a:extLst>
          </p:cNvPr>
          <p:cNvSpPr>
            <a:spLocks/>
          </p:cNvSpPr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C09CB7EF-2E4C-46F0-A466-0FA8B910844C}"/>
              </a:ext>
            </a:extLst>
          </p:cNvPr>
          <p:cNvSpPr>
            <a:spLocks/>
          </p:cNvSpPr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DD8E6-66C2-4DBC-AF04-8511B80C8E48}"/>
              </a:ext>
            </a:extLst>
          </p:cNvPr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3CBBA7-93B0-453C-8BEF-C2E2588FA4A0}"/>
              </a:ext>
            </a:extLst>
          </p:cNvPr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D51EF-8F17-4B16-862D-CA183EBF5A32}"/>
              </a:ext>
            </a:extLst>
          </p:cNvPr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F9077E-B731-42E1-A218-017655D336DD}"/>
              </a:ext>
            </a:extLst>
          </p:cNvPr>
          <p:cNvSpPr/>
          <p:nvPr/>
        </p:nvSpPr>
        <p:spPr>
          <a:xfrm>
            <a:off x="7863862" y="177924"/>
            <a:ext cx="2658094" cy="28633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1AEDDF-CFAD-43AA-87F4-CED98218BACA}"/>
              </a:ext>
            </a:extLst>
          </p:cNvPr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AEC7B07-9BDE-4A2E-B083-0E38076C0F53}"/>
              </a:ext>
            </a:extLst>
          </p:cNvPr>
          <p:cNvSpPr/>
          <p:nvPr/>
        </p:nvSpPr>
        <p:spPr>
          <a:xfrm>
            <a:off x="2277556" y="159906"/>
            <a:ext cx="1403132" cy="30434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567116-9DD9-4819-BD33-2DB985CA9584}"/>
              </a:ext>
            </a:extLst>
          </p:cNvPr>
          <p:cNvCxnSpPr>
            <a:cxnSpLocks/>
            <a:stCxn id="69" idx="1"/>
            <a:endCxn id="29" idx="1"/>
          </p:cNvCxnSpPr>
          <p:nvPr/>
        </p:nvCxnSpPr>
        <p:spPr>
          <a:xfrm>
            <a:off x="2565188" y="1274487"/>
            <a:ext cx="16974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0F50526-96B3-4C46-B266-63AA00280DBE}"/>
              </a:ext>
            </a:extLst>
          </p:cNvPr>
          <p:cNvSpPr/>
          <p:nvPr/>
        </p:nvSpPr>
        <p:spPr>
          <a:xfrm>
            <a:off x="2577722" y="1229452"/>
            <a:ext cx="1705585" cy="129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C6754C-CDFC-DF94-C366-DE739FBD2CD4}"/>
              </a:ext>
            </a:extLst>
          </p:cNvPr>
          <p:cNvSpPr/>
          <p:nvPr/>
        </p:nvSpPr>
        <p:spPr>
          <a:xfrm>
            <a:off x="196286" y="925962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时延优化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3FAB12-D9EA-C07F-7AF0-796EECD82403}"/>
              </a:ext>
            </a:extLst>
          </p:cNvPr>
          <p:cNvSpPr/>
          <p:nvPr/>
        </p:nvSpPr>
        <p:spPr>
          <a:xfrm>
            <a:off x="3235491" y="1477104"/>
            <a:ext cx="8336916" cy="520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98BA20-094C-223F-6E11-6967E4A882A0}"/>
              </a:ext>
            </a:extLst>
          </p:cNvPr>
          <p:cNvSpPr/>
          <p:nvPr/>
        </p:nvSpPr>
        <p:spPr>
          <a:xfrm>
            <a:off x="196287" y="1281389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可靠性优化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4B89D3-27D2-5596-3603-A18C1683BE1D}"/>
              </a:ext>
            </a:extLst>
          </p:cNvPr>
          <p:cNvSpPr txBox="1"/>
          <p:nvPr/>
        </p:nvSpPr>
        <p:spPr>
          <a:xfrm>
            <a:off x="5157828" y="1381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D5CE047-24FD-028E-DF4C-FF6069A86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43509"/>
              </p:ext>
            </p:extLst>
          </p:nvPr>
        </p:nvGraphicFramePr>
        <p:xfrm>
          <a:off x="5202433" y="1997808"/>
          <a:ext cx="3378518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7107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751411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64 QAM 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表</a:t>
                      </a:r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256 </a:t>
                      </a:r>
                      <a:r>
                        <a:rPr lang="en" altLang="zh-CN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QAM 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表</a:t>
                      </a:r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8262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低频谱效率 </a:t>
                      </a:r>
                      <a:r>
                        <a:rPr lang="en-US" altLang="zh-CN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64 </a:t>
                      </a:r>
                      <a:r>
                        <a:rPr lang="en" altLang="zh-CN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QAM 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表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1362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B3AAC17-33C2-E829-F394-87FABD8BF753}"/>
              </a:ext>
            </a:extLst>
          </p:cNvPr>
          <p:cNvSpPr txBox="1"/>
          <p:nvPr/>
        </p:nvSpPr>
        <p:spPr>
          <a:xfrm>
            <a:off x="3719950" y="208790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mcs</a:t>
            </a:r>
            <a:r>
              <a:rPr kumimoji="1" lang="zh-CN" altLang="en-US">
                <a:solidFill>
                  <a:schemeClr val="bg1"/>
                </a:solidFill>
              </a:rPr>
              <a:t>编码表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8DE3BB-C351-400B-8A9B-2AD5E1C9C99F}"/>
              </a:ext>
            </a:extLst>
          </p:cNvPr>
          <p:cNvSpPr txBox="1"/>
          <p:nvPr/>
        </p:nvSpPr>
        <p:spPr>
          <a:xfrm>
            <a:off x="3790482" y="34557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☑️</a:t>
            </a:r>
            <a:r>
              <a:rPr kumimoji="1" lang="zh-CN" altLang="en-US">
                <a:solidFill>
                  <a:schemeClr val="bg1"/>
                </a:solidFill>
              </a:rPr>
              <a:t>变化趋势</a:t>
            </a:r>
          </a:p>
        </p:txBody>
      </p: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F34B5996-72D0-5CCE-3A93-4C291D48A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487022"/>
              </p:ext>
            </p:extLst>
          </p:nvPr>
        </p:nvGraphicFramePr>
        <p:xfrm>
          <a:off x="5202433" y="3535126"/>
          <a:ext cx="3378518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7107">
                  <a:extLst>
                    <a:ext uri="{9D8B030D-6E8A-4147-A177-3AD203B41FA5}">
                      <a16:colId xmlns:a16="http://schemas.microsoft.com/office/drawing/2014/main" val="464045984"/>
                    </a:ext>
                  </a:extLst>
                </a:gridCol>
                <a:gridCol w="751411">
                  <a:extLst>
                    <a:ext uri="{9D8B030D-6E8A-4147-A177-3AD203B41FA5}">
                      <a16:colId xmlns:a16="http://schemas.microsoft.com/office/drawing/2014/main" val="365394291"/>
                    </a:ext>
                  </a:extLst>
                </a:gridCol>
              </a:tblGrid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采样数据</a:t>
                      </a:r>
                      <a:endParaRPr lang="zh-CN" altLang="en-US" b="0">
                        <a:solidFill>
                          <a:schemeClr val="tx1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94029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起始</a:t>
                      </a:r>
                      <a:r>
                        <a:rPr lang="en-US" altLang="zh-CN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SNR</a:t>
                      </a:r>
                      <a:r>
                        <a:rPr lang="zh-CN" altLang="en-US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88384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SNR</a:t>
                      </a:r>
                      <a:r>
                        <a:rPr lang="zh-CN" altLang="en-US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变化间隔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9798"/>
                  </a:ext>
                </a:extLst>
              </a:tr>
            </a:tbl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0D4F05C8-BAB3-C97E-0ABC-34B965353378}"/>
              </a:ext>
            </a:extLst>
          </p:cNvPr>
          <p:cNvSpPr txBox="1"/>
          <p:nvPr/>
        </p:nvSpPr>
        <p:spPr>
          <a:xfrm>
            <a:off x="3790482" y="486955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某</a:t>
            </a:r>
            <a:r>
              <a:rPr kumimoji="1" lang="en-US" altLang="zh-CN">
                <a:solidFill>
                  <a:schemeClr val="bg1"/>
                </a:solidFill>
              </a:rPr>
              <a:t>SNR</a:t>
            </a:r>
            <a:r>
              <a:rPr kumimoji="1" lang="zh-CN" altLang="en-US">
                <a:solidFill>
                  <a:schemeClr val="bg1"/>
                </a:solidFill>
              </a:rPr>
              <a:t>值</a:t>
            </a:r>
          </a:p>
        </p:txBody>
      </p: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2A538E4D-4D7D-453A-D73D-6C8CBE681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2714"/>
              </p:ext>
            </p:extLst>
          </p:nvPr>
        </p:nvGraphicFramePr>
        <p:xfrm>
          <a:off x="5202433" y="5072444"/>
          <a:ext cx="3378518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7107">
                  <a:extLst>
                    <a:ext uri="{9D8B030D-6E8A-4147-A177-3AD203B41FA5}">
                      <a16:colId xmlns:a16="http://schemas.microsoft.com/office/drawing/2014/main" val="464045984"/>
                    </a:ext>
                  </a:extLst>
                </a:gridCol>
                <a:gridCol w="751411">
                  <a:extLst>
                    <a:ext uri="{9D8B030D-6E8A-4147-A177-3AD203B41FA5}">
                      <a16:colId xmlns:a16="http://schemas.microsoft.com/office/drawing/2014/main" val="365394291"/>
                    </a:ext>
                  </a:extLst>
                </a:gridCol>
              </a:tblGrid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采样数据</a:t>
                      </a:r>
                      <a:endParaRPr lang="zh-CN" altLang="en-US" b="0">
                        <a:solidFill>
                          <a:schemeClr val="tx1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94029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SNR</a:t>
                      </a:r>
                      <a:r>
                        <a:rPr lang="zh-CN" altLang="en-US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88384"/>
                  </a:ext>
                </a:extLst>
              </a:tr>
            </a:tbl>
          </a:graphicData>
        </a:graphic>
      </p:graphicFrame>
      <p:sp>
        <p:nvSpPr>
          <p:cNvPr id="5" name="矩形: 圆角 7">
            <a:extLst>
              <a:ext uri="{FF2B5EF4-FFF2-40B4-BE49-F238E27FC236}">
                <a16:creationId xmlns:a16="http://schemas.microsoft.com/office/drawing/2014/main" id="{835C420B-65FF-FE59-72EE-206C0F02FB30}"/>
              </a:ext>
            </a:extLst>
          </p:cNvPr>
          <p:cNvSpPr/>
          <p:nvPr/>
        </p:nvSpPr>
        <p:spPr>
          <a:xfrm>
            <a:off x="3411940" y="1639215"/>
            <a:ext cx="1838253" cy="273046"/>
          </a:xfrm>
          <a:prstGeom prst="roundRect">
            <a:avLst/>
          </a:prstGeom>
          <a:solidFill>
            <a:srgbClr val="F89B4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 mcs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编码表配置</a:t>
            </a:r>
          </a:p>
        </p:txBody>
      </p:sp>
      <p:sp>
        <p:nvSpPr>
          <p:cNvPr id="6" name="矩形: 圆角 8">
            <a:extLst>
              <a:ext uri="{FF2B5EF4-FFF2-40B4-BE49-F238E27FC236}">
                <a16:creationId xmlns:a16="http://schemas.microsoft.com/office/drawing/2014/main" id="{32193A0B-D9DD-74D1-2C5F-C7F49A069356}"/>
              </a:ext>
            </a:extLst>
          </p:cNvPr>
          <p:cNvSpPr/>
          <p:nvPr/>
        </p:nvSpPr>
        <p:spPr>
          <a:xfrm>
            <a:off x="3504306" y="6146885"/>
            <a:ext cx="1838253" cy="273046"/>
          </a:xfrm>
          <a:prstGeom prst="roundRect">
            <a:avLst/>
          </a:prstGeom>
          <a:solidFill>
            <a:srgbClr val="F89B46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z="180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wireshark</a:t>
            </a:r>
            <a:r>
              <a:rPr lang="zh-CN" altLang="zh-CN" sz="1400">
                <a:effectLst/>
              </a:rPr>
              <a:t> 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6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A1C57C6-0842-48A2-86C0-1205D8700F96}"/>
              </a:ext>
            </a:extLst>
          </p:cNvPr>
          <p:cNvSpPr/>
          <p:nvPr/>
        </p:nvSpPr>
        <p:spPr>
          <a:xfrm>
            <a:off x="3919152" y="915893"/>
            <a:ext cx="1346094" cy="7171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自行设置文件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2A2221D-B246-4B8B-9488-D30AC0163E7D}"/>
              </a:ext>
            </a:extLst>
          </p:cNvPr>
          <p:cNvSpPr/>
          <p:nvPr/>
        </p:nvSpPr>
        <p:spPr>
          <a:xfrm>
            <a:off x="2565189" y="915893"/>
            <a:ext cx="1346094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选择已有文件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A754994-F230-48B6-B2B7-B77597D4E4B0}"/>
              </a:ext>
            </a:extLst>
          </p:cNvPr>
          <p:cNvSpPr/>
          <p:nvPr/>
        </p:nvSpPr>
        <p:spPr>
          <a:xfrm>
            <a:off x="2565189" y="1276210"/>
            <a:ext cx="9446862" cy="55750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7018510-F3F9-4E5C-98AF-17A90BC8D5B1}"/>
              </a:ext>
            </a:extLst>
          </p:cNvPr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77938F6E-FD03-44FB-BFA7-6E89ECB5D59F}"/>
              </a:ext>
            </a:extLst>
          </p:cNvPr>
          <p:cNvSpPr>
            <a:spLocks/>
          </p:cNvSpPr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C09CB7EF-2E4C-46F0-A466-0FA8B910844C}"/>
              </a:ext>
            </a:extLst>
          </p:cNvPr>
          <p:cNvSpPr>
            <a:spLocks/>
          </p:cNvSpPr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DD8E6-66C2-4DBC-AF04-8511B80C8E48}"/>
              </a:ext>
            </a:extLst>
          </p:cNvPr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3CBBA7-93B0-453C-8BEF-C2E2588FA4A0}"/>
              </a:ext>
            </a:extLst>
          </p:cNvPr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D51EF-8F17-4B16-862D-CA183EBF5A32}"/>
              </a:ext>
            </a:extLst>
          </p:cNvPr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F9077E-B731-42E1-A218-017655D336DD}"/>
              </a:ext>
            </a:extLst>
          </p:cNvPr>
          <p:cNvSpPr/>
          <p:nvPr/>
        </p:nvSpPr>
        <p:spPr>
          <a:xfrm>
            <a:off x="2607152" y="177575"/>
            <a:ext cx="983360" cy="286331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1AEDDF-CFAD-43AA-87F4-CED98218BACA}"/>
              </a:ext>
            </a:extLst>
          </p:cNvPr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0002813-30DF-491C-AD08-AD4F17FC795C}"/>
              </a:ext>
            </a:extLst>
          </p:cNvPr>
          <p:cNvSpPr/>
          <p:nvPr/>
        </p:nvSpPr>
        <p:spPr>
          <a:xfrm>
            <a:off x="196285" y="691488"/>
            <a:ext cx="1661089" cy="3680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网络参数配置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E5104B1-C47B-4CCA-BC7F-2F0054CB7BC2}"/>
              </a:ext>
            </a:extLst>
          </p:cNvPr>
          <p:cNvSpPr/>
          <p:nvPr/>
        </p:nvSpPr>
        <p:spPr>
          <a:xfrm>
            <a:off x="196286" y="1418282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信道参数配置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AEC7B07-9BDE-4A2E-B083-0E38076C0F53}"/>
              </a:ext>
            </a:extLst>
          </p:cNvPr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1E3E717-93DE-4CCE-BAD3-678AFE304AB9}"/>
              </a:ext>
            </a:extLst>
          </p:cNvPr>
          <p:cNvSpPr/>
          <p:nvPr/>
        </p:nvSpPr>
        <p:spPr>
          <a:xfrm>
            <a:off x="2659227" y="6350869"/>
            <a:ext cx="1890675" cy="33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重置</a:t>
            </a:r>
            <a:endParaRPr lang="zh-CN" altLang="en-US" sz="1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567116-9DD9-4819-BD33-2DB985CA9584}"/>
              </a:ext>
            </a:extLst>
          </p:cNvPr>
          <p:cNvCxnSpPr>
            <a:stCxn id="69" idx="1"/>
            <a:endCxn id="29" idx="1"/>
          </p:cNvCxnSpPr>
          <p:nvPr/>
        </p:nvCxnSpPr>
        <p:spPr>
          <a:xfrm>
            <a:off x="2565189" y="1274487"/>
            <a:ext cx="13460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0F50526-96B3-4C46-B266-63AA00280DBE}"/>
              </a:ext>
            </a:extLst>
          </p:cNvPr>
          <p:cNvSpPr/>
          <p:nvPr/>
        </p:nvSpPr>
        <p:spPr>
          <a:xfrm>
            <a:off x="3919152" y="1220888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C6754C-CDFC-DF94-C366-DE739FBD2CD4}"/>
              </a:ext>
            </a:extLst>
          </p:cNvPr>
          <p:cNvSpPr/>
          <p:nvPr/>
        </p:nvSpPr>
        <p:spPr>
          <a:xfrm>
            <a:off x="196285" y="1741906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运行日志配置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3FAB12-D9EA-C07F-7AF0-796EECD82403}"/>
              </a:ext>
            </a:extLst>
          </p:cNvPr>
          <p:cNvSpPr/>
          <p:nvPr/>
        </p:nvSpPr>
        <p:spPr>
          <a:xfrm>
            <a:off x="4745271" y="1467970"/>
            <a:ext cx="3707420" cy="520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99CFDE-5209-990B-36C8-DBDE41038224}"/>
              </a:ext>
            </a:extLst>
          </p:cNvPr>
          <p:cNvSpPr txBox="1"/>
          <p:nvPr/>
        </p:nvSpPr>
        <p:spPr>
          <a:xfrm>
            <a:off x="4979142" y="16433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设置文件参数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2CB09422-13E4-A74B-3AFE-9BB21F91DD39}"/>
              </a:ext>
            </a:extLst>
          </p:cNvPr>
          <p:cNvGraphicFramePr>
            <a:graphicFrameLocks noGrp="1"/>
          </p:cNvGraphicFramePr>
          <p:nvPr/>
        </p:nvGraphicFramePr>
        <p:xfrm>
          <a:off x="4859543" y="4246608"/>
          <a:ext cx="3378518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6959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1691559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serveraddr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serverport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8262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13626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modelname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72973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IQfile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3804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8998BA20-094C-223F-6E11-6967E4A882A0}"/>
              </a:ext>
            </a:extLst>
          </p:cNvPr>
          <p:cNvSpPr/>
          <p:nvPr/>
        </p:nvSpPr>
        <p:spPr>
          <a:xfrm>
            <a:off x="196286" y="1103652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基站参数配置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141E83-33FF-7874-2DBF-FC233946B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4" y="2113556"/>
            <a:ext cx="3392759" cy="1658344"/>
          </a:xfrm>
          <a:prstGeom prst="rect">
            <a:avLst/>
          </a:prstGeom>
        </p:spPr>
      </p:pic>
      <p:sp>
        <p:nvSpPr>
          <p:cNvPr id="12" name="圆角矩形 11">
            <a:extLst>
              <a:ext uri="{FF2B5EF4-FFF2-40B4-BE49-F238E27FC236}">
                <a16:creationId xmlns:a16="http://schemas.microsoft.com/office/drawing/2014/main" id="{78453819-1F8F-89B5-1C9B-9511615DAFF8}"/>
              </a:ext>
            </a:extLst>
          </p:cNvPr>
          <p:cNvSpPr/>
          <p:nvPr/>
        </p:nvSpPr>
        <p:spPr>
          <a:xfrm>
            <a:off x="7009652" y="3864896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45E6DDB-1B88-21CE-7890-17A918A87CBE}"/>
              </a:ext>
            </a:extLst>
          </p:cNvPr>
          <p:cNvSpPr/>
          <p:nvPr/>
        </p:nvSpPr>
        <p:spPr>
          <a:xfrm>
            <a:off x="7009651" y="6178529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76C410-9D3D-591A-BF48-E064655935FF}"/>
              </a:ext>
            </a:extLst>
          </p:cNvPr>
          <p:cNvSpPr txBox="1"/>
          <p:nvPr/>
        </p:nvSpPr>
        <p:spPr>
          <a:xfrm>
            <a:off x="2582443" y="167788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☑️</a:t>
            </a:r>
            <a:r>
              <a:rPr kumimoji="1" lang="zh-CN" altLang="en-US"/>
              <a:t> 设置文件参数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F5CFFF-F286-9988-633F-52582C2A8931}"/>
              </a:ext>
            </a:extLst>
          </p:cNvPr>
          <p:cNvSpPr txBox="1"/>
          <p:nvPr/>
        </p:nvSpPr>
        <p:spPr>
          <a:xfrm>
            <a:off x="2582443" y="220016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☑️</a:t>
            </a:r>
            <a:r>
              <a:rPr kumimoji="1" lang="zh-CN" altLang="en-US"/>
              <a:t> 导入文件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B5FF36-6B63-D1FC-8919-474BBA53ED61}"/>
              </a:ext>
            </a:extLst>
          </p:cNvPr>
          <p:cNvSpPr/>
          <p:nvPr/>
        </p:nvSpPr>
        <p:spPr>
          <a:xfrm>
            <a:off x="8648060" y="1467970"/>
            <a:ext cx="3010540" cy="515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C6DD5C-B402-379D-06E1-0E7A88461C8A}"/>
              </a:ext>
            </a:extLst>
          </p:cNvPr>
          <p:cNvSpPr txBox="1"/>
          <p:nvPr/>
        </p:nvSpPr>
        <p:spPr>
          <a:xfrm>
            <a:off x="8796553" y="16778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导入文件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D0C763-52A4-72FE-7980-C812762928C1}"/>
              </a:ext>
            </a:extLst>
          </p:cNvPr>
          <p:cNvSpPr txBox="1"/>
          <p:nvPr/>
        </p:nvSpPr>
        <p:spPr>
          <a:xfrm>
            <a:off x="8757318" y="25695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配置文件名称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106D3F0-8668-6AD5-FA68-D6D214F62E22}"/>
              </a:ext>
            </a:extLst>
          </p:cNvPr>
          <p:cNvSpPr/>
          <p:nvPr/>
        </p:nvSpPr>
        <p:spPr>
          <a:xfrm>
            <a:off x="8841981" y="3043238"/>
            <a:ext cx="2616745" cy="385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691CCED-C03F-8E54-423B-D3E8735F2FD1}"/>
              </a:ext>
            </a:extLst>
          </p:cNvPr>
          <p:cNvSpPr txBox="1"/>
          <p:nvPr/>
        </p:nvSpPr>
        <p:spPr>
          <a:xfrm>
            <a:off x="8749714" y="390805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文件导入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FE19DE0-A522-360B-9332-5F0992D1FF18}"/>
              </a:ext>
            </a:extLst>
          </p:cNvPr>
          <p:cNvSpPr/>
          <p:nvPr/>
        </p:nvSpPr>
        <p:spPr>
          <a:xfrm>
            <a:off x="8864717" y="4340870"/>
            <a:ext cx="1308373" cy="385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选择文件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E772D0-A331-EBD2-CD26-251A3012FDE2}"/>
              </a:ext>
            </a:extLst>
          </p:cNvPr>
          <p:cNvSpPr txBox="1"/>
          <p:nvPr/>
        </p:nvSpPr>
        <p:spPr>
          <a:xfrm>
            <a:off x="10322632" y="438807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744D9964-2A6C-C07D-2C46-9175FC4492A6}"/>
              </a:ext>
            </a:extLst>
          </p:cNvPr>
          <p:cNvSpPr/>
          <p:nvPr/>
        </p:nvSpPr>
        <p:spPr>
          <a:xfrm>
            <a:off x="10252988" y="5685710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22D28-D238-CF7C-E594-9BFC6D6C73A3}"/>
              </a:ext>
            </a:extLst>
          </p:cNvPr>
          <p:cNvSpPr/>
          <p:nvPr/>
        </p:nvSpPr>
        <p:spPr>
          <a:xfrm>
            <a:off x="196284" y="2047215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运行启动</a:t>
            </a:r>
          </a:p>
        </p:txBody>
      </p:sp>
    </p:spTree>
    <p:extLst>
      <p:ext uri="{BB962C8B-B14F-4D97-AF65-F5344CB8AC3E}">
        <p14:creationId xmlns:p14="http://schemas.microsoft.com/office/powerpoint/2010/main" val="866059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A1C57C6-0842-48A2-86C0-1205D8700F96}"/>
              </a:ext>
            </a:extLst>
          </p:cNvPr>
          <p:cNvSpPr/>
          <p:nvPr/>
        </p:nvSpPr>
        <p:spPr>
          <a:xfrm>
            <a:off x="4262637" y="915893"/>
            <a:ext cx="1346094" cy="7171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性能展示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2A2221D-B246-4B8B-9488-D30AC0163E7D}"/>
              </a:ext>
            </a:extLst>
          </p:cNvPr>
          <p:cNvSpPr/>
          <p:nvPr/>
        </p:nvSpPr>
        <p:spPr>
          <a:xfrm>
            <a:off x="2565188" y="915893"/>
            <a:ext cx="170558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可靠性优化配置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A754994-F230-48B6-B2B7-B77597D4E4B0}"/>
              </a:ext>
            </a:extLst>
          </p:cNvPr>
          <p:cNvSpPr/>
          <p:nvPr/>
        </p:nvSpPr>
        <p:spPr>
          <a:xfrm>
            <a:off x="2565189" y="1276210"/>
            <a:ext cx="9446862" cy="55750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7018510-F3F9-4E5C-98AF-17A90BC8D5B1}"/>
              </a:ext>
            </a:extLst>
          </p:cNvPr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77938F6E-FD03-44FB-BFA7-6E89ECB5D59F}"/>
              </a:ext>
            </a:extLst>
          </p:cNvPr>
          <p:cNvSpPr>
            <a:spLocks/>
          </p:cNvSpPr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C09CB7EF-2E4C-46F0-A466-0FA8B910844C}"/>
              </a:ext>
            </a:extLst>
          </p:cNvPr>
          <p:cNvSpPr>
            <a:spLocks/>
          </p:cNvSpPr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DD8E6-66C2-4DBC-AF04-8511B80C8E48}"/>
              </a:ext>
            </a:extLst>
          </p:cNvPr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3CBBA7-93B0-453C-8BEF-C2E2588FA4A0}"/>
              </a:ext>
            </a:extLst>
          </p:cNvPr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D51EF-8F17-4B16-862D-CA183EBF5A32}"/>
              </a:ext>
            </a:extLst>
          </p:cNvPr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F9077E-B731-42E1-A218-017655D336DD}"/>
              </a:ext>
            </a:extLst>
          </p:cNvPr>
          <p:cNvSpPr/>
          <p:nvPr/>
        </p:nvSpPr>
        <p:spPr>
          <a:xfrm>
            <a:off x="7863862" y="177924"/>
            <a:ext cx="2658094" cy="28633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1AEDDF-CFAD-43AA-87F4-CED98218BACA}"/>
              </a:ext>
            </a:extLst>
          </p:cNvPr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AEC7B07-9BDE-4A2E-B083-0E38076C0F53}"/>
              </a:ext>
            </a:extLst>
          </p:cNvPr>
          <p:cNvSpPr/>
          <p:nvPr/>
        </p:nvSpPr>
        <p:spPr>
          <a:xfrm>
            <a:off x="2277556" y="159906"/>
            <a:ext cx="1403132" cy="30434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567116-9DD9-4819-BD33-2DB985CA9584}"/>
              </a:ext>
            </a:extLst>
          </p:cNvPr>
          <p:cNvCxnSpPr>
            <a:cxnSpLocks/>
            <a:stCxn id="69" idx="1"/>
            <a:endCxn id="29" idx="1"/>
          </p:cNvCxnSpPr>
          <p:nvPr/>
        </p:nvCxnSpPr>
        <p:spPr>
          <a:xfrm>
            <a:off x="2565188" y="1274487"/>
            <a:ext cx="16974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0F50526-96B3-4C46-B266-63AA00280DBE}"/>
              </a:ext>
            </a:extLst>
          </p:cNvPr>
          <p:cNvSpPr/>
          <p:nvPr/>
        </p:nvSpPr>
        <p:spPr>
          <a:xfrm>
            <a:off x="2577722" y="1229452"/>
            <a:ext cx="1684915" cy="140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C6754C-CDFC-DF94-C366-DE739FBD2CD4}"/>
              </a:ext>
            </a:extLst>
          </p:cNvPr>
          <p:cNvSpPr/>
          <p:nvPr/>
        </p:nvSpPr>
        <p:spPr>
          <a:xfrm>
            <a:off x="196286" y="925962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时延优化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3FAB12-D9EA-C07F-7AF0-796EECD82403}"/>
              </a:ext>
            </a:extLst>
          </p:cNvPr>
          <p:cNvSpPr/>
          <p:nvPr/>
        </p:nvSpPr>
        <p:spPr>
          <a:xfrm>
            <a:off x="3115159" y="1369907"/>
            <a:ext cx="8457248" cy="5682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98BA20-094C-223F-6E11-6967E4A882A0}"/>
              </a:ext>
            </a:extLst>
          </p:cNvPr>
          <p:cNvSpPr/>
          <p:nvPr/>
        </p:nvSpPr>
        <p:spPr>
          <a:xfrm>
            <a:off x="196287" y="1281389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可靠性优化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4B89D3-27D2-5596-3603-A18C1683BE1D}"/>
              </a:ext>
            </a:extLst>
          </p:cNvPr>
          <p:cNvSpPr txBox="1"/>
          <p:nvPr/>
        </p:nvSpPr>
        <p:spPr>
          <a:xfrm>
            <a:off x="5157828" y="1381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3AAC17-33C2-E829-F394-87FABD8BF753}"/>
              </a:ext>
            </a:extLst>
          </p:cNvPr>
          <p:cNvSpPr txBox="1"/>
          <p:nvPr/>
        </p:nvSpPr>
        <p:spPr>
          <a:xfrm>
            <a:off x="3253769" y="2145853"/>
            <a:ext cx="202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编码模式选择</a:t>
            </a: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14C7F6F0-A9C7-1743-CF49-F03B22294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26663"/>
              </p:ext>
            </p:extLst>
          </p:nvPr>
        </p:nvGraphicFramePr>
        <p:xfrm>
          <a:off x="5101905" y="2166514"/>
          <a:ext cx="272710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43956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783148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SISO(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无编码）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☑️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2×1Alamouti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编码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☑️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48262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3×1STBC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编码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☑️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213626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4×1STBC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编码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72973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…...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222497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C76BBFF7-4824-4429-7073-67E1E0033B3F}"/>
              </a:ext>
            </a:extLst>
          </p:cNvPr>
          <p:cNvSpPr txBox="1"/>
          <p:nvPr/>
        </p:nvSpPr>
        <p:spPr>
          <a:xfrm>
            <a:off x="3601983" y="4563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发射功率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6D2CB70-C999-C093-23EF-E4A0C9BDE164}"/>
              </a:ext>
            </a:extLst>
          </p:cNvPr>
          <p:cNvSpPr/>
          <p:nvPr/>
        </p:nvSpPr>
        <p:spPr>
          <a:xfrm>
            <a:off x="5135633" y="4671974"/>
            <a:ext cx="822371" cy="2389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212121"/>
                </a:solidFill>
                <a:latin typeface="Menlo"/>
              </a:rPr>
              <a:t>-13</a:t>
            </a:r>
            <a:endParaRPr lang="en-US" altLang="zh-CN" sz="1200" b="0" i="0" dirty="0">
              <a:solidFill>
                <a:srgbClr val="212121"/>
              </a:solidFill>
              <a:effectLst/>
              <a:latin typeface="Menl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6BCA83-ED6C-9304-DDA3-C71D7F6EE1D9}"/>
              </a:ext>
            </a:extLst>
          </p:cNvPr>
          <p:cNvSpPr txBox="1"/>
          <p:nvPr/>
        </p:nvSpPr>
        <p:spPr>
          <a:xfrm>
            <a:off x="5907998" y="4637972"/>
            <a:ext cx="350702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—</a:t>
            </a:r>
            <a:endParaRPr lang="zh-CN" altLang="en-US" sz="1200" kern="10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2C755FB-DD25-2DCC-CDC6-009F85FEEF0D}"/>
              </a:ext>
            </a:extLst>
          </p:cNvPr>
          <p:cNvSpPr/>
          <p:nvPr/>
        </p:nvSpPr>
        <p:spPr>
          <a:xfrm>
            <a:off x="6240034" y="4671974"/>
            <a:ext cx="822372" cy="2389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212121"/>
                </a:solidFill>
                <a:latin typeface="Menlo"/>
              </a:rPr>
              <a:t>72</a:t>
            </a:r>
            <a:endParaRPr lang="en-US" altLang="zh-CN" sz="1200" b="0" i="0" dirty="0">
              <a:solidFill>
                <a:srgbClr val="212121"/>
              </a:solidFill>
              <a:effectLst/>
              <a:latin typeface="Menl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C9D26C-F810-FE32-3D4D-E01E6D7F888D}"/>
              </a:ext>
            </a:extLst>
          </p:cNvPr>
          <p:cNvSpPr txBox="1"/>
          <p:nvPr/>
        </p:nvSpPr>
        <p:spPr>
          <a:xfrm>
            <a:off x="7082252" y="4652973"/>
            <a:ext cx="52436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dBm</a:t>
            </a:r>
            <a:endParaRPr lang="zh-CN" altLang="en-US" sz="1200" kern="10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BE176A7-B130-AB0D-8A7A-AFED33E651D6}"/>
              </a:ext>
            </a:extLst>
          </p:cNvPr>
          <p:cNvSpPr txBox="1"/>
          <p:nvPr/>
        </p:nvSpPr>
        <p:spPr>
          <a:xfrm>
            <a:off x="7743832" y="50657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载波频率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6637D65-9CFC-5DC3-BA3D-BCDFF8F779A5}"/>
              </a:ext>
            </a:extLst>
          </p:cNvPr>
          <p:cNvSpPr/>
          <p:nvPr/>
        </p:nvSpPr>
        <p:spPr>
          <a:xfrm>
            <a:off x="8991938" y="5130866"/>
            <a:ext cx="1959304" cy="2389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212121"/>
                </a:solidFill>
                <a:effectLst/>
                <a:latin typeface="Menlo"/>
              </a:rPr>
              <a:t>2.4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C9B1AF2-77EE-4952-2354-4629E221334A}"/>
              </a:ext>
            </a:extLst>
          </p:cNvPr>
          <p:cNvSpPr txBox="1"/>
          <p:nvPr/>
        </p:nvSpPr>
        <p:spPr>
          <a:xfrm>
            <a:off x="10951242" y="5130866"/>
            <a:ext cx="52436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GHz</a:t>
            </a:r>
            <a:endParaRPr lang="zh-CN" altLang="en-US" sz="1200" kern="10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A658429-0265-3A3F-C4D3-988A906E423B}"/>
              </a:ext>
            </a:extLst>
          </p:cNvPr>
          <p:cNvSpPr txBox="1"/>
          <p:nvPr/>
        </p:nvSpPr>
        <p:spPr>
          <a:xfrm>
            <a:off x="3033567" y="507217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          基站</a:t>
            </a:r>
            <a:r>
              <a:rPr kumimoji="1" lang="en-US" altLang="zh-CN" dirty="0">
                <a:solidFill>
                  <a:schemeClr val="bg1"/>
                </a:solidFill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</a:rPr>
              <a:t>用户距离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9C40314-15EA-6356-EC6C-06DCE226A6F8}"/>
              </a:ext>
            </a:extLst>
          </p:cNvPr>
          <p:cNvSpPr/>
          <p:nvPr/>
        </p:nvSpPr>
        <p:spPr>
          <a:xfrm>
            <a:off x="5295131" y="5139446"/>
            <a:ext cx="1767275" cy="2389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212121"/>
                </a:solidFill>
                <a:latin typeface="Menlo"/>
              </a:rPr>
              <a:t>500</a:t>
            </a:r>
            <a:endParaRPr lang="en-US" altLang="zh-CN" sz="1200" b="0" i="0" dirty="0">
              <a:solidFill>
                <a:srgbClr val="212121"/>
              </a:solidFill>
              <a:effectLst/>
              <a:latin typeface="Menlo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DE2D49E-6907-40F6-7289-B18D5BD0BCF3}"/>
              </a:ext>
            </a:extLst>
          </p:cNvPr>
          <p:cNvSpPr txBox="1"/>
          <p:nvPr/>
        </p:nvSpPr>
        <p:spPr>
          <a:xfrm>
            <a:off x="7305777" y="5126041"/>
            <a:ext cx="336959" cy="27644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m</a:t>
            </a:r>
            <a:endParaRPr lang="zh-CN" altLang="en-US" sz="1200" kern="10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CF9A218-5DEE-8FAF-2534-95DFEAE37811}"/>
              </a:ext>
            </a:extLst>
          </p:cNvPr>
          <p:cNvSpPr txBox="1"/>
          <p:nvPr/>
        </p:nvSpPr>
        <p:spPr>
          <a:xfrm>
            <a:off x="3623160" y="55480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路径损耗模型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91F0705-8BC9-6D50-C7A2-0E954BB4A736}"/>
              </a:ext>
            </a:extLst>
          </p:cNvPr>
          <p:cNvSpPr/>
          <p:nvPr/>
        </p:nvSpPr>
        <p:spPr>
          <a:xfrm>
            <a:off x="5295256" y="5610897"/>
            <a:ext cx="2351386" cy="2389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212121"/>
                </a:solidFill>
                <a:latin typeface="+mn-ea"/>
              </a:rPr>
              <a:t>InF-DL NLOS</a:t>
            </a:r>
            <a:r>
              <a:rPr lang="zh-CN" altLang="en-US" sz="1200" dirty="0">
                <a:solidFill>
                  <a:srgbClr val="212121"/>
                </a:solidFill>
                <a:latin typeface="+mn-ea"/>
              </a:rPr>
              <a:t>（</a:t>
            </a:r>
            <a:r>
              <a:rPr lang="en-US" altLang="zh-CN" sz="1200" dirty="0">
                <a:solidFill>
                  <a:srgbClr val="212121"/>
                </a:solidFill>
                <a:latin typeface="+mn-ea"/>
              </a:rPr>
              <a:t>TR 38.901</a:t>
            </a:r>
            <a:r>
              <a:rPr lang="zh-CN" altLang="en-US" sz="1200" dirty="0">
                <a:solidFill>
                  <a:srgbClr val="212121"/>
                </a:solidFill>
                <a:latin typeface="+mn-ea"/>
              </a:rPr>
              <a:t>）</a:t>
            </a:r>
          </a:p>
        </p:txBody>
      </p:sp>
      <p:sp>
        <p:nvSpPr>
          <p:cNvPr id="38" name="down-arrow_159119">
            <a:extLst>
              <a:ext uri="{FF2B5EF4-FFF2-40B4-BE49-F238E27FC236}">
                <a16:creationId xmlns:a16="http://schemas.microsoft.com/office/drawing/2014/main" id="{0ABF3905-B620-4BBB-F26C-B1400E76B4A4}"/>
              </a:ext>
            </a:extLst>
          </p:cNvPr>
          <p:cNvSpPr/>
          <p:nvPr/>
        </p:nvSpPr>
        <p:spPr>
          <a:xfrm>
            <a:off x="7254435" y="5693513"/>
            <a:ext cx="180000" cy="115891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628E6CC-E36C-38C2-19F3-502521F9289E}"/>
              </a:ext>
            </a:extLst>
          </p:cNvPr>
          <p:cNvSpPr txBox="1"/>
          <p:nvPr/>
        </p:nvSpPr>
        <p:spPr>
          <a:xfrm>
            <a:off x="7743832" y="45878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信道带宽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8929A99-DF55-1CD5-4994-CBAF56EE6DCA}"/>
              </a:ext>
            </a:extLst>
          </p:cNvPr>
          <p:cNvSpPr/>
          <p:nvPr/>
        </p:nvSpPr>
        <p:spPr>
          <a:xfrm>
            <a:off x="8991938" y="4652973"/>
            <a:ext cx="1959304" cy="2389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212121"/>
                </a:solidFill>
                <a:latin typeface="Menlo"/>
              </a:rPr>
              <a:t>25</a:t>
            </a:r>
            <a:endParaRPr lang="en-US" altLang="zh-CN" sz="1200" b="0" i="0" dirty="0">
              <a:solidFill>
                <a:srgbClr val="212121"/>
              </a:solidFill>
              <a:effectLst/>
              <a:latin typeface="Menlo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2E8C183-0EEC-7715-BB6E-C91217D8786A}"/>
              </a:ext>
            </a:extLst>
          </p:cNvPr>
          <p:cNvSpPr txBox="1"/>
          <p:nvPr/>
        </p:nvSpPr>
        <p:spPr>
          <a:xfrm>
            <a:off x="10951242" y="4652973"/>
            <a:ext cx="52436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kHz</a:t>
            </a:r>
            <a:endParaRPr lang="zh-CN" altLang="en-US" sz="1200" kern="10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112EA69-7C2C-1238-674D-C97F1A2EBDE1}"/>
              </a:ext>
            </a:extLst>
          </p:cNvPr>
          <p:cNvSpPr txBox="1"/>
          <p:nvPr/>
        </p:nvSpPr>
        <p:spPr>
          <a:xfrm>
            <a:off x="3623160" y="65116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传输符号量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74200BC-698A-DC72-B339-B8845935C4EE}"/>
              </a:ext>
            </a:extLst>
          </p:cNvPr>
          <p:cNvSpPr/>
          <p:nvPr/>
        </p:nvSpPr>
        <p:spPr>
          <a:xfrm>
            <a:off x="5167095" y="6576805"/>
            <a:ext cx="1959304" cy="2389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212121"/>
                </a:solidFill>
                <a:latin typeface="Menlo"/>
              </a:rPr>
              <a:t>5000000</a:t>
            </a:r>
            <a:endParaRPr lang="en-US" altLang="zh-CN" sz="1200" b="0" i="0" dirty="0">
              <a:solidFill>
                <a:srgbClr val="212121"/>
              </a:solidFill>
              <a:effectLst/>
              <a:latin typeface="Menlo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C3432C0-6428-A108-C939-3017A87753F6}"/>
              </a:ext>
            </a:extLst>
          </p:cNvPr>
          <p:cNvSpPr txBox="1"/>
          <p:nvPr/>
        </p:nvSpPr>
        <p:spPr>
          <a:xfrm>
            <a:off x="7177741" y="6563124"/>
            <a:ext cx="336959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个</a:t>
            </a:r>
            <a:endParaRPr lang="zh-CN" altLang="en-US" sz="1200" kern="10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C16D452-B067-9F9D-38FC-8EAF5D663F6F}"/>
              </a:ext>
            </a:extLst>
          </p:cNvPr>
          <p:cNvSpPr txBox="1"/>
          <p:nvPr/>
        </p:nvSpPr>
        <p:spPr>
          <a:xfrm>
            <a:off x="3325708" y="4115512"/>
            <a:ext cx="191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控制参数设置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BFE3819-B1AE-9557-7DC3-9ACC98F6F9BC}"/>
              </a:ext>
            </a:extLst>
          </p:cNvPr>
          <p:cNvSpPr txBox="1"/>
          <p:nvPr/>
        </p:nvSpPr>
        <p:spPr>
          <a:xfrm>
            <a:off x="3310160" y="6088597"/>
            <a:ext cx="191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仿真参数设置</a:t>
            </a:r>
          </a:p>
        </p:txBody>
      </p:sp>
      <p:sp>
        <p:nvSpPr>
          <p:cNvPr id="10" name="矩形: 圆角 7">
            <a:extLst>
              <a:ext uri="{FF2B5EF4-FFF2-40B4-BE49-F238E27FC236}">
                <a16:creationId xmlns:a16="http://schemas.microsoft.com/office/drawing/2014/main" id="{11E8DCAC-3430-92A3-18D6-FC2C085652D4}"/>
              </a:ext>
            </a:extLst>
          </p:cNvPr>
          <p:cNvSpPr/>
          <p:nvPr/>
        </p:nvSpPr>
        <p:spPr>
          <a:xfrm>
            <a:off x="3286808" y="1776049"/>
            <a:ext cx="1838253" cy="273046"/>
          </a:xfrm>
          <a:prstGeom prst="roundRect">
            <a:avLst/>
          </a:prstGeom>
          <a:solidFill>
            <a:srgbClr val="F89B4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编码可靠性配置</a:t>
            </a:r>
          </a:p>
        </p:txBody>
      </p:sp>
      <p:sp>
        <p:nvSpPr>
          <p:cNvPr id="11" name="矩形: 圆角 8">
            <a:extLst>
              <a:ext uri="{FF2B5EF4-FFF2-40B4-BE49-F238E27FC236}">
                <a16:creationId xmlns:a16="http://schemas.microsoft.com/office/drawing/2014/main" id="{770B1E0F-D39B-8221-CC5D-63C76E244A56}"/>
              </a:ext>
            </a:extLst>
          </p:cNvPr>
          <p:cNvSpPr/>
          <p:nvPr/>
        </p:nvSpPr>
        <p:spPr>
          <a:xfrm>
            <a:off x="3286809" y="1492818"/>
            <a:ext cx="1838253" cy="273046"/>
          </a:xfrm>
          <a:prstGeom prst="roundRect">
            <a:avLst/>
          </a:prstGeom>
          <a:solidFill>
            <a:srgbClr val="F89B46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mcs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编码表配置</a:t>
            </a:r>
          </a:p>
        </p:txBody>
      </p:sp>
    </p:spTree>
    <p:extLst>
      <p:ext uri="{BB962C8B-B14F-4D97-AF65-F5344CB8AC3E}">
        <p14:creationId xmlns:p14="http://schemas.microsoft.com/office/powerpoint/2010/main" val="342901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A1C57C6-0842-48A2-86C0-1205D8700F96}"/>
              </a:ext>
            </a:extLst>
          </p:cNvPr>
          <p:cNvSpPr/>
          <p:nvPr/>
        </p:nvSpPr>
        <p:spPr>
          <a:xfrm>
            <a:off x="4262637" y="915893"/>
            <a:ext cx="1346094" cy="7171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性能展示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2A2221D-B246-4B8B-9488-D30AC0163E7D}"/>
              </a:ext>
            </a:extLst>
          </p:cNvPr>
          <p:cNvSpPr/>
          <p:nvPr/>
        </p:nvSpPr>
        <p:spPr>
          <a:xfrm>
            <a:off x="2565188" y="915893"/>
            <a:ext cx="170558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可靠性优化配置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A754994-F230-48B6-B2B7-B77597D4E4B0}"/>
              </a:ext>
            </a:extLst>
          </p:cNvPr>
          <p:cNvSpPr/>
          <p:nvPr/>
        </p:nvSpPr>
        <p:spPr>
          <a:xfrm>
            <a:off x="2565189" y="1276210"/>
            <a:ext cx="9446862" cy="55750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7018510-F3F9-4E5C-98AF-17A90BC8D5B1}"/>
              </a:ext>
            </a:extLst>
          </p:cNvPr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77938F6E-FD03-44FB-BFA7-6E89ECB5D59F}"/>
              </a:ext>
            </a:extLst>
          </p:cNvPr>
          <p:cNvSpPr>
            <a:spLocks/>
          </p:cNvSpPr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C09CB7EF-2E4C-46F0-A466-0FA8B910844C}"/>
              </a:ext>
            </a:extLst>
          </p:cNvPr>
          <p:cNvSpPr>
            <a:spLocks/>
          </p:cNvSpPr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DD8E6-66C2-4DBC-AF04-8511B80C8E48}"/>
              </a:ext>
            </a:extLst>
          </p:cNvPr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3CBBA7-93B0-453C-8BEF-C2E2588FA4A0}"/>
              </a:ext>
            </a:extLst>
          </p:cNvPr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D51EF-8F17-4B16-862D-CA183EBF5A32}"/>
              </a:ext>
            </a:extLst>
          </p:cNvPr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F9077E-B731-42E1-A218-017655D336DD}"/>
              </a:ext>
            </a:extLst>
          </p:cNvPr>
          <p:cNvSpPr/>
          <p:nvPr/>
        </p:nvSpPr>
        <p:spPr>
          <a:xfrm>
            <a:off x="7863862" y="177924"/>
            <a:ext cx="2658094" cy="28633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1AEDDF-CFAD-43AA-87F4-CED98218BACA}"/>
              </a:ext>
            </a:extLst>
          </p:cNvPr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AEC7B07-9BDE-4A2E-B083-0E38076C0F53}"/>
              </a:ext>
            </a:extLst>
          </p:cNvPr>
          <p:cNvSpPr/>
          <p:nvPr/>
        </p:nvSpPr>
        <p:spPr>
          <a:xfrm>
            <a:off x="2277556" y="159906"/>
            <a:ext cx="1403132" cy="30434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567116-9DD9-4819-BD33-2DB985CA9584}"/>
              </a:ext>
            </a:extLst>
          </p:cNvPr>
          <p:cNvCxnSpPr>
            <a:cxnSpLocks/>
            <a:stCxn id="69" idx="1"/>
            <a:endCxn id="29" idx="1"/>
          </p:cNvCxnSpPr>
          <p:nvPr/>
        </p:nvCxnSpPr>
        <p:spPr>
          <a:xfrm>
            <a:off x="2565188" y="1274487"/>
            <a:ext cx="16974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0F50526-96B3-4C46-B266-63AA00280DBE}"/>
              </a:ext>
            </a:extLst>
          </p:cNvPr>
          <p:cNvSpPr/>
          <p:nvPr/>
        </p:nvSpPr>
        <p:spPr>
          <a:xfrm>
            <a:off x="4262637" y="1244616"/>
            <a:ext cx="1324119" cy="173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C6754C-CDFC-DF94-C366-DE739FBD2CD4}"/>
              </a:ext>
            </a:extLst>
          </p:cNvPr>
          <p:cNvSpPr/>
          <p:nvPr/>
        </p:nvSpPr>
        <p:spPr>
          <a:xfrm>
            <a:off x="196286" y="925962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时延优化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98BA20-094C-223F-6E11-6967E4A882A0}"/>
              </a:ext>
            </a:extLst>
          </p:cNvPr>
          <p:cNvSpPr/>
          <p:nvPr/>
        </p:nvSpPr>
        <p:spPr>
          <a:xfrm>
            <a:off x="196287" y="1281389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可靠性优化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28E435-9AC3-4A7C-1443-A72E12E0224B}"/>
              </a:ext>
            </a:extLst>
          </p:cNvPr>
          <p:cNvSpPr/>
          <p:nvPr/>
        </p:nvSpPr>
        <p:spPr>
          <a:xfrm>
            <a:off x="5744836" y="3066053"/>
            <a:ext cx="2783788" cy="44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: 圆角 48">
            <a:extLst>
              <a:ext uri="{FF2B5EF4-FFF2-40B4-BE49-F238E27FC236}">
                <a16:creationId xmlns:a16="http://schemas.microsoft.com/office/drawing/2014/main" id="{4D6053FF-5E1F-8CA4-45A0-10B95926DDF1}"/>
              </a:ext>
            </a:extLst>
          </p:cNvPr>
          <p:cNvSpPr/>
          <p:nvPr/>
        </p:nvSpPr>
        <p:spPr>
          <a:xfrm>
            <a:off x="6581465" y="4226795"/>
            <a:ext cx="1110530" cy="364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仿真回放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FD91C01-DF4F-3C6A-ADF3-9FC1B0AC075C}"/>
              </a:ext>
            </a:extLst>
          </p:cNvPr>
          <p:cNvSpPr txBox="1"/>
          <p:nvPr/>
        </p:nvSpPr>
        <p:spPr>
          <a:xfrm>
            <a:off x="5829013" y="3109142"/>
            <a:ext cx="340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正在仿真中，请等待</a:t>
            </a:r>
            <a:r>
              <a:rPr lang="en-US" altLang="zh-CN" sz="1800" dirty="0">
                <a:solidFill>
                  <a:schemeClr val="bg1"/>
                </a:solidFill>
              </a:rPr>
              <a:t>…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738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A1C57C6-0842-48A2-86C0-1205D8700F96}"/>
              </a:ext>
            </a:extLst>
          </p:cNvPr>
          <p:cNvSpPr/>
          <p:nvPr/>
        </p:nvSpPr>
        <p:spPr>
          <a:xfrm>
            <a:off x="4262637" y="915893"/>
            <a:ext cx="1346094" cy="7171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性能展示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2A2221D-B246-4B8B-9488-D30AC0163E7D}"/>
              </a:ext>
            </a:extLst>
          </p:cNvPr>
          <p:cNvSpPr/>
          <p:nvPr/>
        </p:nvSpPr>
        <p:spPr>
          <a:xfrm>
            <a:off x="2565188" y="915893"/>
            <a:ext cx="170558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可靠性优化配置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A754994-F230-48B6-B2B7-B77597D4E4B0}"/>
              </a:ext>
            </a:extLst>
          </p:cNvPr>
          <p:cNvSpPr/>
          <p:nvPr/>
        </p:nvSpPr>
        <p:spPr>
          <a:xfrm>
            <a:off x="2565189" y="1276210"/>
            <a:ext cx="9446862" cy="55750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7018510-F3F9-4E5C-98AF-17A90BC8D5B1}"/>
              </a:ext>
            </a:extLst>
          </p:cNvPr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77938F6E-FD03-44FB-BFA7-6E89ECB5D59F}"/>
              </a:ext>
            </a:extLst>
          </p:cNvPr>
          <p:cNvSpPr>
            <a:spLocks/>
          </p:cNvSpPr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C09CB7EF-2E4C-46F0-A466-0FA8B910844C}"/>
              </a:ext>
            </a:extLst>
          </p:cNvPr>
          <p:cNvSpPr>
            <a:spLocks/>
          </p:cNvSpPr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DD8E6-66C2-4DBC-AF04-8511B80C8E48}"/>
              </a:ext>
            </a:extLst>
          </p:cNvPr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3CBBA7-93B0-453C-8BEF-C2E2588FA4A0}"/>
              </a:ext>
            </a:extLst>
          </p:cNvPr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D51EF-8F17-4B16-862D-CA183EBF5A32}"/>
              </a:ext>
            </a:extLst>
          </p:cNvPr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F9077E-B731-42E1-A218-017655D336DD}"/>
              </a:ext>
            </a:extLst>
          </p:cNvPr>
          <p:cNvSpPr/>
          <p:nvPr/>
        </p:nvSpPr>
        <p:spPr>
          <a:xfrm>
            <a:off x="7863862" y="177924"/>
            <a:ext cx="2658094" cy="28633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1AEDDF-CFAD-43AA-87F4-CED98218BACA}"/>
              </a:ext>
            </a:extLst>
          </p:cNvPr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AEC7B07-9BDE-4A2E-B083-0E38076C0F53}"/>
              </a:ext>
            </a:extLst>
          </p:cNvPr>
          <p:cNvSpPr/>
          <p:nvPr/>
        </p:nvSpPr>
        <p:spPr>
          <a:xfrm>
            <a:off x="2277556" y="159906"/>
            <a:ext cx="1403132" cy="30434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567116-9DD9-4819-BD33-2DB985CA9584}"/>
              </a:ext>
            </a:extLst>
          </p:cNvPr>
          <p:cNvCxnSpPr>
            <a:cxnSpLocks/>
            <a:stCxn id="69" idx="1"/>
            <a:endCxn id="29" idx="1"/>
          </p:cNvCxnSpPr>
          <p:nvPr/>
        </p:nvCxnSpPr>
        <p:spPr>
          <a:xfrm>
            <a:off x="2565188" y="1274487"/>
            <a:ext cx="16974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0F50526-96B3-4C46-B266-63AA00280DBE}"/>
              </a:ext>
            </a:extLst>
          </p:cNvPr>
          <p:cNvSpPr/>
          <p:nvPr/>
        </p:nvSpPr>
        <p:spPr>
          <a:xfrm>
            <a:off x="4270774" y="1198903"/>
            <a:ext cx="1333236" cy="106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C6754C-CDFC-DF94-C366-DE739FBD2CD4}"/>
              </a:ext>
            </a:extLst>
          </p:cNvPr>
          <p:cNvSpPr/>
          <p:nvPr/>
        </p:nvSpPr>
        <p:spPr>
          <a:xfrm>
            <a:off x="196286" y="925962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时延优化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98BA20-094C-223F-6E11-6967E4A882A0}"/>
              </a:ext>
            </a:extLst>
          </p:cNvPr>
          <p:cNvSpPr/>
          <p:nvPr/>
        </p:nvSpPr>
        <p:spPr>
          <a:xfrm>
            <a:off x="196287" y="1281389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可靠性优化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4B89D3-27D2-5596-3603-A18C1683BE1D}"/>
              </a:ext>
            </a:extLst>
          </p:cNvPr>
          <p:cNvSpPr txBox="1"/>
          <p:nvPr/>
        </p:nvSpPr>
        <p:spPr>
          <a:xfrm>
            <a:off x="5157828" y="1381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5" name="矩形: 圆角 7">
            <a:extLst>
              <a:ext uri="{FF2B5EF4-FFF2-40B4-BE49-F238E27FC236}">
                <a16:creationId xmlns:a16="http://schemas.microsoft.com/office/drawing/2014/main" id="{F268B652-AE0D-FF25-03FD-A36EA0E1BE06}"/>
              </a:ext>
            </a:extLst>
          </p:cNvPr>
          <p:cNvSpPr/>
          <p:nvPr/>
        </p:nvSpPr>
        <p:spPr>
          <a:xfrm>
            <a:off x="3479559" y="6291368"/>
            <a:ext cx="2501166" cy="283231"/>
          </a:xfrm>
          <a:prstGeom prst="roundRect">
            <a:avLst/>
          </a:prstGeom>
          <a:solidFill>
            <a:srgbClr val="F89B4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编码可靠性配置性能展示</a:t>
            </a:r>
          </a:p>
        </p:txBody>
      </p:sp>
      <p:sp>
        <p:nvSpPr>
          <p:cNvPr id="10" name="矩形: 圆角 8">
            <a:extLst>
              <a:ext uri="{FF2B5EF4-FFF2-40B4-BE49-F238E27FC236}">
                <a16:creationId xmlns:a16="http://schemas.microsoft.com/office/drawing/2014/main" id="{78C59BBB-A25E-1FBF-BA60-D8333E9DD758}"/>
              </a:ext>
            </a:extLst>
          </p:cNvPr>
          <p:cNvSpPr/>
          <p:nvPr/>
        </p:nvSpPr>
        <p:spPr>
          <a:xfrm>
            <a:off x="3529162" y="1472094"/>
            <a:ext cx="2501165" cy="283231"/>
          </a:xfrm>
          <a:prstGeom prst="roundRect">
            <a:avLst/>
          </a:prstGeom>
          <a:solidFill>
            <a:srgbClr val="F89B46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mcs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编码表配置性能展示</a:t>
            </a:r>
          </a:p>
        </p:txBody>
      </p:sp>
      <p:sp>
        <p:nvSpPr>
          <p:cNvPr id="11" name="矩形: 圆角 48">
            <a:extLst>
              <a:ext uri="{FF2B5EF4-FFF2-40B4-BE49-F238E27FC236}">
                <a16:creationId xmlns:a16="http://schemas.microsoft.com/office/drawing/2014/main" id="{5871AD77-45E4-0019-B0D6-A70E3D5A76B3}"/>
              </a:ext>
            </a:extLst>
          </p:cNvPr>
          <p:cNvSpPr/>
          <p:nvPr/>
        </p:nvSpPr>
        <p:spPr>
          <a:xfrm>
            <a:off x="10681699" y="6250840"/>
            <a:ext cx="1110530" cy="364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结束仿真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55E265-082B-2780-8B0F-25EC1A082963}"/>
              </a:ext>
            </a:extLst>
          </p:cNvPr>
          <p:cNvSpPr txBox="1"/>
          <p:nvPr/>
        </p:nvSpPr>
        <p:spPr>
          <a:xfrm>
            <a:off x="3027336" y="2111357"/>
            <a:ext cx="6137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SNR 26.400000: Channel BLER 8.200000e-03</a:t>
            </a:r>
            <a:r>
              <a:rPr lang="zh-CN" altLang="zh-CN" sz="1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SNR 26.600000: Channel BLER 8.00000e-03</a:t>
            </a:r>
          </a:p>
          <a:p>
            <a:r>
              <a:rPr lang="en-US" altLang="zh-CN" sz="16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SNR 26.800000: Channel BLER 5.900000e-03</a:t>
            </a:r>
          </a:p>
          <a:p>
            <a:r>
              <a:rPr lang="en-US" altLang="zh-CN" sz="16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SNR 27.000000: Channel BLER 4.900000e-03</a:t>
            </a:r>
            <a:r>
              <a:rPr lang="zh-CN" altLang="zh-CN" sz="1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kern="0">
              <a:solidFill>
                <a:srgbClr val="000000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SNR 27.200000: Channel BLER 3.900000e-03</a:t>
            </a:r>
          </a:p>
          <a:p>
            <a:r>
              <a:rPr lang="en-US" altLang="zh-CN" sz="16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SNR 27.400000: Channel BLER 2.500000e-03</a:t>
            </a:r>
          </a:p>
          <a:p>
            <a:r>
              <a:rPr lang="en-US" altLang="zh-CN" sz="16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SNR 27.600000: Channel BLER 1.700000e-03</a:t>
            </a:r>
          </a:p>
          <a:p>
            <a:r>
              <a:rPr lang="en-US" altLang="zh-CN" sz="16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......</a:t>
            </a:r>
          </a:p>
          <a:p>
            <a:endParaRPr lang="en-US" altLang="zh-CN" sz="1600" kern="0">
              <a:solidFill>
                <a:srgbClr val="0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SNR 29.000000: Channel BLER 6.000000e-04</a:t>
            </a:r>
            <a:r>
              <a:rPr lang="zh-CN" altLang="zh-CN" sz="1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460985-C305-9FD6-FDB5-AC9B62B92D86}"/>
              </a:ext>
            </a:extLst>
          </p:cNvPr>
          <p:cNvSpPr/>
          <p:nvPr/>
        </p:nvSpPr>
        <p:spPr>
          <a:xfrm>
            <a:off x="2877714" y="1954262"/>
            <a:ext cx="4545974" cy="406041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EBFB7D-C259-BF4B-175B-09BCD2B4A2AA}"/>
              </a:ext>
            </a:extLst>
          </p:cNvPr>
          <p:cNvSpPr/>
          <p:nvPr/>
        </p:nvSpPr>
        <p:spPr>
          <a:xfrm>
            <a:off x="7129221" y="2111356"/>
            <a:ext cx="294468" cy="34704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7A069F9-5CA9-C82C-D8FB-2D3C4BF62099}"/>
              </a:ext>
            </a:extLst>
          </p:cNvPr>
          <p:cNvCxnSpPr>
            <a:cxnSpLocks/>
          </p:cNvCxnSpPr>
          <p:nvPr/>
        </p:nvCxnSpPr>
        <p:spPr>
          <a:xfrm>
            <a:off x="2877714" y="2111356"/>
            <a:ext cx="45459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08FE3208-1645-E994-66B2-A4B622DF3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877718"/>
              </p:ext>
            </p:extLst>
          </p:nvPr>
        </p:nvGraphicFramePr>
        <p:xfrm>
          <a:off x="7521151" y="2391940"/>
          <a:ext cx="4271078" cy="2826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1626783E-2D92-A458-A521-96AA7748DF32}"/>
              </a:ext>
            </a:extLst>
          </p:cNvPr>
          <p:cNvSpPr txBox="1"/>
          <p:nvPr/>
        </p:nvSpPr>
        <p:spPr>
          <a:xfrm>
            <a:off x="10920210" y="2136877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SNR</a:t>
            </a:r>
            <a:endParaRPr kumimoji="1" lang="zh-CN" altLang="en-US" sz="16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F6772E-C19D-4EB0-1120-266403AFC15A}"/>
              </a:ext>
            </a:extLst>
          </p:cNvPr>
          <p:cNvSpPr txBox="1"/>
          <p:nvPr/>
        </p:nvSpPr>
        <p:spPr>
          <a:xfrm>
            <a:off x="7711964" y="5250764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BLER</a:t>
            </a:r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610356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A1C57C6-0842-48A2-86C0-1205D8700F96}"/>
              </a:ext>
            </a:extLst>
          </p:cNvPr>
          <p:cNvSpPr/>
          <p:nvPr/>
        </p:nvSpPr>
        <p:spPr>
          <a:xfrm>
            <a:off x="4262637" y="915893"/>
            <a:ext cx="1346094" cy="7171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性能展示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2A2221D-B246-4B8B-9488-D30AC0163E7D}"/>
              </a:ext>
            </a:extLst>
          </p:cNvPr>
          <p:cNvSpPr/>
          <p:nvPr/>
        </p:nvSpPr>
        <p:spPr>
          <a:xfrm>
            <a:off x="2565188" y="915893"/>
            <a:ext cx="170558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可靠性优化配置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A754994-F230-48B6-B2B7-B77597D4E4B0}"/>
              </a:ext>
            </a:extLst>
          </p:cNvPr>
          <p:cNvSpPr/>
          <p:nvPr/>
        </p:nvSpPr>
        <p:spPr>
          <a:xfrm>
            <a:off x="2565189" y="1276210"/>
            <a:ext cx="9446862" cy="55750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7018510-F3F9-4E5C-98AF-17A90BC8D5B1}"/>
              </a:ext>
            </a:extLst>
          </p:cNvPr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77938F6E-FD03-44FB-BFA7-6E89ECB5D59F}"/>
              </a:ext>
            </a:extLst>
          </p:cNvPr>
          <p:cNvSpPr>
            <a:spLocks/>
          </p:cNvSpPr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C09CB7EF-2E4C-46F0-A466-0FA8B910844C}"/>
              </a:ext>
            </a:extLst>
          </p:cNvPr>
          <p:cNvSpPr>
            <a:spLocks/>
          </p:cNvSpPr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DD8E6-66C2-4DBC-AF04-8511B80C8E48}"/>
              </a:ext>
            </a:extLst>
          </p:cNvPr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3CBBA7-93B0-453C-8BEF-C2E2588FA4A0}"/>
              </a:ext>
            </a:extLst>
          </p:cNvPr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D51EF-8F17-4B16-862D-CA183EBF5A32}"/>
              </a:ext>
            </a:extLst>
          </p:cNvPr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F9077E-B731-42E1-A218-017655D336DD}"/>
              </a:ext>
            </a:extLst>
          </p:cNvPr>
          <p:cNvSpPr/>
          <p:nvPr/>
        </p:nvSpPr>
        <p:spPr>
          <a:xfrm>
            <a:off x="7863862" y="177924"/>
            <a:ext cx="2658094" cy="28633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1AEDDF-CFAD-43AA-87F4-CED98218BACA}"/>
              </a:ext>
            </a:extLst>
          </p:cNvPr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AEC7B07-9BDE-4A2E-B083-0E38076C0F53}"/>
              </a:ext>
            </a:extLst>
          </p:cNvPr>
          <p:cNvSpPr/>
          <p:nvPr/>
        </p:nvSpPr>
        <p:spPr>
          <a:xfrm>
            <a:off x="2277556" y="159906"/>
            <a:ext cx="1403132" cy="30434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567116-9DD9-4819-BD33-2DB985CA9584}"/>
              </a:ext>
            </a:extLst>
          </p:cNvPr>
          <p:cNvCxnSpPr>
            <a:cxnSpLocks/>
            <a:stCxn id="69" idx="1"/>
            <a:endCxn id="29" idx="1"/>
          </p:cNvCxnSpPr>
          <p:nvPr/>
        </p:nvCxnSpPr>
        <p:spPr>
          <a:xfrm>
            <a:off x="2565188" y="1274487"/>
            <a:ext cx="16974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0F50526-96B3-4C46-B266-63AA00280DBE}"/>
              </a:ext>
            </a:extLst>
          </p:cNvPr>
          <p:cNvSpPr/>
          <p:nvPr/>
        </p:nvSpPr>
        <p:spPr>
          <a:xfrm>
            <a:off x="4270774" y="1198903"/>
            <a:ext cx="1333236" cy="106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C6754C-CDFC-DF94-C366-DE739FBD2CD4}"/>
              </a:ext>
            </a:extLst>
          </p:cNvPr>
          <p:cNvSpPr/>
          <p:nvPr/>
        </p:nvSpPr>
        <p:spPr>
          <a:xfrm>
            <a:off x="196286" y="925962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时延优化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3FAB12-D9EA-C07F-7AF0-796EECD82403}"/>
              </a:ext>
            </a:extLst>
          </p:cNvPr>
          <p:cNvSpPr/>
          <p:nvPr/>
        </p:nvSpPr>
        <p:spPr>
          <a:xfrm>
            <a:off x="3235491" y="1383200"/>
            <a:ext cx="8336916" cy="529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98BA20-094C-223F-6E11-6967E4A882A0}"/>
              </a:ext>
            </a:extLst>
          </p:cNvPr>
          <p:cNvSpPr/>
          <p:nvPr/>
        </p:nvSpPr>
        <p:spPr>
          <a:xfrm>
            <a:off x="196287" y="1281389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可靠性优化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4B89D3-27D2-5596-3603-A18C1683BE1D}"/>
              </a:ext>
            </a:extLst>
          </p:cNvPr>
          <p:cNvSpPr txBox="1"/>
          <p:nvPr/>
        </p:nvSpPr>
        <p:spPr>
          <a:xfrm>
            <a:off x="5157828" y="1381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F02048-7B8A-E7A7-E0E2-C060D2CF6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63" y="2185391"/>
            <a:ext cx="5334000" cy="4000500"/>
          </a:xfrm>
          <a:prstGeom prst="rect">
            <a:avLst/>
          </a:prstGeom>
        </p:spPr>
      </p:pic>
      <p:sp>
        <p:nvSpPr>
          <p:cNvPr id="5" name="矩形: 圆角 7">
            <a:extLst>
              <a:ext uri="{FF2B5EF4-FFF2-40B4-BE49-F238E27FC236}">
                <a16:creationId xmlns:a16="http://schemas.microsoft.com/office/drawing/2014/main" id="{F268B652-AE0D-FF25-03FD-A36EA0E1BE06}"/>
              </a:ext>
            </a:extLst>
          </p:cNvPr>
          <p:cNvSpPr/>
          <p:nvPr/>
        </p:nvSpPr>
        <p:spPr>
          <a:xfrm>
            <a:off x="3529162" y="1754860"/>
            <a:ext cx="2501166" cy="283231"/>
          </a:xfrm>
          <a:prstGeom prst="roundRect">
            <a:avLst/>
          </a:prstGeom>
          <a:solidFill>
            <a:srgbClr val="F89B4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编码可靠性配置性能展示</a:t>
            </a:r>
          </a:p>
        </p:txBody>
      </p:sp>
      <p:sp>
        <p:nvSpPr>
          <p:cNvPr id="10" name="矩形: 圆角 8">
            <a:extLst>
              <a:ext uri="{FF2B5EF4-FFF2-40B4-BE49-F238E27FC236}">
                <a16:creationId xmlns:a16="http://schemas.microsoft.com/office/drawing/2014/main" id="{78C59BBB-A25E-1FBF-BA60-D8333E9DD758}"/>
              </a:ext>
            </a:extLst>
          </p:cNvPr>
          <p:cNvSpPr/>
          <p:nvPr/>
        </p:nvSpPr>
        <p:spPr>
          <a:xfrm>
            <a:off x="3529162" y="1472094"/>
            <a:ext cx="2501165" cy="283231"/>
          </a:xfrm>
          <a:prstGeom prst="roundRect">
            <a:avLst/>
          </a:prstGeom>
          <a:solidFill>
            <a:srgbClr val="F89B46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mcs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编码表配置性能展示</a:t>
            </a:r>
          </a:p>
        </p:txBody>
      </p:sp>
      <p:sp>
        <p:nvSpPr>
          <p:cNvPr id="7" name="矩形: 圆角 48">
            <a:extLst>
              <a:ext uri="{FF2B5EF4-FFF2-40B4-BE49-F238E27FC236}">
                <a16:creationId xmlns:a16="http://schemas.microsoft.com/office/drawing/2014/main" id="{B63B2B52-1ACA-B8DD-F030-3EFD2B4DAD63}"/>
              </a:ext>
            </a:extLst>
          </p:cNvPr>
          <p:cNvSpPr/>
          <p:nvPr/>
        </p:nvSpPr>
        <p:spPr>
          <a:xfrm>
            <a:off x="10681699" y="6219253"/>
            <a:ext cx="1110530" cy="364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结束仿真</a:t>
            </a:r>
          </a:p>
        </p:txBody>
      </p:sp>
    </p:spTree>
    <p:extLst>
      <p:ext uri="{BB962C8B-B14F-4D97-AF65-F5344CB8AC3E}">
        <p14:creationId xmlns:p14="http://schemas.microsoft.com/office/powerpoint/2010/main" val="332414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A1C57C6-0842-48A2-86C0-1205D8700F96}"/>
              </a:ext>
            </a:extLst>
          </p:cNvPr>
          <p:cNvSpPr/>
          <p:nvPr/>
        </p:nvSpPr>
        <p:spPr>
          <a:xfrm>
            <a:off x="4455864" y="904246"/>
            <a:ext cx="1906506" cy="7171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自行设置信道模型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2A2221D-B246-4B8B-9488-D30AC0163E7D}"/>
              </a:ext>
            </a:extLst>
          </p:cNvPr>
          <p:cNvSpPr/>
          <p:nvPr/>
        </p:nvSpPr>
        <p:spPr>
          <a:xfrm>
            <a:off x="2549358" y="904246"/>
            <a:ext cx="189067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选择已有信道模型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A754994-F230-48B6-B2B7-B77597D4E4B0}"/>
              </a:ext>
            </a:extLst>
          </p:cNvPr>
          <p:cNvSpPr/>
          <p:nvPr/>
        </p:nvSpPr>
        <p:spPr>
          <a:xfrm>
            <a:off x="2565189" y="1276210"/>
            <a:ext cx="9446862" cy="55750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7018510-F3F9-4E5C-98AF-17A90BC8D5B1}"/>
              </a:ext>
            </a:extLst>
          </p:cNvPr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77938F6E-FD03-44FB-BFA7-6E89ECB5D59F}"/>
              </a:ext>
            </a:extLst>
          </p:cNvPr>
          <p:cNvSpPr>
            <a:spLocks/>
          </p:cNvSpPr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C09CB7EF-2E4C-46F0-A466-0FA8B910844C}"/>
              </a:ext>
            </a:extLst>
          </p:cNvPr>
          <p:cNvSpPr>
            <a:spLocks/>
          </p:cNvSpPr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DD8E6-66C2-4DBC-AF04-8511B80C8E48}"/>
              </a:ext>
            </a:extLst>
          </p:cNvPr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3CBBA7-93B0-453C-8BEF-C2E2588FA4A0}"/>
              </a:ext>
            </a:extLst>
          </p:cNvPr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D51EF-8F17-4B16-862D-CA183EBF5A32}"/>
              </a:ext>
            </a:extLst>
          </p:cNvPr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F9077E-B731-42E1-A218-017655D336DD}"/>
              </a:ext>
            </a:extLst>
          </p:cNvPr>
          <p:cNvSpPr/>
          <p:nvPr/>
        </p:nvSpPr>
        <p:spPr>
          <a:xfrm>
            <a:off x="2607152" y="177575"/>
            <a:ext cx="983360" cy="286331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1AEDDF-CFAD-43AA-87F4-CED98218BACA}"/>
              </a:ext>
            </a:extLst>
          </p:cNvPr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0002813-30DF-491C-AD08-AD4F17FC795C}"/>
              </a:ext>
            </a:extLst>
          </p:cNvPr>
          <p:cNvSpPr/>
          <p:nvPr/>
        </p:nvSpPr>
        <p:spPr>
          <a:xfrm>
            <a:off x="196285" y="691488"/>
            <a:ext cx="1661089" cy="3680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网络参数配置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E5104B1-C47B-4CCA-BC7F-2F0054CB7BC2}"/>
              </a:ext>
            </a:extLst>
          </p:cNvPr>
          <p:cNvSpPr/>
          <p:nvPr/>
        </p:nvSpPr>
        <p:spPr>
          <a:xfrm>
            <a:off x="196285" y="1059521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基站参数配置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AEC7B07-9BDE-4A2E-B083-0E38076C0F53}"/>
              </a:ext>
            </a:extLst>
          </p:cNvPr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1E3E717-93DE-4CCE-BAD3-678AFE304AB9}"/>
              </a:ext>
            </a:extLst>
          </p:cNvPr>
          <p:cNvSpPr/>
          <p:nvPr/>
        </p:nvSpPr>
        <p:spPr>
          <a:xfrm>
            <a:off x="2659227" y="6350869"/>
            <a:ext cx="1890675" cy="33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重置</a:t>
            </a:r>
            <a:endParaRPr lang="zh-CN" altLang="en-US" sz="1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567116-9DD9-4819-BD33-2DB985CA9584}"/>
              </a:ext>
            </a:extLst>
          </p:cNvPr>
          <p:cNvCxnSpPr>
            <a:cxnSpLocks/>
            <a:stCxn id="69" idx="1"/>
            <a:endCxn id="29" idx="1"/>
          </p:cNvCxnSpPr>
          <p:nvPr/>
        </p:nvCxnSpPr>
        <p:spPr>
          <a:xfrm>
            <a:off x="2549358" y="1262840"/>
            <a:ext cx="19065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0C6754C-CDFC-DF94-C366-DE739FBD2CD4}"/>
              </a:ext>
            </a:extLst>
          </p:cNvPr>
          <p:cNvSpPr/>
          <p:nvPr/>
        </p:nvSpPr>
        <p:spPr>
          <a:xfrm>
            <a:off x="196285" y="1741906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运行日志配置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3FAB12-D9EA-C07F-7AF0-796EECD82403}"/>
              </a:ext>
            </a:extLst>
          </p:cNvPr>
          <p:cNvSpPr/>
          <p:nvPr/>
        </p:nvSpPr>
        <p:spPr>
          <a:xfrm>
            <a:off x="4745270" y="1467970"/>
            <a:ext cx="5577361" cy="448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99CFDE-5209-990B-36C8-DBDE41038224}"/>
              </a:ext>
            </a:extLst>
          </p:cNvPr>
          <p:cNvSpPr txBox="1"/>
          <p:nvPr/>
        </p:nvSpPr>
        <p:spPr>
          <a:xfrm>
            <a:off x="4902084" y="19150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选择已有信道模型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98BA20-094C-223F-6E11-6967E4A882A0}"/>
              </a:ext>
            </a:extLst>
          </p:cNvPr>
          <p:cNvSpPr/>
          <p:nvPr/>
        </p:nvSpPr>
        <p:spPr>
          <a:xfrm>
            <a:off x="196286" y="1417341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信道参数配置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8453819-1F8F-89B5-1C9B-9511615DAFF8}"/>
              </a:ext>
            </a:extLst>
          </p:cNvPr>
          <p:cNvSpPr/>
          <p:nvPr/>
        </p:nvSpPr>
        <p:spPr>
          <a:xfrm>
            <a:off x="8697367" y="5178179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4B89D3-27D2-5596-3603-A18C1683BE1D}"/>
              </a:ext>
            </a:extLst>
          </p:cNvPr>
          <p:cNvSpPr txBox="1"/>
          <p:nvPr/>
        </p:nvSpPr>
        <p:spPr>
          <a:xfrm>
            <a:off x="6667608" y="1372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E772D0-A331-EBD2-CD26-251A3012FDE2}"/>
              </a:ext>
            </a:extLst>
          </p:cNvPr>
          <p:cNvSpPr txBox="1"/>
          <p:nvPr/>
        </p:nvSpPr>
        <p:spPr>
          <a:xfrm>
            <a:off x="10322632" y="438807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</a:p>
        </p:txBody>
      </p:sp>
      <p:graphicFrame>
        <p:nvGraphicFramePr>
          <p:cNvPr id="38" name="表格 7">
            <a:extLst>
              <a:ext uri="{FF2B5EF4-FFF2-40B4-BE49-F238E27FC236}">
                <a16:creationId xmlns:a16="http://schemas.microsoft.com/office/drawing/2014/main" id="{C3456542-0C7E-70B4-72AA-74DDAD240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189"/>
              </p:ext>
            </p:extLst>
          </p:nvPr>
        </p:nvGraphicFramePr>
        <p:xfrm>
          <a:off x="5191942" y="2712170"/>
          <a:ext cx="4534984" cy="18230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64405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2270579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455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AWGN</a:t>
                      </a: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信道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  <a:tr h="4557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瑞利信道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8262"/>
                  </a:ext>
                </a:extLst>
              </a:tr>
              <a:tr h="4557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莱斯信道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13626"/>
                  </a:ext>
                </a:extLst>
              </a:tr>
              <a:tr h="455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…...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7297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C06FEDF-4D55-FFAA-EE4C-DC95205E54A4}"/>
              </a:ext>
            </a:extLst>
          </p:cNvPr>
          <p:cNvSpPr/>
          <p:nvPr/>
        </p:nvSpPr>
        <p:spPr>
          <a:xfrm>
            <a:off x="196284" y="2047215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运行启动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C6BA38-7757-2539-888F-FA20A0D1DE55}"/>
              </a:ext>
            </a:extLst>
          </p:cNvPr>
          <p:cNvSpPr/>
          <p:nvPr/>
        </p:nvSpPr>
        <p:spPr>
          <a:xfrm>
            <a:off x="2565277" y="1210903"/>
            <a:ext cx="1874756" cy="161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970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A1C57C6-0842-48A2-86C0-1205D8700F96}"/>
              </a:ext>
            </a:extLst>
          </p:cNvPr>
          <p:cNvSpPr/>
          <p:nvPr/>
        </p:nvSpPr>
        <p:spPr>
          <a:xfrm>
            <a:off x="3919152" y="915893"/>
            <a:ext cx="1346094" cy="7171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自行设置文件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2A2221D-B246-4B8B-9488-D30AC0163E7D}"/>
              </a:ext>
            </a:extLst>
          </p:cNvPr>
          <p:cNvSpPr/>
          <p:nvPr/>
        </p:nvSpPr>
        <p:spPr>
          <a:xfrm>
            <a:off x="2565189" y="915893"/>
            <a:ext cx="1346094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选择已有文件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A754994-F230-48B6-B2B7-B77597D4E4B0}"/>
              </a:ext>
            </a:extLst>
          </p:cNvPr>
          <p:cNvSpPr/>
          <p:nvPr/>
        </p:nvSpPr>
        <p:spPr>
          <a:xfrm>
            <a:off x="2565189" y="1276210"/>
            <a:ext cx="9446862" cy="55750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7018510-F3F9-4E5C-98AF-17A90BC8D5B1}"/>
              </a:ext>
            </a:extLst>
          </p:cNvPr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77938F6E-FD03-44FB-BFA7-6E89ECB5D59F}"/>
              </a:ext>
            </a:extLst>
          </p:cNvPr>
          <p:cNvSpPr>
            <a:spLocks/>
          </p:cNvSpPr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C09CB7EF-2E4C-46F0-A466-0FA8B910844C}"/>
              </a:ext>
            </a:extLst>
          </p:cNvPr>
          <p:cNvSpPr>
            <a:spLocks/>
          </p:cNvSpPr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DD8E6-66C2-4DBC-AF04-8511B80C8E48}"/>
              </a:ext>
            </a:extLst>
          </p:cNvPr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3CBBA7-93B0-453C-8BEF-C2E2588FA4A0}"/>
              </a:ext>
            </a:extLst>
          </p:cNvPr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D51EF-8F17-4B16-862D-CA183EBF5A32}"/>
              </a:ext>
            </a:extLst>
          </p:cNvPr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F9077E-B731-42E1-A218-017655D336DD}"/>
              </a:ext>
            </a:extLst>
          </p:cNvPr>
          <p:cNvSpPr/>
          <p:nvPr/>
        </p:nvSpPr>
        <p:spPr>
          <a:xfrm>
            <a:off x="2607152" y="177575"/>
            <a:ext cx="983360" cy="286331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1AEDDF-CFAD-43AA-87F4-CED98218BACA}"/>
              </a:ext>
            </a:extLst>
          </p:cNvPr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0002813-30DF-491C-AD08-AD4F17FC795C}"/>
              </a:ext>
            </a:extLst>
          </p:cNvPr>
          <p:cNvSpPr/>
          <p:nvPr/>
        </p:nvSpPr>
        <p:spPr>
          <a:xfrm>
            <a:off x="196285" y="691488"/>
            <a:ext cx="1661089" cy="3680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网络参数配置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E5104B1-C47B-4CCA-BC7F-2F0054CB7BC2}"/>
              </a:ext>
            </a:extLst>
          </p:cNvPr>
          <p:cNvSpPr/>
          <p:nvPr/>
        </p:nvSpPr>
        <p:spPr>
          <a:xfrm>
            <a:off x="196285" y="1046389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基站参数配置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AEC7B07-9BDE-4A2E-B083-0E38076C0F53}"/>
              </a:ext>
            </a:extLst>
          </p:cNvPr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1E3E717-93DE-4CCE-BAD3-678AFE304AB9}"/>
              </a:ext>
            </a:extLst>
          </p:cNvPr>
          <p:cNvSpPr/>
          <p:nvPr/>
        </p:nvSpPr>
        <p:spPr>
          <a:xfrm>
            <a:off x="2659227" y="6350869"/>
            <a:ext cx="1890675" cy="33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重置</a:t>
            </a:r>
            <a:endParaRPr lang="zh-CN" altLang="en-US" sz="1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567116-9DD9-4819-BD33-2DB985CA9584}"/>
              </a:ext>
            </a:extLst>
          </p:cNvPr>
          <p:cNvCxnSpPr>
            <a:stCxn id="69" idx="1"/>
            <a:endCxn id="29" idx="1"/>
          </p:cNvCxnSpPr>
          <p:nvPr/>
        </p:nvCxnSpPr>
        <p:spPr>
          <a:xfrm>
            <a:off x="2565189" y="1274487"/>
            <a:ext cx="13460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0F50526-96B3-4C46-B266-63AA00280DBE}"/>
              </a:ext>
            </a:extLst>
          </p:cNvPr>
          <p:cNvSpPr/>
          <p:nvPr/>
        </p:nvSpPr>
        <p:spPr>
          <a:xfrm>
            <a:off x="3919152" y="1220888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C6754C-CDFC-DF94-C366-DE739FBD2CD4}"/>
              </a:ext>
            </a:extLst>
          </p:cNvPr>
          <p:cNvSpPr/>
          <p:nvPr/>
        </p:nvSpPr>
        <p:spPr>
          <a:xfrm>
            <a:off x="196285" y="1741906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运行日志配置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3FAB12-D9EA-C07F-7AF0-796EECD82403}"/>
              </a:ext>
            </a:extLst>
          </p:cNvPr>
          <p:cNvSpPr/>
          <p:nvPr/>
        </p:nvSpPr>
        <p:spPr>
          <a:xfrm>
            <a:off x="4745271" y="1467970"/>
            <a:ext cx="3707420" cy="520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99CFDE-5209-990B-36C8-DBDE41038224}"/>
              </a:ext>
            </a:extLst>
          </p:cNvPr>
          <p:cNvSpPr txBox="1"/>
          <p:nvPr/>
        </p:nvSpPr>
        <p:spPr>
          <a:xfrm>
            <a:off x="4821014" y="156942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设置信道模型参数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98BA20-094C-223F-6E11-6967E4A882A0}"/>
              </a:ext>
            </a:extLst>
          </p:cNvPr>
          <p:cNvSpPr/>
          <p:nvPr/>
        </p:nvSpPr>
        <p:spPr>
          <a:xfrm>
            <a:off x="196286" y="1431401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信道参数配置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8453819-1F8F-89B5-1C9B-9511615DAFF8}"/>
              </a:ext>
            </a:extLst>
          </p:cNvPr>
          <p:cNvSpPr/>
          <p:nvPr/>
        </p:nvSpPr>
        <p:spPr>
          <a:xfrm>
            <a:off x="7009651" y="3540466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4B89D3-27D2-5596-3603-A18C1683BE1D}"/>
              </a:ext>
            </a:extLst>
          </p:cNvPr>
          <p:cNvSpPr txBox="1"/>
          <p:nvPr/>
        </p:nvSpPr>
        <p:spPr>
          <a:xfrm>
            <a:off x="6667608" y="1372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76C410-9D3D-591A-BF48-E064655935FF}"/>
              </a:ext>
            </a:extLst>
          </p:cNvPr>
          <p:cNvSpPr txBox="1"/>
          <p:nvPr/>
        </p:nvSpPr>
        <p:spPr>
          <a:xfrm>
            <a:off x="2518059" y="1677883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☑️</a:t>
            </a:r>
            <a:r>
              <a:rPr kumimoji="1" lang="zh-CN" altLang="en-US"/>
              <a:t> 设置信道模型参数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F5CFFF-F286-9988-633F-52582C2A8931}"/>
              </a:ext>
            </a:extLst>
          </p:cNvPr>
          <p:cNvSpPr txBox="1"/>
          <p:nvPr/>
        </p:nvSpPr>
        <p:spPr>
          <a:xfrm>
            <a:off x="2582443" y="220016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☑️</a:t>
            </a:r>
            <a:r>
              <a:rPr kumimoji="1" lang="zh-CN" altLang="en-US"/>
              <a:t> 导入信道模型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B5FF36-6B63-D1FC-8919-474BBA53ED61}"/>
              </a:ext>
            </a:extLst>
          </p:cNvPr>
          <p:cNvSpPr/>
          <p:nvPr/>
        </p:nvSpPr>
        <p:spPr>
          <a:xfrm>
            <a:off x="8648060" y="1467970"/>
            <a:ext cx="3010540" cy="515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C6DD5C-B402-379D-06E1-0E7A88461C8A}"/>
              </a:ext>
            </a:extLst>
          </p:cNvPr>
          <p:cNvSpPr txBox="1"/>
          <p:nvPr/>
        </p:nvSpPr>
        <p:spPr>
          <a:xfrm>
            <a:off x="8796553" y="16778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导入信道模型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D0C763-52A4-72FE-7980-C812762928C1}"/>
              </a:ext>
            </a:extLst>
          </p:cNvPr>
          <p:cNvSpPr txBox="1"/>
          <p:nvPr/>
        </p:nvSpPr>
        <p:spPr>
          <a:xfrm>
            <a:off x="8757318" y="256950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导入信道模型名称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106D3F0-8668-6AD5-FA68-D6D214F62E22}"/>
              </a:ext>
            </a:extLst>
          </p:cNvPr>
          <p:cNvSpPr/>
          <p:nvPr/>
        </p:nvSpPr>
        <p:spPr>
          <a:xfrm>
            <a:off x="8841981" y="3043238"/>
            <a:ext cx="2616745" cy="385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691CCED-C03F-8E54-423B-D3E8735F2FD1}"/>
              </a:ext>
            </a:extLst>
          </p:cNvPr>
          <p:cNvSpPr txBox="1"/>
          <p:nvPr/>
        </p:nvSpPr>
        <p:spPr>
          <a:xfrm>
            <a:off x="8749714" y="390805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信道模型导入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FE19DE0-A522-360B-9332-5F0992D1FF18}"/>
              </a:ext>
            </a:extLst>
          </p:cNvPr>
          <p:cNvSpPr/>
          <p:nvPr/>
        </p:nvSpPr>
        <p:spPr>
          <a:xfrm>
            <a:off x="8864717" y="4340870"/>
            <a:ext cx="1308373" cy="385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选择文件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E772D0-A331-EBD2-CD26-251A3012FDE2}"/>
              </a:ext>
            </a:extLst>
          </p:cNvPr>
          <p:cNvSpPr txBox="1"/>
          <p:nvPr/>
        </p:nvSpPr>
        <p:spPr>
          <a:xfrm>
            <a:off x="10322632" y="438807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744D9964-2A6C-C07D-2C46-9175FC4492A6}"/>
              </a:ext>
            </a:extLst>
          </p:cNvPr>
          <p:cNvSpPr/>
          <p:nvPr/>
        </p:nvSpPr>
        <p:spPr>
          <a:xfrm>
            <a:off x="10252988" y="5685710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813108FA-E653-FF1B-EB10-F6128257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908976"/>
              </p:ext>
            </p:extLst>
          </p:nvPr>
        </p:nvGraphicFramePr>
        <p:xfrm>
          <a:off x="5072589" y="1971829"/>
          <a:ext cx="2952425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4203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1478222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AWGN</a:t>
                      </a: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信道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瑞利信道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8262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莱斯信道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13626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…...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72973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EEBB2352-6A64-A51F-BCBC-061D9447430E}"/>
              </a:ext>
            </a:extLst>
          </p:cNvPr>
          <p:cNvSpPr/>
          <p:nvPr/>
        </p:nvSpPr>
        <p:spPr>
          <a:xfrm>
            <a:off x="196284" y="2047215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运行启动</a:t>
            </a:r>
          </a:p>
        </p:txBody>
      </p:sp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D4953477-BD0E-DCBE-E42E-4878B8542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509171"/>
              </p:ext>
            </p:extLst>
          </p:nvPr>
        </p:nvGraphicFramePr>
        <p:xfrm>
          <a:off x="4916091" y="3980541"/>
          <a:ext cx="3378518" cy="5486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7107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751411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nb_tx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nb_rx</a:t>
                      </a:r>
                      <a:r>
                        <a:rPr lang="zh-CN" altLang="zh-CN"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8262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nb_taps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261158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channel_bandwidth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13626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sampling_rate</a:t>
                      </a:r>
                      <a:r>
                        <a:rPr lang="zh-CN" altLang="zh-CN"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72973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max_Doppler</a:t>
                      </a:r>
                      <a:r>
                        <a:rPr lang="zh-CN" altLang="zh-CN"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38044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amps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814454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delays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3674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channel_length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98256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44303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sampling_rate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201845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aoa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59886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ricean_factor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775641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path_loss_dB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311272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nb_paths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770744"/>
                  </a:ext>
                </a:extLst>
              </a:tr>
            </a:tbl>
          </a:graphicData>
        </a:graphic>
      </p:graphicFrame>
      <p:sp>
        <p:nvSpPr>
          <p:cNvPr id="11" name="圆角矩形 10">
            <a:extLst>
              <a:ext uri="{FF2B5EF4-FFF2-40B4-BE49-F238E27FC236}">
                <a16:creationId xmlns:a16="http://schemas.microsoft.com/office/drawing/2014/main" id="{A1EF495C-FEE3-86AB-854A-8656B566A9DF}"/>
              </a:ext>
            </a:extLst>
          </p:cNvPr>
          <p:cNvSpPr/>
          <p:nvPr/>
        </p:nvSpPr>
        <p:spPr>
          <a:xfrm>
            <a:off x="7495503" y="8956890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</p:spTree>
    <p:extLst>
      <p:ext uri="{BB962C8B-B14F-4D97-AF65-F5344CB8AC3E}">
        <p14:creationId xmlns:p14="http://schemas.microsoft.com/office/powerpoint/2010/main" val="174630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FA754994-F230-48B6-B2B7-B77597D4E4B0}"/>
              </a:ext>
            </a:extLst>
          </p:cNvPr>
          <p:cNvSpPr/>
          <p:nvPr/>
        </p:nvSpPr>
        <p:spPr>
          <a:xfrm>
            <a:off x="2548852" y="959452"/>
            <a:ext cx="9446862" cy="55750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7018510-F3F9-4E5C-98AF-17A90BC8D5B1}"/>
              </a:ext>
            </a:extLst>
          </p:cNvPr>
          <p:cNvSpPr/>
          <p:nvPr/>
        </p:nvSpPr>
        <p:spPr>
          <a:xfrm>
            <a:off x="2566106" y="956067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77938F6E-FD03-44FB-BFA7-6E89ECB5D59F}"/>
              </a:ext>
            </a:extLst>
          </p:cNvPr>
          <p:cNvSpPr>
            <a:spLocks/>
          </p:cNvSpPr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C09CB7EF-2E4C-46F0-A466-0FA8B910844C}"/>
              </a:ext>
            </a:extLst>
          </p:cNvPr>
          <p:cNvSpPr>
            <a:spLocks/>
          </p:cNvSpPr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DD8E6-66C2-4DBC-AF04-8511B80C8E48}"/>
              </a:ext>
            </a:extLst>
          </p:cNvPr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3CBBA7-93B0-453C-8BEF-C2E2588FA4A0}"/>
              </a:ext>
            </a:extLst>
          </p:cNvPr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D51EF-8F17-4B16-862D-CA183EBF5A32}"/>
              </a:ext>
            </a:extLst>
          </p:cNvPr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F9077E-B731-42E1-A218-017655D336DD}"/>
              </a:ext>
            </a:extLst>
          </p:cNvPr>
          <p:cNvSpPr/>
          <p:nvPr/>
        </p:nvSpPr>
        <p:spPr>
          <a:xfrm>
            <a:off x="2607152" y="177575"/>
            <a:ext cx="983360" cy="286331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1AEDDF-CFAD-43AA-87F4-CED98218BACA}"/>
              </a:ext>
            </a:extLst>
          </p:cNvPr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0002813-30DF-491C-AD08-AD4F17FC795C}"/>
              </a:ext>
            </a:extLst>
          </p:cNvPr>
          <p:cNvSpPr/>
          <p:nvPr/>
        </p:nvSpPr>
        <p:spPr>
          <a:xfrm>
            <a:off x="196285" y="691488"/>
            <a:ext cx="1661089" cy="3680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网络参数配置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E5104B1-C47B-4CCA-BC7F-2F0054CB7BC2}"/>
              </a:ext>
            </a:extLst>
          </p:cNvPr>
          <p:cNvSpPr/>
          <p:nvPr/>
        </p:nvSpPr>
        <p:spPr>
          <a:xfrm>
            <a:off x="196285" y="1059521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基站参数配置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AEC7B07-9BDE-4A2E-B083-0E38076C0F53}"/>
              </a:ext>
            </a:extLst>
          </p:cNvPr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1E3E717-93DE-4CCE-BAD3-678AFE304AB9}"/>
              </a:ext>
            </a:extLst>
          </p:cNvPr>
          <p:cNvSpPr/>
          <p:nvPr/>
        </p:nvSpPr>
        <p:spPr>
          <a:xfrm>
            <a:off x="2642890" y="6034111"/>
            <a:ext cx="1890675" cy="33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重置</a:t>
            </a:r>
            <a:endParaRPr lang="zh-CN" altLang="en-US" sz="1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567116-9DD9-4819-BD33-2DB985CA9584}"/>
              </a:ext>
            </a:extLst>
          </p:cNvPr>
          <p:cNvCxnSpPr>
            <a:cxnSpLocks/>
          </p:cNvCxnSpPr>
          <p:nvPr/>
        </p:nvCxnSpPr>
        <p:spPr>
          <a:xfrm>
            <a:off x="2533021" y="946082"/>
            <a:ext cx="19065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0C6754C-CDFC-DF94-C366-DE739FBD2CD4}"/>
              </a:ext>
            </a:extLst>
          </p:cNvPr>
          <p:cNvSpPr/>
          <p:nvPr/>
        </p:nvSpPr>
        <p:spPr>
          <a:xfrm>
            <a:off x="196285" y="1395428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信道参数配置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3FAB12-D9EA-C07F-7AF0-796EECD82403}"/>
              </a:ext>
            </a:extLst>
          </p:cNvPr>
          <p:cNvSpPr/>
          <p:nvPr/>
        </p:nvSpPr>
        <p:spPr>
          <a:xfrm>
            <a:off x="4728933" y="1151212"/>
            <a:ext cx="5577361" cy="5383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99CFDE-5209-990B-36C8-DBDE41038224}"/>
              </a:ext>
            </a:extLst>
          </p:cNvPr>
          <p:cNvSpPr txBox="1"/>
          <p:nvPr/>
        </p:nvSpPr>
        <p:spPr>
          <a:xfrm>
            <a:off x="4798265" y="1253851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设置日志打印级别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98BA20-094C-223F-6E11-6967E4A882A0}"/>
              </a:ext>
            </a:extLst>
          </p:cNvPr>
          <p:cNvSpPr/>
          <p:nvPr/>
        </p:nvSpPr>
        <p:spPr>
          <a:xfrm>
            <a:off x="196286" y="1778525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运行日志配置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8453819-1F8F-89B5-1C9B-9511615DAFF8}"/>
              </a:ext>
            </a:extLst>
          </p:cNvPr>
          <p:cNvSpPr/>
          <p:nvPr/>
        </p:nvSpPr>
        <p:spPr>
          <a:xfrm>
            <a:off x="8889330" y="6067974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4B89D3-27D2-5596-3603-A18C1683BE1D}"/>
              </a:ext>
            </a:extLst>
          </p:cNvPr>
          <p:cNvSpPr txBox="1"/>
          <p:nvPr/>
        </p:nvSpPr>
        <p:spPr>
          <a:xfrm>
            <a:off x="6651271" y="1055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E772D0-A331-EBD2-CD26-251A3012FDE2}"/>
              </a:ext>
            </a:extLst>
          </p:cNvPr>
          <p:cNvSpPr txBox="1"/>
          <p:nvPr/>
        </p:nvSpPr>
        <p:spPr>
          <a:xfrm>
            <a:off x="10306295" y="40713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</a:p>
        </p:txBody>
      </p:sp>
      <p:graphicFrame>
        <p:nvGraphicFramePr>
          <p:cNvPr id="38" name="表格 7">
            <a:extLst>
              <a:ext uri="{FF2B5EF4-FFF2-40B4-BE49-F238E27FC236}">
                <a16:creationId xmlns:a16="http://schemas.microsoft.com/office/drawing/2014/main" id="{C3456542-0C7E-70B4-72AA-74DDAD240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508228"/>
              </p:ext>
            </p:extLst>
          </p:nvPr>
        </p:nvGraphicFramePr>
        <p:xfrm>
          <a:off x="5075490" y="1725822"/>
          <a:ext cx="4534984" cy="410186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7287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2017697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455763">
                <a:tc>
                  <a:txBody>
                    <a:bodyPr/>
                    <a:lstStyle/>
                    <a:p>
                      <a:pPr algn="ctr"/>
                      <a:r>
                        <a:rPr lang="en" altLang="zh-CN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global_log_level</a:t>
                      </a:r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  <a:tr h="455763">
                <a:tc>
                  <a:txBody>
                    <a:bodyPr/>
                    <a:lstStyle/>
                    <a:p>
                      <a:pPr algn="ctr"/>
                      <a:r>
                        <a:rPr lang="en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hw_log_level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8262"/>
                  </a:ext>
                </a:extLst>
              </a:tr>
              <a:tr h="455763">
                <a:tc>
                  <a:txBody>
                    <a:bodyPr/>
                    <a:lstStyle/>
                    <a:p>
                      <a:pPr algn="ctr"/>
                      <a:r>
                        <a:rPr lang="en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phy_log_level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13626"/>
                  </a:ext>
                </a:extLst>
              </a:tr>
              <a:tr h="4557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b="0">
                          <a:solidFill>
                            <a:schemeClr val="tx1"/>
                          </a:solidFill>
                        </a:rPr>
                        <a:t>mac_log_level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72973"/>
                  </a:ext>
                </a:extLst>
              </a:tr>
              <a:tr h="4557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b="0">
                          <a:solidFill>
                            <a:schemeClr val="tx1"/>
                          </a:solidFill>
                        </a:rPr>
                        <a:t>rlc_log_level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988709"/>
                  </a:ext>
                </a:extLst>
              </a:tr>
              <a:tr h="4557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b="0">
                          <a:solidFill>
                            <a:schemeClr val="tx1"/>
                          </a:solidFill>
                        </a:rPr>
                        <a:t>pdcp_log_level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60044"/>
                  </a:ext>
                </a:extLst>
              </a:tr>
              <a:tr h="4557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b="0">
                          <a:solidFill>
                            <a:schemeClr val="tx1"/>
                          </a:solidFill>
                        </a:rPr>
                        <a:t>rrc_log_level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90588"/>
                  </a:ext>
                </a:extLst>
              </a:tr>
              <a:tr h="4557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ngap_log_level</a:t>
                      </a:r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debug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98791"/>
                  </a:ext>
                </a:extLst>
              </a:tr>
              <a:tr h="4557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b="0">
                          <a:solidFill>
                            <a:schemeClr val="tx1"/>
                          </a:solidFill>
                        </a:rPr>
                        <a:t>f1ap_log_level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debug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5006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A8858DD-77FD-7E1F-0494-D32DBAF369E1}"/>
              </a:ext>
            </a:extLst>
          </p:cNvPr>
          <p:cNvSpPr/>
          <p:nvPr/>
        </p:nvSpPr>
        <p:spPr>
          <a:xfrm>
            <a:off x="196284" y="2047215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运行启动</a:t>
            </a:r>
          </a:p>
        </p:txBody>
      </p:sp>
      <p:sp>
        <p:nvSpPr>
          <p:cNvPr id="7" name="矩形: 圆角 48">
            <a:extLst>
              <a:ext uri="{FF2B5EF4-FFF2-40B4-BE49-F238E27FC236}">
                <a16:creationId xmlns:a16="http://schemas.microsoft.com/office/drawing/2014/main" id="{626B02B3-A9B6-6C90-20D4-238B0CD5093D}"/>
              </a:ext>
            </a:extLst>
          </p:cNvPr>
          <p:cNvSpPr/>
          <p:nvPr/>
        </p:nvSpPr>
        <p:spPr>
          <a:xfrm>
            <a:off x="10788869" y="5982279"/>
            <a:ext cx="1110530" cy="364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开始仿真</a:t>
            </a:r>
          </a:p>
        </p:txBody>
      </p:sp>
    </p:spTree>
    <p:extLst>
      <p:ext uri="{BB962C8B-B14F-4D97-AF65-F5344CB8AC3E}">
        <p14:creationId xmlns:p14="http://schemas.microsoft.com/office/powerpoint/2010/main" val="277754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FA754994-F230-48B6-B2B7-B77597D4E4B0}"/>
              </a:ext>
            </a:extLst>
          </p:cNvPr>
          <p:cNvSpPr/>
          <p:nvPr/>
        </p:nvSpPr>
        <p:spPr>
          <a:xfrm>
            <a:off x="2548852" y="959452"/>
            <a:ext cx="9446862" cy="55750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7018510-F3F9-4E5C-98AF-17A90BC8D5B1}"/>
              </a:ext>
            </a:extLst>
          </p:cNvPr>
          <p:cNvSpPr/>
          <p:nvPr/>
        </p:nvSpPr>
        <p:spPr>
          <a:xfrm>
            <a:off x="2566106" y="956067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77938F6E-FD03-44FB-BFA7-6E89ECB5D59F}"/>
              </a:ext>
            </a:extLst>
          </p:cNvPr>
          <p:cNvSpPr>
            <a:spLocks/>
          </p:cNvSpPr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C09CB7EF-2E4C-46F0-A466-0FA8B910844C}"/>
              </a:ext>
            </a:extLst>
          </p:cNvPr>
          <p:cNvSpPr>
            <a:spLocks/>
          </p:cNvSpPr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DD8E6-66C2-4DBC-AF04-8511B80C8E48}"/>
              </a:ext>
            </a:extLst>
          </p:cNvPr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3CBBA7-93B0-453C-8BEF-C2E2588FA4A0}"/>
              </a:ext>
            </a:extLst>
          </p:cNvPr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D51EF-8F17-4B16-862D-CA183EBF5A32}"/>
              </a:ext>
            </a:extLst>
          </p:cNvPr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F9077E-B731-42E1-A218-017655D336DD}"/>
              </a:ext>
            </a:extLst>
          </p:cNvPr>
          <p:cNvSpPr/>
          <p:nvPr/>
        </p:nvSpPr>
        <p:spPr>
          <a:xfrm>
            <a:off x="2607152" y="177575"/>
            <a:ext cx="983360" cy="286331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1AEDDF-CFAD-43AA-87F4-CED98218BACA}"/>
              </a:ext>
            </a:extLst>
          </p:cNvPr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0002813-30DF-491C-AD08-AD4F17FC795C}"/>
              </a:ext>
            </a:extLst>
          </p:cNvPr>
          <p:cNvSpPr/>
          <p:nvPr/>
        </p:nvSpPr>
        <p:spPr>
          <a:xfrm>
            <a:off x="196285" y="691488"/>
            <a:ext cx="1661089" cy="3680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网络参数配置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E5104B1-C47B-4CCA-BC7F-2F0054CB7BC2}"/>
              </a:ext>
            </a:extLst>
          </p:cNvPr>
          <p:cNvSpPr/>
          <p:nvPr/>
        </p:nvSpPr>
        <p:spPr>
          <a:xfrm>
            <a:off x="196285" y="1059521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基站参数配置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AEC7B07-9BDE-4A2E-B083-0E38076C0F53}"/>
              </a:ext>
            </a:extLst>
          </p:cNvPr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567116-9DD9-4819-BD33-2DB985CA9584}"/>
              </a:ext>
            </a:extLst>
          </p:cNvPr>
          <p:cNvCxnSpPr>
            <a:cxnSpLocks/>
          </p:cNvCxnSpPr>
          <p:nvPr/>
        </p:nvCxnSpPr>
        <p:spPr>
          <a:xfrm>
            <a:off x="2533021" y="946082"/>
            <a:ext cx="19065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0C6754C-CDFC-DF94-C366-DE739FBD2CD4}"/>
              </a:ext>
            </a:extLst>
          </p:cNvPr>
          <p:cNvSpPr/>
          <p:nvPr/>
        </p:nvSpPr>
        <p:spPr>
          <a:xfrm>
            <a:off x="196285" y="1395428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信道参数配置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99CFDE-5209-990B-36C8-DBDE41038224}"/>
              </a:ext>
            </a:extLst>
          </p:cNvPr>
          <p:cNvSpPr txBox="1"/>
          <p:nvPr/>
        </p:nvSpPr>
        <p:spPr>
          <a:xfrm>
            <a:off x="4798265" y="1253851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设置日志打印级别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98BA20-094C-223F-6E11-6967E4A882A0}"/>
              </a:ext>
            </a:extLst>
          </p:cNvPr>
          <p:cNvSpPr/>
          <p:nvPr/>
        </p:nvSpPr>
        <p:spPr>
          <a:xfrm>
            <a:off x="196286" y="2038531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运行启动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4B89D3-27D2-5596-3603-A18C1683BE1D}"/>
              </a:ext>
            </a:extLst>
          </p:cNvPr>
          <p:cNvSpPr txBox="1"/>
          <p:nvPr/>
        </p:nvSpPr>
        <p:spPr>
          <a:xfrm>
            <a:off x="6651271" y="1055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E772D0-A331-EBD2-CD26-251A3012FDE2}"/>
              </a:ext>
            </a:extLst>
          </p:cNvPr>
          <p:cNvSpPr txBox="1"/>
          <p:nvPr/>
        </p:nvSpPr>
        <p:spPr>
          <a:xfrm>
            <a:off x="10306295" y="40713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8858DD-77FD-7E1F-0494-D32DBAF369E1}"/>
              </a:ext>
            </a:extLst>
          </p:cNvPr>
          <p:cNvSpPr/>
          <p:nvPr/>
        </p:nvSpPr>
        <p:spPr>
          <a:xfrm>
            <a:off x="196285" y="1714907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运行日志配置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EFF16A-1F4F-1670-5F79-46D1790E517A}"/>
              </a:ext>
            </a:extLst>
          </p:cNvPr>
          <p:cNvSpPr/>
          <p:nvPr/>
        </p:nvSpPr>
        <p:spPr>
          <a:xfrm>
            <a:off x="5744836" y="3066053"/>
            <a:ext cx="2783788" cy="44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7A78D7-0CAC-D4A3-42A2-CF2F13000D48}"/>
              </a:ext>
            </a:extLst>
          </p:cNvPr>
          <p:cNvSpPr txBox="1"/>
          <p:nvPr/>
        </p:nvSpPr>
        <p:spPr>
          <a:xfrm>
            <a:off x="5829013" y="3109142"/>
            <a:ext cx="340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正在仿真中，请等待</a:t>
            </a:r>
            <a:r>
              <a:rPr lang="en-US" altLang="zh-CN" sz="1800" dirty="0">
                <a:solidFill>
                  <a:schemeClr val="bg1"/>
                </a:solidFill>
              </a:rPr>
              <a:t>…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矩形: 圆角 48">
            <a:extLst>
              <a:ext uri="{FF2B5EF4-FFF2-40B4-BE49-F238E27FC236}">
                <a16:creationId xmlns:a16="http://schemas.microsoft.com/office/drawing/2014/main" id="{DB2188DF-6713-7FD3-7956-D092E87423FE}"/>
              </a:ext>
            </a:extLst>
          </p:cNvPr>
          <p:cNvSpPr/>
          <p:nvPr/>
        </p:nvSpPr>
        <p:spPr>
          <a:xfrm>
            <a:off x="6581465" y="4226795"/>
            <a:ext cx="1110530" cy="364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仿真回放</a:t>
            </a:r>
          </a:p>
        </p:txBody>
      </p:sp>
    </p:spTree>
    <p:extLst>
      <p:ext uri="{BB962C8B-B14F-4D97-AF65-F5344CB8AC3E}">
        <p14:creationId xmlns:p14="http://schemas.microsoft.com/office/powerpoint/2010/main" val="227548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FA754994-F230-48B6-B2B7-B77597D4E4B0}"/>
              </a:ext>
            </a:extLst>
          </p:cNvPr>
          <p:cNvSpPr/>
          <p:nvPr/>
        </p:nvSpPr>
        <p:spPr>
          <a:xfrm>
            <a:off x="2548852" y="959452"/>
            <a:ext cx="9446862" cy="55750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7018510-F3F9-4E5C-98AF-17A90BC8D5B1}"/>
              </a:ext>
            </a:extLst>
          </p:cNvPr>
          <p:cNvSpPr/>
          <p:nvPr/>
        </p:nvSpPr>
        <p:spPr>
          <a:xfrm>
            <a:off x="2566106" y="956067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77938F6E-FD03-44FB-BFA7-6E89ECB5D59F}"/>
              </a:ext>
            </a:extLst>
          </p:cNvPr>
          <p:cNvSpPr>
            <a:spLocks/>
          </p:cNvSpPr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C09CB7EF-2E4C-46F0-A466-0FA8B910844C}"/>
              </a:ext>
            </a:extLst>
          </p:cNvPr>
          <p:cNvSpPr>
            <a:spLocks/>
          </p:cNvSpPr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DD8E6-66C2-4DBC-AF04-8511B80C8E48}"/>
              </a:ext>
            </a:extLst>
          </p:cNvPr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3CBBA7-93B0-453C-8BEF-C2E2588FA4A0}"/>
              </a:ext>
            </a:extLst>
          </p:cNvPr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D51EF-8F17-4B16-862D-CA183EBF5A32}"/>
              </a:ext>
            </a:extLst>
          </p:cNvPr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F9077E-B731-42E1-A218-017655D336DD}"/>
              </a:ext>
            </a:extLst>
          </p:cNvPr>
          <p:cNvSpPr/>
          <p:nvPr/>
        </p:nvSpPr>
        <p:spPr>
          <a:xfrm>
            <a:off x="2607152" y="177575"/>
            <a:ext cx="983360" cy="286331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1AEDDF-CFAD-43AA-87F4-CED98218BACA}"/>
              </a:ext>
            </a:extLst>
          </p:cNvPr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0002813-30DF-491C-AD08-AD4F17FC795C}"/>
              </a:ext>
            </a:extLst>
          </p:cNvPr>
          <p:cNvSpPr/>
          <p:nvPr/>
        </p:nvSpPr>
        <p:spPr>
          <a:xfrm>
            <a:off x="196285" y="691488"/>
            <a:ext cx="1661089" cy="3680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网络参数配置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E5104B1-C47B-4CCA-BC7F-2F0054CB7BC2}"/>
              </a:ext>
            </a:extLst>
          </p:cNvPr>
          <p:cNvSpPr/>
          <p:nvPr/>
        </p:nvSpPr>
        <p:spPr>
          <a:xfrm>
            <a:off x="196285" y="1059521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基站参数配置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AEC7B07-9BDE-4A2E-B083-0E38076C0F53}"/>
              </a:ext>
            </a:extLst>
          </p:cNvPr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567116-9DD9-4819-BD33-2DB985CA9584}"/>
              </a:ext>
            </a:extLst>
          </p:cNvPr>
          <p:cNvCxnSpPr>
            <a:cxnSpLocks/>
          </p:cNvCxnSpPr>
          <p:nvPr/>
        </p:nvCxnSpPr>
        <p:spPr>
          <a:xfrm>
            <a:off x="2533021" y="946082"/>
            <a:ext cx="19065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0C6754C-CDFC-DF94-C366-DE739FBD2CD4}"/>
              </a:ext>
            </a:extLst>
          </p:cNvPr>
          <p:cNvSpPr/>
          <p:nvPr/>
        </p:nvSpPr>
        <p:spPr>
          <a:xfrm>
            <a:off x="196285" y="1395428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信道参数配置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99CFDE-5209-990B-36C8-DBDE41038224}"/>
              </a:ext>
            </a:extLst>
          </p:cNvPr>
          <p:cNvSpPr txBox="1"/>
          <p:nvPr/>
        </p:nvSpPr>
        <p:spPr>
          <a:xfrm>
            <a:off x="4798265" y="1253851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设置日志打印级别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98BA20-094C-223F-6E11-6967E4A882A0}"/>
              </a:ext>
            </a:extLst>
          </p:cNvPr>
          <p:cNvSpPr/>
          <p:nvPr/>
        </p:nvSpPr>
        <p:spPr>
          <a:xfrm>
            <a:off x="196286" y="2038531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运行启动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4B89D3-27D2-5596-3603-A18C1683BE1D}"/>
              </a:ext>
            </a:extLst>
          </p:cNvPr>
          <p:cNvSpPr txBox="1"/>
          <p:nvPr/>
        </p:nvSpPr>
        <p:spPr>
          <a:xfrm>
            <a:off x="6651271" y="1055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E772D0-A331-EBD2-CD26-251A3012FDE2}"/>
              </a:ext>
            </a:extLst>
          </p:cNvPr>
          <p:cNvSpPr txBox="1"/>
          <p:nvPr/>
        </p:nvSpPr>
        <p:spPr>
          <a:xfrm>
            <a:off x="10306295" y="40713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8858DD-77FD-7E1F-0494-D32DBAF369E1}"/>
              </a:ext>
            </a:extLst>
          </p:cNvPr>
          <p:cNvSpPr/>
          <p:nvPr/>
        </p:nvSpPr>
        <p:spPr>
          <a:xfrm>
            <a:off x="196285" y="1714907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运行日志配置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7A78D7-0CAC-D4A3-42A2-CF2F13000D48}"/>
              </a:ext>
            </a:extLst>
          </p:cNvPr>
          <p:cNvSpPr txBox="1"/>
          <p:nvPr/>
        </p:nvSpPr>
        <p:spPr>
          <a:xfrm>
            <a:off x="5829013" y="3109142"/>
            <a:ext cx="340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正在仿真中，请等待</a:t>
            </a:r>
            <a:r>
              <a:rPr lang="en-US" altLang="zh-CN" sz="1800" dirty="0">
                <a:solidFill>
                  <a:schemeClr val="bg1"/>
                </a:solidFill>
              </a:rPr>
              <a:t>…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245ADD-995D-62BB-7D1A-4298A7D11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479" y="1520854"/>
            <a:ext cx="3913608" cy="42658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C92397A-3D14-D819-292F-F160A466A2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173" t="1704" r="20271" b="35710"/>
          <a:stretch/>
        </p:blipFill>
        <p:spPr>
          <a:xfrm>
            <a:off x="3095104" y="1520854"/>
            <a:ext cx="4063123" cy="4265833"/>
          </a:xfrm>
          <a:prstGeom prst="rect">
            <a:avLst/>
          </a:prstGeom>
        </p:spPr>
      </p:pic>
      <p:sp>
        <p:nvSpPr>
          <p:cNvPr id="12" name="矩形: 圆角 7">
            <a:extLst>
              <a:ext uri="{FF2B5EF4-FFF2-40B4-BE49-F238E27FC236}">
                <a16:creationId xmlns:a16="http://schemas.microsoft.com/office/drawing/2014/main" id="{10785A4E-218A-0119-932D-FA9D15ADC6A8}"/>
              </a:ext>
            </a:extLst>
          </p:cNvPr>
          <p:cNvSpPr/>
          <p:nvPr/>
        </p:nvSpPr>
        <p:spPr>
          <a:xfrm>
            <a:off x="2776141" y="1158969"/>
            <a:ext cx="1838253" cy="273046"/>
          </a:xfrm>
          <a:prstGeom prst="roundRect">
            <a:avLst/>
          </a:prstGeom>
          <a:solidFill>
            <a:srgbClr val="F89B4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 gNB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UE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星座图</a:t>
            </a:r>
          </a:p>
        </p:txBody>
      </p:sp>
      <p:sp>
        <p:nvSpPr>
          <p:cNvPr id="13" name="矩形: 圆角 8">
            <a:extLst>
              <a:ext uri="{FF2B5EF4-FFF2-40B4-BE49-F238E27FC236}">
                <a16:creationId xmlns:a16="http://schemas.microsoft.com/office/drawing/2014/main" id="{DEB58B4C-686A-000E-8D19-4AD3B48F11F3}"/>
              </a:ext>
            </a:extLst>
          </p:cNvPr>
          <p:cNvSpPr/>
          <p:nvPr/>
        </p:nvSpPr>
        <p:spPr>
          <a:xfrm>
            <a:off x="2776141" y="6033122"/>
            <a:ext cx="1838253" cy="273046"/>
          </a:xfrm>
          <a:prstGeom prst="roundRect">
            <a:avLst/>
          </a:prstGeom>
          <a:solidFill>
            <a:srgbClr val="F89B46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z="180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wireshark</a:t>
            </a:r>
            <a:r>
              <a:rPr lang="zh-CN" altLang="zh-CN" sz="1400">
                <a:effectLst/>
              </a:rPr>
              <a:t> 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8C5214-5BDD-82C8-AAE4-25EDA0C3FC2D}"/>
              </a:ext>
            </a:extLst>
          </p:cNvPr>
          <p:cNvSpPr/>
          <p:nvPr/>
        </p:nvSpPr>
        <p:spPr>
          <a:xfrm>
            <a:off x="5048708" y="5943633"/>
            <a:ext cx="694475" cy="36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gNB</a:t>
            </a:r>
            <a:endParaRPr lang="zh-CN" altLang="en-US" sz="1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718FB40-5EE3-036F-9D0C-C87619732E63}"/>
              </a:ext>
            </a:extLst>
          </p:cNvPr>
          <p:cNvSpPr/>
          <p:nvPr/>
        </p:nvSpPr>
        <p:spPr>
          <a:xfrm>
            <a:off x="9838625" y="5943632"/>
            <a:ext cx="694475" cy="36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UE</a:t>
            </a:r>
            <a:endParaRPr lang="zh-CN" altLang="en-US" sz="1600" dirty="0"/>
          </a:p>
        </p:txBody>
      </p:sp>
      <p:sp>
        <p:nvSpPr>
          <p:cNvPr id="18" name="矩形: 圆角 48">
            <a:extLst>
              <a:ext uri="{FF2B5EF4-FFF2-40B4-BE49-F238E27FC236}">
                <a16:creationId xmlns:a16="http://schemas.microsoft.com/office/drawing/2014/main" id="{0332580C-3EA2-73F6-0E53-EEE3B33F56C3}"/>
              </a:ext>
            </a:extLst>
          </p:cNvPr>
          <p:cNvSpPr/>
          <p:nvPr/>
        </p:nvSpPr>
        <p:spPr>
          <a:xfrm>
            <a:off x="10885184" y="6110807"/>
            <a:ext cx="1110530" cy="364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结束仿真</a:t>
            </a:r>
          </a:p>
        </p:txBody>
      </p:sp>
    </p:spTree>
    <p:extLst>
      <p:ext uri="{BB962C8B-B14F-4D97-AF65-F5344CB8AC3E}">
        <p14:creationId xmlns:p14="http://schemas.microsoft.com/office/powerpoint/2010/main" val="253643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FA754994-F230-48B6-B2B7-B77597D4E4B0}"/>
              </a:ext>
            </a:extLst>
          </p:cNvPr>
          <p:cNvSpPr/>
          <p:nvPr/>
        </p:nvSpPr>
        <p:spPr>
          <a:xfrm>
            <a:off x="2548852" y="959452"/>
            <a:ext cx="9446862" cy="55750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7018510-F3F9-4E5C-98AF-17A90BC8D5B1}"/>
              </a:ext>
            </a:extLst>
          </p:cNvPr>
          <p:cNvSpPr/>
          <p:nvPr/>
        </p:nvSpPr>
        <p:spPr>
          <a:xfrm>
            <a:off x="2566106" y="956067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77938F6E-FD03-44FB-BFA7-6E89ECB5D59F}"/>
              </a:ext>
            </a:extLst>
          </p:cNvPr>
          <p:cNvSpPr>
            <a:spLocks/>
          </p:cNvSpPr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C09CB7EF-2E4C-46F0-A466-0FA8B910844C}"/>
              </a:ext>
            </a:extLst>
          </p:cNvPr>
          <p:cNvSpPr>
            <a:spLocks/>
          </p:cNvSpPr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DD8E6-66C2-4DBC-AF04-8511B80C8E48}"/>
              </a:ext>
            </a:extLst>
          </p:cNvPr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3CBBA7-93B0-453C-8BEF-C2E2588FA4A0}"/>
              </a:ext>
            </a:extLst>
          </p:cNvPr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D51EF-8F17-4B16-862D-CA183EBF5A32}"/>
              </a:ext>
            </a:extLst>
          </p:cNvPr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F9077E-B731-42E1-A218-017655D336DD}"/>
              </a:ext>
            </a:extLst>
          </p:cNvPr>
          <p:cNvSpPr/>
          <p:nvPr/>
        </p:nvSpPr>
        <p:spPr>
          <a:xfrm>
            <a:off x="2607152" y="177575"/>
            <a:ext cx="983360" cy="286331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1AEDDF-CFAD-43AA-87F4-CED98218BACA}"/>
              </a:ext>
            </a:extLst>
          </p:cNvPr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0002813-30DF-491C-AD08-AD4F17FC795C}"/>
              </a:ext>
            </a:extLst>
          </p:cNvPr>
          <p:cNvSpPr/>
          <p:nvPr/>
        </p:nvSpPr>
        <p:spPr>
          <a:xfrm>
            <a:off x="196285" y="691488"/>
            <a:ext cx="1661089" cy="3680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网络参数配置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E5104B1-C47B-4CCA-BC7F-2F0054CB7BC2}"/>
              </a:ext>
            </a:extLst>
          </p:cNvPr>
          <p:cNvSpPr/>
          <p:nvPr/>
        </p:nvSpPr>
        <p:spPr>
          <a:xfrm>
            <a:off x="196285" y="1059521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基站参数配置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AEC7B07-9BDE-4A2E-B083-0E38076C0F53}"/>
              </a:ext>
            </a:extLst>
          </p:cNvPr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567116-9DD9-4819-BD33-2DB985CA9584}"/>
              </a:ext>
            </a:extLst>
          </p:cNvPr>
          <p:cNvCxnSpPr>
            <a:cxnSpLocks/>
          </p:cNvCxnSpPr>
          <p:nvPr/>
        </p:nvCxnSpPr>
        <p:spPr>
          <a:xfrm>
            <a:off x="2533021" y="946082"/>
            <a:ext cx="19065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0C6754C-CDFC-DF94-C366-DE739FBD2CD4}"/>
              </a:ext>
            </a:extLst>
          </p:cNvPr>
          <p:cNvSpPr/>
          <p:nvPr/>
        </p:nvSpPr>
        <p:spPr>
          <a:xfrm>
            <a:off x="196285" y="1395428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信道参数配置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99CFDE-5209-990B-36C8-DBDE41038224}"/>
              </a:ext>
            </a:extLst>
          </p:cNvPr>
          <p:cNvSpPr txBox="1"/>
          <p:nvPr/>
        </p:nvSpPr>
        <p:spPr>
          <a:xfrm>
            <a:off x="4798265" y="1253851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设置日志打印级别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98BA20-094C-223F-6E11-6967E4A882A0}"/>
              </a:ext>
            </a:extLst>
          </p:cNvPr>
          <p:cNvSpPr/>
          <p:nvPr/>
        </p:nvSpPr>
        <p:spPr>
          <a:xfrm>
            <a:off x="196286" y="2038531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运行启动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4B89D3-27D2-5596-3603-A18C1683BE1D}"/>
              </a:ext>
            </a:extLst>
          </p:cNvPr>
          <p:cNvSpPr txBox="1"/>
          <p:nvPr/>
        </p:nvSpPr>
        <p:spPr>
          <a:xfrm>
            <a:off x="6651271" y="1055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E772D0-A331-EBD2-CD26-251A3012FDE2}"/>
              </a:ext>
            </a:extLst>
          </p:cNvPr>
          <p:cNvSpPr txBox="1"/>
          <p:nvPr/>
        </p:nvSpPr>
        <p:spPr>
          <a:xfrm>
            <a:off x="10306295" y="40713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8858DD-77FD-7E1F-0494-D32DBAF369E1}"/>
              </a:ext>
            </a:extLst>
          </p:cNvPr>
          <p:cNvSpPr/>
          <p:nvPr/>
        </p:nvSpPr>
        <p:spPr>
          <a:xfrm>
            <a:off x="196285" y="1714907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运行日志配置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7A78D7-0CAC-D4A3-42A2-CF2F13000D48}"/>
              </a:ext>
            </a:extLst>
          </p:cNvPr>
          <p:cNvSpPr txBox="1"/>
          <p:nvPr/>
        </p:nvSpPr>
        <p:spPr>
          <a:xfrm>
            <a:off x="5829013" y="3109142"/>
            <a:ext cx="340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正在仿真中，请等待</a:t>
            </a:r>
            <a:r>
              <a:rPr lang="en-US" altLang="zh-CN" sz="1800" dirty="0">
                <a:solidFill>
                  <a:schemeClr val="bg1"/>
                </a:solidFill>
              </a:rPr>
              <a:t>…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2" name="矩形: 圆角 7">
            <a:extLst>
              <a:ext uri="{FF2B5EF4-FFF2-40B4-BE49-F238E27FC236}">
                <a16:creationId xmlns:a16="http://schemas.microsoft.com/office/drawing/2014/main" id="{10785A4E-218A-0119-932D-FA9D15ADC6A8}"/>
              </a:ext>
            </a:extLst>
          </p:cNvPr>
          <p:cNvSpPr/>
          <p:nvPr/>
        </p:nvSpPr>
        <p:spPr>
          <a:xfrm>
            <a:off x="2781179" y="1441861"/>
            <a:ext cx="1838253" cy="273046"/>
          </a:xfrm>
          <a:prstGeom prst="roundRect">
            <a:avLst/>
          </a:prstGeom>
          <a:solidFill>
            <a:srgbClr val="F89B4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wireshark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: 圆角 8">
            <a:extLst>
              <a:ext uri="{FF2B5EF4-FFF2-40B4-BE49-F238E27FC236}">
                <a16:creationId xmlns:a16="http://schemas.microsoft.com/office/drawing/2014/main" id="{DEB58B4C-686A-000E-8D19-4AD3B48F11F3}"/>
              </a:ext>
            </a:extLst>
          </p:cNvPr>
          <p:cNvSpPr/>
          <p:nvPr/>
        </p:nvSpPr>
        <p:spPr>
          <a:xfrm>
            <a:off x="2754432" y="1110099"/>
            <a:ext cx="1838253" cy="273046"/>
          </a:xfrm>
          <a:prstGeom prst="roundRect">
            <a:avLst/>
          </a:prstGeom>
          <a:solidFill>
            <a:srgbClr val="F89B46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 gNB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UE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星座图</a:t>
            </a:r>
          </a:p>
        </p:txBody>
      </p:sp>
      <p:pic>
        <p:nvPicPr>
          <p:cNvPr id="7" name="图片 6" descr="4a2ac3abcc25b196078a88d7faf4f25">
            <a:extLst>
              <a:ext uri="{FF2B5EF4-FFF2-40B4-BE49-F238E27FC236}">
                <a16:creationId xmlns:a16="http://schemas.microsoft.com/office/drawing/2014/main" id="{30C41411-DD4B-3D47-A36A-B3E40454B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255" y="1907557"/>
            <a:ext cx="8349720" cy="4392394"/>
          </a:xfrm>
          <a:prstGeom prst="rect">
            <a:avLst/>
          </a:prstGeom>
        </p:spPr>
      </p:pic>
      <p:sp>
        <p:nvSpPr>
          <p:cNvPr id="11" name="矩形: 圆角 48">
            <a:extLst>
              <a:ext uri="{FF2B5EF4-FFF2-40B4-BE49-F238E27FC236}">
                <a16:creationId xmlns:a16="http://schemas.microsoft.com/office/drawing/2014/main" id="{097CD484-C7C6-88B1-E880-B2AF208080E0}"/>
              </a:ext>
            </a:extLst>
          </p:cNvPr>
          <p:cNvSpPr/>
          <p:nvPr/>
        </p:nvSpPr>
        <p:spPr>
          <a:xfrm>
            <a:off x="10960863" y="6271869"/>
            <a:ext cx="1110530" cy="364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结束仿真</a:t>
            </a:r>
          </a:p>
        </p:txBody>
      </p:sp>
    </p:spTree>
    <p:extLst>
      <p:ext uri="{BB962C8B-B14F-4D97-AF65-F5344CB8AC3E}">
        <p14:creationId xmlns:p14="http://schemas.microsoft.com/office/powerpoint/2010/main" val="250892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FA754994-F230-48B6-B2B7-B77597D4E4B0}"/>
              </a:ext>
            </a:extLst>
          </p:cNvPr>
          <p:cNvSpPr/>
          <p:nvPr/>
        </p:nvSpPr>
        <p:spPr>
          <a:xfrm>
            <a:off x="2565189" y="1088245"/>
            <a:ext cx="9446862" cy="55750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7018510-F3F9-4E5C-98AF-17A90BC8D5B1}"/>
              </a:ext>
            </a:extLst>
          </p:cNvPr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77938F6E-FD03-44FB-BFA7-6E89ECB5D59F}"/>
              </a:ext>
            </a:extLst>
          </p:cNvPr>
          <p:cNvSpPr>
            <a:spLocks/>
          </p:cNvSpPr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C09CB7EF-2E4C-46F0-A466-0FA8B910844C}"/>
              </a:ext>
            </a:extLst>
          </p:cNvPr>
          <p:cNvSpPr>
            <a:spLocks/>
          </p:cNvSpPr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" fmla="*/ 0 w 2110740"/>
              <a:gd name="connsiteY0" fmla="*/ 6712 h 6858000"/>
              <a:gd name="connsiteX1" fmla="*/ 2110740 w 2110740"/>
              <a:gd name="connsiteY1" fmla="*/ 6712 h 6858000"/>
              <a:gd name="connsiteX2" fmla="*/ 2110740 w 2110740"/>
              <a:gd name="connsiteY2" fmla="*/ 6858000 h 6858000"/>
              <a:gd name="connsiteX3" fmla="*/ 0 w 2110740"/>
              <a:gd name="connsiteY3" fmla="*/ 6858000 h 6858000"/>
              <a:gd name="connsiteX4" fmla="*/ 0 w 2110740"/>
              <a:gd name="connsiteY4" fmla="*/ 6712 h 6858000"/>
              <a:gd name="connsiteX5" fmla="*/ 0 w 2110740"/>
              <a:gd name="connsiteY5" fmla="*/ 0 h 6858000"/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DD8E6-66C2-4DBC-AF04-8511B80C8E48}"/>
              </a:ext>
            </a:extLst>
          </p:cNvPr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3CBBA7-93B0-453C-8BEF-C2E2588FA4A0}"/>
              </a:ext>
            </a:extLst>
          </p:cNvPr>
          <p:cNvSpPr/>
          <p:nvPr/>
        </p:nvSpPr>
        <p:spPr>
          <a:xfrm>
            <a:off x="2449151" y="176027"/>
            <a:ext cx="1132048" cy="2920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D51EF-8F17-4B16-862D-CA183EBF5A32}"/>
              </a:ext>
            </a:extLst>
          </p:cNvPr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F9077E-B731-42E1-A218-017655D336DD}"/>
              </a:ext>
            </a:extLst>
          </p:cNvPr>
          <p:cNvSpPr/>
          <p:nvPr/>
        </p:nvSpPr>
        <p:spPr>
          <a:xfrm>
            <a:off x="3770254" y="189329"/>
            <a:ext cx="1760967" cy="26541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1AEDDF-CFAD-43AA-87F4-CED98218BACA}"/>
              </a:ext>
            </a:extLst>
          </p:cNvPr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AEC7B07-9BDE-4A2E-B083-0E38076C0F53}"/>
              </a:ext>
            </a:extLst>
          </p:cNvPr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1E3E717-93DE-4CCE-BAD3-678AFE304AB9}"/>
              </a:ext>
            </a:extLst>
          </p:cNvPr>
          <p:cNvSpPr/>
          <p:nvPr/>
        </p:nvSpPr>
        <p:spPr>
          <a:xfrm>
            <a:off x="2659227" y="6162904"/>
            <a:ext cx="1890675" cy="33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重置</a:t>
            </a:r>
            <a:endParaRPr lang="zh-CN" altLang="en-US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3FAB12-D9EA-C07F-7AF0-796EECD82403}"/>
              </a:ext>
            </a:extLst>
          </p:cNvPr>
          <p:cNvSpPr/>
          <p:nvPr/>
        </p:nvSpPr>
        <p:spPr>
          <a:xfrm>
            <a:off x="4745271" y="1280005"/>
            <a:ext cx="3707420" cy="520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99CFDE-5209-990B-36C8-DBDE41038224}"/>
              </a:ext>
            </a:extLst>
          </p:cNvPr>
          <p:cNvSpPr txBox="1"/>
          <p:nvPr/>
        </p:nvSpPr>
        <p:spPr>
          <a:xfrm>
            <a:off x="4882684" y="3856647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设置</a:t>
            </a:r>
            <a:r>
              <a:rPr kumimoji="1" lang="en-US" altLang="zh-CN">
                <a:solidFill>
                  <a:schemeClr val="bg1"/>
                </a:solidFill>
              </a:rPr>
              <a:t>InF</a:t>
            </a:r>
            <a:r>
              <a:rPr kumimoji="1" lang="zh-CN" altLang="en-US">
                <a:solidFill>
                  <a:schemeClr val="bg1"/>
                </a:solidFill>
              </a:rPr>
              <a:t>信道模型参数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4B89D3-27D2-5596-3603-A18C1683BE1D}"/>
              </a:ext>
            </a:extLst>
          </p:cNvPr>
          <p:cNvSpPr txBox="1"/>
          <p:nvPr/>
        </p:nvSpPr>
        <p:spPr>
          <a:xfrm>
            <a:off x="6667608" y="1372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76C410-9D3D-591A-BF48-E064655935FF}"/>
              </a:ext>
            </a:extLst>
          </p:cNvPr>
          <p:cNvSpPr txBox="1"/>
          <p:nvPr/>
        </p:nvSpPr>
        <p:spPr>
          <a:xfrm>
            <a:off x="2518059" y="1489918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☑️</a:t>
            </a:r>
            <a:r>
              <a:rPr kumimoji="1" lang="zh-CN" altLang="en-US"/>
              <a:t> 设置</a:t>
            </a:r>
            <a:r>
              <a:rPr kumimoji="1" lang="en-US" altLang="zh-CN"/>
              <a:t>InF</a:t>
            </a:r>
            <a:r>
              <a:rPr kumimoji="1" lang="zh-CN" altLang="en-US"/>
              <a:t>信道参数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F5CFFF-F286-9988-633F-52582C2A8931}"/>
              </a:ext>
            </a:extLst>
          </p:cNvPr>
          <p:cNvSpPr txBox="1"/>
          <p:nvPr/>
        </p:nvSpPr>
        <p:spPr>
          <a:xfrm>
            <a:off x="2518059" y="1958050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☑️</a:t>
            </a:r>
            <a:r>
              <a:rPr kumimoji="1" lang="zh-CN" altLang="en-US"/>
              <a:t> 导入</a:t>
            </a:r>
            <a:r>
              <a:rPr kumimoji="1" lang="en-US" altLang="zh-CN"/>
              <a:t>InF</a:t>
            </a:r>
            <a:r>
              <a:rPr kumimoji="1" lang="zh-CN" altLang="en-US"/>
              <a:t>信道模型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B5FF36-6B63-D1FC-8919-474BBA53ED61}"/>
              </a:ext>
            </a:extLst>
          </p:cNvPr>
          <p:cNvSpPr/>
          <p:nvPr/>
        </p:nvSpPr>
        <p:spPr>
          <a:xfrm>
            <a:off x="8648060" y="1280005"/>
            <a:ext cx="3010540" cy="515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C6DD5C-B402-379D-06E1-0E7A88461C8A}"/>
              </a:ext>
            </a:extLst>
          </p:cNvPr>
          <p:cNvSpPr txBox="1"/>
          <p:nvPr/>
        </p:nvSpPr>
        <p:spPr>
          <a:xfrm>
            <a:off x="8796553" y="148991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导入</a:t>
            </a:r>
            <a:r>
              <a:rPr kumimoji="1" lang="en-US" altLang="zh-CN">
                <a:solidFill>
                  <a:schemeClr val="bg1"/>
                </a:solidFill>
              </a:rPr>
              <a:t>InF</a:t>
            </a:r>
            <a:r>
              <a:rPr kumimoji="1" lang="zh-CN" altLang="en-US">
                <a:solidFill>
                  <a:schemeClr val="bg1"/>
                </a:solidFill>
              </a:rPr>
              <a:t>信道模型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D0C763-52A4-72FE-7980-C812762928C1}"/>
              </a:ext>
            </a:extLst>
          </p:cNvPr>
          <p:cNvSpPr txBox="1"/>
          <p:nvPr/>
        </p:nvSpPr>
        <p:spPr>
          <a:xfrm>
            <a:off x="8757318" y="238153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导入信道模型名称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106D3F0-8668-6AD5-FA68-D6D214F62E22}"/>
              </a:ext>
            </a:extLst>
          </p:cNvPr>
          <p:cNvSpPr/>
          <p:nvPr/>
        </p:nvSpPr>
        <p:spPr>
          <a:xfrm>
            <a:off x="8841981" y="2855273"/>
            <a:ext cx="2616745" cy="385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691CCED-C03F-8E54-423B-D3E8735F2FD1}"/>
              </a:ext>
            </a:extLst>
          </p:cNvPr>
          <p:cNvSpPr txBox="1"/>
          <p:nvPr/>
        </p:nvSpPr>
        <p:spPr>
          <a:xfrm>
            <a:off x="8749714" y="372008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信道模型导入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FE19DE0-A522-360B-9332-5F0992D1FF18}"/>
              </a:ext>
            </a:extLst>
          </p:cNvPr>
          <p:cNvSpPr/>
          <p:nvPr/>
        </p:nvSpPr>
        <p:spPr>
          <a:xfrm>
            <a:off x="8864717" y="4152905"/>
            <a:ext cx="1308373" cy="385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选择文件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E772D0-A331-EBD2-CD26-251A3012FDE2}"/>
              </a:ext>
            </a:extLst>
          </p:cNvPr>
          <p:cNvSpPr txBox="1"/>
          <p:nvPr/>
        </p:nvSpPr>
        <p:spPr>
          <a:xfrm>
            <a:off x="10322632" y="420011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744D9964-2A6C-C07D-2C46-9175FC4492A6}"/>
              </a:ext>
            </a:extLst>
          </p:cNvPr>
          <p:cNvSpPr/>
          <p:nvPr/>
        </p:nvSpPr>
        <p:spPr>
          <a:xfrm>
            <a:off x="10252988" y="5497745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  <p:graphicFrame>
        <p:nvGraphicFramePr>
          <p:cNvPr id="3" name="表格 7">
            <a:extLst>
              <a:ext uri="{FF2B5EF4-FFF2-40B4-BE49-F238E27FC236}">
                <a16:creationId xmlns:a16="http://schemas.microsoft.com/office/drawing/2014/main" id="{659C04C1-753F-AF07-25B7-945E5100B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58443"/>
              </p:ext>
            </p:extLst>
          </p:nvPr>
        </p:nvGraphicFramePr>
        <p:xfrm>
          <a:off x="5122768" y="1786903"/>
          <a:ext cx="2952425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4203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1478222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AWGN</a:t>
                      </a: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信道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瑞利信道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8262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莱斯信道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13626"/>
                  </a:ext>
                </a:extLst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…...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7297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B0BFE3A-4003-BFAB-DF61-0595A7F019DE}"/>
              </a:ext>
            </a:extLst>
          </p:cNvPr>
          <p:cNvSpPr txBox="1"/>
          <p:nvPr/>
        </p:nvSpPr>
        <p:spPr>
          <a:xfrm>
            <a:off x="4837925" y="1384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勾选对比信道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A09468A-90D2-DC00-1816-F8A6A296711F}"/>
              </a:ext>
            </a:extLst>
          </p:cNvPr>
          <p:cNvSpPr/>
          <p:nvPr/>
        </p:nvSpPr>
        <p:spPr>
          <a:xfrm>
            <a:off x="7009651" y="3395104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0478E5-1FD2-F85F-9B10-08321B68CAAF}"/>
              </a:ext>
            </a:extLst>
          </p:cNvPr>
          <p:cNvSpPr/>
          <p:nvPr/>
        </p:nvSpPr>
        <p:spPr>
          <a:xfrm>
            <a:off x="179948" y="1221738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信道模拟回放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F6109A-0DB0-9D4C-0726-B123F7E59F12}"/>
              </a:ext>
            </a:extLst>
          </p:cNvPr>
          <p:cNvSpPr/>
          <p:nvPr/>
        </p:nvSpPr>
        <p:spPr>
          <a:xfrm>
            <a:off x="179948" y="876954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新建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InF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信道模型</a:t>
            </a:r>
          </a:p>
        </p:txBody>
      </p:sp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id="{05A2BB90-CDB9-8AD5-CAE8-0DF1EA84A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551085"/>
              </p:ext>
            </p:extLst>
          </p:nvPr>
        </p:nvGraphicFramePr>
        <p:xfrm>
          <a:off x="4978349" y="4271901"/>
          <a:ext cx="3378518" cy="5486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7107">
                  <a:extLst>
                    <a:ext uri="{9D8B030D-6E8A-4147-A177-3AD203B41FA5}">
                      <a16:colId xmlns:a16="http://schemas.microsoft.com/office/drawing/2014/main" val="469446212"/>
                    </a:ext>
                  </a:extLst>
                </a:gridCol>
                <a:gridCol w="751411">
                  <a:extLst>
                    <a:ext uri="{9D8B030D-6E8A-4147-A177-3AD203B41FA5}">
                      <a16:colId xmlns:a16="http://schemas.microsoft.com/office/drawing/2014/main" val="4004554138"/>
                    </a:ext>
                  </a:extLst>
                </a:gridCol>
              </a:tblGrid>
              <a:tr h="211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nb_tx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27881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nb_rx</a:t>
                      </a:r>
                      <a:r>
                        <a:rPr lang="zh-CN" altLang="zh-CN"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8262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nb_taps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261158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channel_bandwidth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13626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sampling_rate</a:t>
                      </a:r>
                      <a:r>
                        <a:rPr lang="zh-CN" altLang="zh-CN"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72973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max_Doppler</a:t>
                      </a:r>
                      <a:r>
                        <a:rPr lang="zh-CN" altLang="zh-CN"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38044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amps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814454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delays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3674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channel_length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98256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44303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sampling_rate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201845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aoa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59886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ricean_factor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775641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path_loss_dB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311272"/>
                  </a:ext>
                </a:extLst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nb_paths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77074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BB5FD1F5-D5FC-C076-F1A4-2B47B6C80B48}"/>
              </a:ext>
            </a:extLst>
          </p:cNvPr>
          <p:cNvSpPr txBox="1"/>
          <p:nvPr/>
        </p:nvSpPr>
        <p:spPr>
          <a:xfrm>
            <a:off x="4831492" y="344139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InF</a:t>
            </a:r>
            <a:r>
              <a:rPr kumimoji="1" lang="zh-CN" altLang="en-US">
                <a:solidFill>
                  <a:schemeClr val="bg1"/>
                </a:solidFill>
              </a:rPr>
              <a:t>信道参数设置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9FB0ECF4-22A1-1BB6-AFBB-00071BAEB9CE}"/>
              </a:ext>
            </a:extLst>
          </p:cNvPr>
          <p:cNvSpPr/>
          <p:nvPr/>
        </p:nvSpPr>
        <p:spPr>
          <a:xfrm>
            <a:off x="7234610" y="9664927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</a:p>
        </p:txBody>
      </p:sp>
    </p:spTree>
    <p:extLst>
      <p:ext uri="{BB962C8B-B14F-4D97-AF65-F5344CB8AC3E}">
        <p14:creationId xmlns:p14="http://schemas.microsoft.com/office/powerpoint/2010/main" val="3393663240"/>
      </p:ext>
    </p:extLst>
  </p:cSld>
  <p:clrMapOvr>
    <a:masterClrMapping/>
  </p:clrMapOvr>
</p:sld>
</file>

<file path=ppt/theme/theme1.xml><?xml version="1.0" encoding="utf-8"?>
<a:theme xmlns:a="http://schemas.openxmlformats.org/drawingml/2006/main" name="制图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2288E"/>
      </a:accent1>
      <a:accent2>
        <a:srgbClr val="3188FD"/>
      </a:accent2>
      <a:accent3>
        <a:srgbClr val="34ACCF"/>
      </a:accent3>
      <a:accent4>
        <a:srgbClr val="FF4001"/>
      </a:accent4>
      <a:accent5>
        <a:srgbClr val="FF990C"/>
      </a:accent5>
      <a:accent6>
        <a:srgbClr val="B0B0B0"/>
      </a:accent6>
      <a:hlink>
        <a:srgbClr val="046EA4"/>
      </a:hlink>
      <a:folHlink>
        <a:srgbClr val="BFBFBF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制图" id="{15D696D5-8B54-457C-B1B7-D4B53D2BFA83}" vid="{17BA720E-C573-45C3-B355-745E849E7A1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制图</Template>
  <TotalTime>18150</TotalTime>
  <Words>1894</Words>
  <Application>Microsoft Office PowerPoint</Application>
  <PresentationFormat>宽屏</PresentationFormat>
  <Paragraphs>651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Menlo</vt:lpstr>
      <vt:lpstr>等线</vt:lpstr>
      <vt:lpstr>黑体</vt:lpstr>
      <vt:lpstr>宋体</vt:lpstr>
      <vt:lpstr>宋体</vt:lpstr>
      <vt:lpstr>微软雅黑</vt:lpstr>
      <vt:lpstr>Arial</vt:lpstr>
      <vt:lpstr>Calibri</vt:lpstr>
      <vt:lpstr>Times New Roman</vt:lpstr>
      <vt:lpstr>制图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fqzhou</dc:creator>
  <cp:lastModifiedBy>weyounglc@163.com</cp:lastModifiedBy>
  <cp:revision>299</cp:revision>
  <dcterms:created xsi:type="dcterms:W3CDTF">2020-12-25T02:15:22Z</dcterms:created>
  <dcterms:modified xsi:type="dcterms:W3CDTF">2022-09-27T08:26:38Z</dcterms:modified>
</cp:coreProperties>
</file>