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86" r:id="rId5"/>
    <p:sldId id="299" r:id="rId6"/>
    <p:sldId id="301" r:id="rId7"/>
    <p:sldId id="300" r:id="rId8"/>
    <p:sldId id="302" r:id="rId9"/>
    <p:sldId id="303" r:id="rId1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p:scale>
          <a:sx n="66" d="100"/>
          <a:sy n="66" d="100"/>
        </p:scale>
        <p:origin x="768" y="3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11/06/2024</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en-US" dirty="0"/>
              <a:t>Linguistic Data: Quantitative Analysis and </a:t>
            </a:r>
            <a:r>
              <a:rPr lang="en-US" dirty="0" err="1"/>
              <a:t>Visualisation</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School of Linguistics</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Linguistic Theory and Language Description</a:t>
            </a:r>
            <a:endParaRPr lang="ru-RU" dirty="0"/>
          </a:p>
          <a:p>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 2024</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lstStyle/>
          <a:p>
            <a:r>
              <a:rPr lang="en-US" dirty="0"/>
              <a:t>Introduction to course</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a16="http://schemas.microsoft.com/office/drawing/2014/main" id="{2467A1B8-16A4-134C-9B37-F388E503018D}"/>
              </a:ext>
            </a:extLst>
          </p:cNvPr>
          <p:cNvSpPr>
            <a:spLocks noGrp="1"/>
          </p:cNvSpPr>
          <p:nvPr>
            <p:ph type="body" sz="quarter" idx="13"/>
          </p:nvPr>
        </p:nvSpPr>
        <p:spPr/>
        <p:txBody>
          <a:bodyPr/>
          <a:lstStyle/>
          <a:p>
            <a:r>
              <a:rPr lang="en-US" dirty="0"/>
              <a:t>School of linguistics</a:t>
            </a:r>
            <a:endParaRPr lang="ru-RU" dirty="0"/>
          </a:p>
        </p:txBody>
      </p:sp>
      <p:sp>
        <p:nvSpPr>
          <p:cNvPr id="7" name="Текст 6">
            <a:extLst>
              <a:ext uri="{FF2B5EF4-FFF2-40B4-BE49-F238E27FC236}">
                <a16:creationId xmlns:a16="http://schemas.microsoft.com/office/drawing/2014/main" id="{8F16B6AC-7147-4143-8F71-EEB6F782C334}"/>
              </a:ext>
            </a:extLst>
          </p:cNvPr>
          <p:cNvSpPr>
            <a:spLocks noGrp="1"/>
          </p:cNvSpPr>
          <p:nvPr>
            <p:ph type="body" sz="quarter" idx="14"/>
          </p:nvPr>
        </p:nvSpPr>
        <p:spPr/>
        <p:txBody>
          <a:bodyPr/>
          <a:lstStyle/>
          <a:p>
            <a:r>
              <a:rPr lang="en-US" dirty="0"/>
              <a:t>Linguistic Theory and Language Description</a:t>
            </a:r>
            <a:endParaRPr lang="ru-RU" dirty="0"/>
          </a:p>
          <a:p>
            <a:endParaRPr lang="ru-RU" dirty="0"/>
          </a:p>
        </p:txBody>
      </p:sp>
      <p:sp>
        <p:nvSpPr>
          <p:cNvPr id="8" name="Текст 7">
            <a:extLst>
              <a:ext uri="{FF2B5EF4-FFF2-40B4-BE49-F238E27FC236}">
                <a16:creationId xmlns:a16="http://schemas.microsoft.com/office/drawing/2014/main" id="{6C9C4F34-55DD-1B49-87D7-49B1EBF7F8EC}"/>
              </a:ext>
            </a:extLst>
          </p:cNvPr>
          <p:cNvSpPr>
            <a:spLocks noGrp="1"/>
          </p:cNvSpPr>
          <p:nvPr>
            <p:ph type="body" sz="quarter" idx="15"/>
          </p:nvPr>
        </p:nvSpPr>
        <p:spPr/>
        <p:txBody>
          <a:bodyPr/>
          <a:lstStyle/>
          <a:p>
            <a:r>
              <a:rPr lang="en-US" dirty="0"/>
              <a:t>Linguistic Data: Quantitative Analysis and </a:t>
            </a:r>
            <a:r>
              <a:rPr lang="en-US" dirty="0" err="1"/>
              <a:t>Visualisation</a:t>
            </a:r>
            <a:endParaRPr lang="ru-RU" dirty="0"/>
          </a:p>
        </p:txBody>
      </p:sp>
      <p:sp>
        <p:nvSpPr>
          <p:cNvPr id="12" name="Заголовок 2">
            <a:extLst>
              <a:ext uri="{FF2B5EF4-FFF2-40B4-BE49-F238E27FC236}">
                <a16:creationId xmlns:a16="http://schemas.microsoft.com/office/drawing/2014/main" id="{3FC91BC4-0BA6-A549-B88A-325CA9FF6DA4}"/>
              </a:ext>
            </a:extLst>
          </p:cNvPr>
          <p:cNvSpPr txBox="1">
            <a:spLocks/>
          </p:cNvSpPr>
          <p:nvPr/>
        </p:nvSpPr>
        <p:spPr>
          <a:xfrm>
            <a:off x="564102" y="1447790"/>
            <a:ext cx="11063796"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Course contents</a:t>
            </a:r>
            <a:endParaRPr lang="ru-RU" sz="2400" dirty="0"/>
          </a:p>
        </p:txBody>
      </p:sp>
      <p:sp>
        <p:nvSpPr>
          <p:cNvPr id="13" name="Текст 3">
            <a:extLst>
              <a:ext uri="{FF2B5EF4-FFF2-40B4-BE49-F238E27FC236}">
                <a16:creationId xmlns:a16="http://schemas.microsoft.com/office/drawing/2014/main" id="{CA380D15-5426-C7D3-8060-9B0E43299AD2}"/>
              </a:ext>
            </a:extLst>
          </p:cNvPr>
          <p:cNvSpPr txBox="1">
            <a:spLocks/>
          </p:cNvSpPr>
          <p:nvPr/>
        </p:nvSpPr>
        <p:spPr>
          <a:xfrm>
            <a:off x="564101" y="2379663"/>
            <a:ext cx="11063797" cy="3393234"/>
          </a:xfrm>
          <a:prstGeom prst="rect">
            <a:avLst/>
          </a:prstGeom>
        </p:spPr>
        <p:txBody>
          <a:bodyPr lIns="0" tIns="0" rIns="0">
            <a:normAutofit fontScale="92500" lnSpcReduction="200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Python basics</a:t>
            </a:r>
          </a:p>
          <a:p>
            <a:pPr marL="742950" lvl="1" indent="-285750">
              <a:buFont typeface="Arial" panose="020B0604020202020204" pitchFamily="34" charset="0"/>
              <a:buChar char="•"/>
            </a:pPr>
            <a:r>
              <a:rPr lang="en-US" sz="1800" dirty="0"/>
              <a:t>Classes, functions, modules</a:t>
            </a:r>
          </a:p>
          <a:p>
            <a:pPr marL="285750" indent="-285750">
              <a:buFont typeface="Arial" panose="020B0604020202020204" pitchFamily="34" charset="0"/>
              <a:buChar char="•"/>
            </a:pPr>
            <a:r>
              <a:rPr lang="en-US" sz="1800" dirty="0"/>
              <a:t>Data storage &amp; processing</a:t>
            </a:r>
          </a:p>
          <a:p>
            <a:pPr marL="742950" lvl="1" indent="-285750">
              <a:buFont typeface="Arial" panose="020B0604020202020204" pitchFamily="34" charset="0"/>
              <a:buChar char="•"/>
            </a:pPr>
            <a:r>
              <a:rPr lang="en-US" sz="1800" dirty="0"/>
              <a:t>Web-crawlers, SQL syntax, </a:t>
            </a:r>
            <a:r>
              <a:rPr lang="en-US" sz="1800" dirty="0" err="1"/>
              <a:t>mysql</a:t>
            </a:r>
            <a:r>
              <a:rPr lang="en-US" sz="1800" dirty="0"/>
              <a:t> </a:t>
            </a:r>
          </a:p>
          <a:p>
            <a:pPr marL="285750" indent="-285750">
              <a:buFont typeface="Arial" panose="020B0604020202020204" pitchFamily="34" charset="0"/>
              <a:buChar char="•"/>
            </a:pPr>
            <a:r>
              <a:rPr lang="en-US" sz="1800" dirty="0"/>
              <a:t>Text manipulation and analysis</a:t>
            </a:r>
          </a:p>
          <a:p>
            <a:pPr marL="742950" lvl="1" indent="-285750">
              <a:buFont typeface="Arial" panose="020B0604020202020204" pitchFamily="34" charset="0"/>
              <a:buChar char="•"/>
            </a:pPr>
            <a:r>
              <a:rPr lang="en-US" sz="1800" dirty="0" err="1"/>
              <a:t>Lemmatizaion</a:t>
            </a:r>
            <a:r>
              <a:rPr lang="en-US" sz="1800" dirty="0"/>
              <a:t>, syntax parsing, NER </a:t>
            </a:r>
          </a:p>
          <a:p>
            <a:pPr marL="285750" indent="-285750">
              <a:buFont typeface="Arial" panose="020B0604020202020204" pitchFamily="34" charset="0"/>
              <a:buChar char="•"/>
            </a:pPr>
            <a:r>
              <a:rPr lang="en-US" sz="1800" dirty="0"/>
              <a:t>Vectorization</a:t>
            </a:r>
          </a:p>
          <a:p>
            <a:pPr marL="742950" lvl="1" indent="-285750">
              <a:buFont typeface="Arial" panose="020B0604020202020204" pitchFamily="34" charset="0"/>
              <a:buChar char="•"/>
            </a:pPr>
            <a:r>
              <a:rPr lang="en-US" sz="1800" dirty="0"/>
              <a:t>TF-IDF, Word2Vec, </a:t>
            </a:r>
            <a:r>
              <a:rPr lang="en-US" sz="1800" dirty="0" err="1"/>
              <a:t>FastText</a:t>
            </a:r>
            <a:r>
              <a:rPr lang="en-US" sz="1800" dirty="0"/>
              <a:t>, BERT</a:t>
            </a:r>
          </a:p>
          <a:p>
            <a:pPr marL="285750" indent="-285750">
              <a:buFont typeface="Arial" panose="020B0604020202020204" pitchFamily="34" charset="0"/>
              <a:buChar char="•"/>
            </a:pPr>
            <a:r>
              <a:rPr lang="en-US" sz="1800" dirty="0"/>
              <a:t>Visualization</a:t>
            </a:r>
          </a:p>
          <a:p>
            <a:pPr marL="742950" lvl="1" indent="-285750">
              <a:buFont typeface="Arial" panose="020B0604020202020204" pitchFamily="34" charset="0"/>
              <a:buChar char="•"/>
            </a:pPr>
            <a:r>
              <a:rPr lang="en-US" sz="1800" dirty="0"/>
              <a:t>Matplotlib, graphs</a:t>
            </a:r>
          </a:p>
        </p:txBody>
      </p:sp>
    </p:spTree>
    <p:extLst>
      <p:ext uri="{BB962C8B-B14F-4D97-AF65-F5344CB8AC3E}">
        <p14:creationId xmlns:p14="http://schemas.microsoft.com/office/powerpoint/2010/main" val="412839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7E86E-2D34-2D4A-ABD7-816E2B239AF3}"/>
            </a:ext>
          </a:extLst>
        </p:cNvPr>
        <p:cNvGrpSpPr/>
        <p:nvPr/>
      </p:nvGrpSpPr>
      <p:grpSpPr>
        <a:xfrm>
          <a:off x="0" y="0"/>
          <a:ext cx="0" cy="0"/>
          <a:chOff x="0" y="0"/>
          <a:chExt cx="0" cy="0"/>
        </a:xfrm>
      </p:grpSpPr>
      <p:sp>
        <p:nvSpPr>
          <p:cNvPr id="6" name="Текст 5">
            <a:extLst>
              <a:ext uri="{FF2B5EF4-FFF2-40B4-BE49-F238E27FC236}">
                <a16:creationId xmlns:a16="http://schemas.microsoft.com/office/drawing/2014/main" id="{3DAA827F-ABCF-C7F1-BA51-AA845C7AD964}"/>
              </a:ext>
            </a:extLst>
          </p:cNvPr>
          <p:cNvSpPr>
            <a:spLocks noGrp="1"/>
          </p:cNvSpPr>
          <p:nvPr>
            <p:ph type="body" sz="quarter" idx="13"/>
          </p:nvPr>
        </p:nvSpPr>
        <p:spPr/>
        <p:txBody>
          <a:bodyPr/>
          <a:lstStyle/>
          <a:p>
            <a:r>
              <a:rPr lang="en-US" dirty="0"/>
              <a:t>School of linguistics</a:t>
            </a:r>
            <a:endParaRPr lang="ru-RU" dirty="0"/>
          </a:p>
        </p:txBody>
      </p:sp>
      <p:sp>
        <p:nvSpPr>
          <p:cNvPr id="7" name="Текст 6">
            <a:extLst>
              <a:ext uri="{FF2B5EF4-FFF2-40B4-BE49-F238E27FC236}">
                <a16:creationId xmlns:a16="http://schemas.microsoft.com/office/drawing/2014/main" id="{7984BCF3-9BE5-AD56-F432-542379A7FC22}"/>
              </a:ext>
            </a:extLst>
          </p:cNvPr>
          <p:cNvSpPr>
            <a:spLocks noGrp="1"/>
          </p:cNvSpPr>
          <p:nvPr>
            <p:ph type="body" sz="quarter" idx="14"/>
          </p:nvPr>
        </p:nvSpPr>
        <p:spPr/>
        <p:txBody>
          <a:bodyPr/>
          <a:lstStyle/>
          <a:p>
            <a:r>
              <a:rPr lang="en-US" dirty="0"/>
              <a:t>Linguistic Theory and Language Description</a:t>
            </a:r>
            <a:endParaRPr lang="ru-RU" dirty="0"/>
          </a:p>
          <a:p>
            <a:endParaRPr lang="ru-RU" dirty="0"/>
          </a:p>
        </p:txBody>
      </p:sp>
      <p:sp>
        <p:nvSpPr>
          <p:cNvPr id="8" name="Текст 7">
            <a:extLst>
              <a:ext uri="{FF2B5EF4-FFF2-40B4-BE49-F238E27FC236}">
                <a16:creationId xmlns:a16="http://schemas.microsoft.com/office/drawing/2014/main" id="{A30174A7-CB19-3D01-6610-F58C2D517E74}"/>
              </a:ext>
            </a:extLst>
          </p:cNvPr>
          <p:cNvSpPr>
            <a:spLocks noGrp="1"/>
          </p:cNvSpPr>
          <p:nvPr>
            <p:ph type="body" sz="quarter" idx="15"/>
          </p:nvPr>
        </p:nvSpPr>
        <p:spPr/>
        <p:txBody>
          <a:bodyPr/>
          <a:lstStyle/>
          <a:p>
            <a:r>
              <a:rPr lang="en-US" dirty="0"/>
              <a:t>Linguistic Data: Quantitative Analysis and </a:t>
            </a:r>
            <a:r>
              <a:rPr lang="en-US" dirty="0" err="1"/>
              <a:t>Visualisation</a:t>
            </a:r>
            <a:endParaRPr lang="ru-RU" dirty="0"/>
          </a:p>
        </p:txBody>
      </p:sp>
      <p:sp>
        <p:nvSpPr>
          <p:cNvPr id="12" name="Заголовок 2">
            <a:extLst>
              <a:ext uri="{FF2B5EF4-FFF2-40B4-BE49-F238E27FC236}">
                <a16:creationId xmlns:a16="http://schemas.microsoft.com/office/drawing/2014/main" id="{9C3BAA60-2B6C-5F37-D574-1842447B021E}"/>
              </a:ext>
            </a:extLst>
          </p:cNvPr>
          <p:cNvSpPr txBox="1">
            <a:spLocks/>
          </p:cNvSpPr>
          <p:nvPr/>
        </p:nvSpPr>
        <p:spPr>
          <a:xfrm>
            <a:off x="564102" y="1447790"/>
            <a:ext cx="11063796"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Assessment</a:t>
            </a:r>
            <a:endParaRPr lang="ru-RU" sz="2400" dirty="0"/>
          </a:p>
        </p:txBody>
      </p:sp>
      <p:sp>
        <p:nvSpPr>
          <p:cNvPr id="13" name="Текст 3">
            <a:extLst>
              <a:ext uri="{FF2B5EF4-FFF2-40B4-BE49-F238E27FC236}">
                <a16:creationId xmlns:a16="http://schemas.microsoft.com/office/drawing/2014/main" id="{72DCF296-93EF-9B7A-A6EA-AD66BC605066}"/>
              </a:ext>
            </a:extLst>
          </p:cNvPr>
          <p:cNvSpPr txBox="1">
            <a:spLocks/>
          </p:cNvSpPr>
          <p:nvPr/>
        </p:nvSpPr>
        <p:spPr>
          <a:xfrm>
            <a:off x="564101" y="2379663"/>
            <a:ext cx="11063797"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0.3 * Assignment1 + 0.3 * Assignment2 + 0.4 * Assignment3 + 0.2 * Bonus task</a:t>
            </a:r>
          </a:p>
          <a:p>
            <a:endParaRPr lang="en-US" sz="1800" dirty="0"/>
          </a:p>
          <a:p>
            <a:pPr marL="285750" indent="-285750">
              <a:buFont typeface="Arial" panose="020B0604020202020204" pitchFamily="34" charset="0"/>
              <a:buChar char="•"/>
            </a:pPr>
            <a:r>
              <a:rPr lang="en-US" sz="1800" dirty="0"/>
              <a:t>within a week of the distribution for the max. of 10 points, within two weeks for the max. of 8 points</a:t>
            </a:r>
          </a:p>
          <a:p>
            <a:pPr marL="285750" indent="-285750">
              <a:buFont typeface="Arial" panose="020B0604020202020204" pitchFamily="34" charset="0"/>
              <a:buChar char="•"/>
            </a:pPr>
            <a:r>
              <a:rPr lang="en-US" sz="1800" dirty="0"/>
              <a:t>Bonus: R&amp;D</a:t>
            </a:r>
          </a:p>
          <a:p>
            <a:pPr marL="285750" indent="-285750">
              <a:buFont typeface="Arial" panose="020B0604020202020204" pitchFamily="34" charset="0"/>
              <a:buChar char="•"/>
            </a:pPr>
            <a:r>
              <a:rPr lang="en-US" sz="1800" dirty="0"/>
              <a:t>Project: full grade</a:t>
            </a:r>
          </a:p>
        </p:txBody>
      </p:sp>
    </p:spTree>
    <p:extLst>
      <p:ext uri="{BB962C8B-B14F-4D97-AF65-F5344CB8AC3E}">
        <p14:creationId xmlns:p14="http://schemas.microsoft.com/office/powerpoint/2010/main" val="162514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150D-716B-04B3-34D3-B2C10C484277}"/>
            </a:ext>
          </a:extLst>
        </p:cNvPr>
        <p:cNvGrpSpPr/>
        <p:nvPr/>
      </p:nvGrpSpPr>
      <p:grpSpPr>
        <a:xfrm>
          <a:off x="0" y="0"/>
          <a:ext cx="0" cy="0"/>
          <a:chOff x="0" y="0"/>
          <a:chExt cx="0" cy="0"/>
        </a:xfrm>
      </p:grpSpPr>
      <p:sp>
        <p:nvSpPr>
          <p:cNvPr id="6" name="Текст 5">
            <a:extLst>
              <a:ext uri="{FF2B5EF4-FFF2-40B4-BE49-F238E27FC236}">
                <a16:creationId xmlns:a16="http://schemas.microsoft.com/office/drawing/2014/main" id="{96E9284A-BE4F-EFDE-6596-E6698D7ECED4}"/>
              </a:ext>
            </a:extLst>
          </p:cNvPr>
          <p:cNvSpPr>
            <a:spLocks noGrp="1"/>
          </p:cNvSpPr>
          <p:nvPr>
            <p:ph type="body" sz="quarter" idx="13"/>
          </p:nvPr>
        </p:nvSpPr>
        <p:spPr/>
        <p:txBody>
          <a:bodyPr/>
          <a:lstStyle/>
          <a:p>
            <a:r>
              <a:rPr lang="en-US" dirty="0"/>
              <a:t>School of linguistics</a:t>
            </a:r>
            <a:endParaRPr lang="ru-RU" dirty="0"/>
          </a:p>
        </p:txBody>
      </p:sp>
      <p:sp>
        <p:nvSpPr>
          <p:cNvPr id="7" name="Текст 6">
            <a:extLst>
              <a:ext uri="{FF2B5EF4-FFF2-40B4-BE49-F238E27FC236}">
                <a16:creationId xmlns:a16="http://schemas.microsoft.com/office/drawing/2014/main" id="{C634CC55-18BE-DDCE-31FE-0A20F6B376C1}"/>
              </a:ext>
            </a:extLst>
          </p:cNvPr>
          <p:cNvSpPr>
            <a:spLocks noGrp="1"/>
          </p:cNvSpPr>
          <p:nvPr>
            <p:ph type="body" sz="quarter" idx="14"/>
          </p:nvPr>
        </p:nvSpPr>
        <p:spPr/>
        <p:txBody>
          <a:bodyPr/>
          <a:lstStyle/>
          <a:p>
            <a:r>
              <a:rPr lang="en-US" dirty="0"/>
              <a:t>Linguistic Theory and Language Description</a:t>
            </a:r>
            <a:endParaRPr lang="ru-RU" dirty="0"/>
          </a:p>
          <a:p>
            <a:endParaRPr lang="ru-RU" dirty="0"/>
          </a:p>
        </p:txBody>
      </p:sp>
      <p:sp>
        <p:nvSpPr>
          <p:cNvPr id="8" name="Текст 7">
            <a:extLst>
              <a:ext uri="{FF2B5EF4-FFF2-40B4-BE49-F238E27FC236}">
                <a16:creationId xmlns:a16="http://schemas.microsoft.com/office/drawing/2014/main" id="{50D210AD-B4CA-E549-1207-B9DC40229FAC}"/>
              </a:ext>
            </a:extLst>
          </p:cNvPr>
          <p:cNvSpPr>
            <a:spLocks noGrp="1"/>
          </p:cNvSpPr>
          <p:nvPr>
            <p:ph type="body" sz="quarter" idx="15"/>
          </p:nvPr>
        </p:nvSpPr>
        <p:spPr/>
        <p:txBody>
          <a:bodyPr/>
          <a:lstStyle/>
          <a:p>
            <a:r>
              <a:rPr lang="en-US" dirty="0"/>
              <a:t>Linguistic Data: Quantitative Analysis and </a:t>
            </a:r>
            <a:r>
              <a:rPr lang="en-US" dirty="0" err="1"/>
              <a:t>Visualisation</a:t>
            </a:r>
            <a:endParaRPr lang="ru-RU" dirty="0"/>
          </a:p>
        </p:txBody>
      </p:sp>
      <p:sp>
        <p:nvSpPr>
          <p:cNvPr id="12" name="Заголовок 2">
            <a:extLst>
              <a:ext uri="{FF2B5EF4-FFF2-40B4-BE49-F238E27FC236}">
                <a16:creationId xmlns:a16="http://schemas.microsoft.com/office/drawing/2014/main" id="{26B4B4C5-5D00-021C-2673-0745474A8E7B}"/>
              </a:ext>
            </a:extLst>
          </p:cNvPr>
          <p:cNvSpPr txBox="1">
            <a:spLocks/>
          </p:cNvSpPr>
          <p:nvPr/>
        </p:nvSpPr>
        <p:spPr>
          <a:xfrm>
            <a:off x="564102" y="1447790"/>
            <a:ext cx="11063796"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Zen of Python</a:t>
            </a:r>
            <a:endParaRPr lang="ru-RU" sz="2400" dirty="0"/>
          </a:p>
        </p:txBody>
      </p:sp>
      <p:sp>
        <p:nvSpPr>
          <p:cNvPr id="13" name="Текст 3">
            <a:extLst>
              <a:ext uri="{FF2B5EF4-FFF2-40B4-BE49-F238E27FC236}">
                <a16:creationId xmlns:a16="http://schemas.microsoft.com/office/drawing/2014/main" id="{46855DA4-014E-1EDF-6B73-258D9379F92E}"/>
              </a:ext>
            </a:extLst>
          </p:cNvPr>
          <p:cNvSpPr txBox="1">
            <a:spLocks/>
          </p:cNvSpPr>
          <p:nvPr/>
        </p:nvSpPr>
        <p:spPr>
          <a:xfrm>
            <a:off x="564101" y="2379663"/>
            <a:ext cx="11063797"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pPr marL="285750" indent="-285750">
              <a:buFont typeface="Arial" panose="020B0604020202020204" pitchFamily="34" charset="0"/>
              <a:buChar char="•"/>
            </a:pPr>
            <a:r>
              <a:rPr lang="en-US" sz="1800" dirty="0"/>
              <a:t>Beautiful is better than ugly.</a:t>
            </a:r>
          </a:p>
          <a:p>
            <a:pPr marL="285750" indent="-285750">
              <a:buFont typeface="Arial" panose="020B0604020202020204" pitchFamily="34" charset="0"/>
              <a:buChar char="•"/>
            </a:pPr>
            <a:r>
              <a:rPr lang="en-US" sz="1800" dirty="0"/>
              <a:t>Explicit is better than implicit.</a:t>
            </a:r>
          </a:p>
          <a:p>
            <a:pPr marL="285750" indent="-285750">
              <a:buFont typeface="Arial" panose="020B0604020202020204" pitchFamily="34" charset="0"/>
              <a:buChar char="•"/>
            </a:pPr>
            <a:r>
              <a:rPr lang="en-US" sz="1800" dirty="0"/>
              <a:t>Simple is better than complex.</a:t>
            </a:r>
          </a:p>
          <a:p>
            <a:pPr marL="285750" indent="-285750">
              <a:buFont typeface="Arial" panose="020B0604020202020204" pitchFamily="34" charset="0"/>
              <a:buChar char="•"/>
            </a:pPr>
            <a:r>
              <a:rPr lang="en-US" sz="1800" dirty="0"/>
              <a:t>Complex is better than complicated.</a:t>
            </a:r>
          </a:p>
          <a:p>
            <a:pPr marL="285750" indent="-285750">
              <a:buFont typeface="Arial" panose="020B0604020202020204" pitchFamily="34" charset="0"/>
              <a:buChar char="•"/>
            </a:pPr>
            <a:r>
              <a:rPr lang="en-US" sz="1800" dirty="0"/>
              <a:t>Readability counts.</a:t>
            </a:r>
          </a:p>
        </p:txBody>
      </p:sp>
      <p:pic>
        <p:nvPicPr>
          <p:cNvPr id="1026" name="Picture 2">
            <a:extLst>
              <a:ext uri="{FF2B5EF4-FFF2-40B4-BE49-F238E27FC236}">
                <a16:creationId xmlns:a16="http://schemas.microsoft.com/office/drawing/2014/main" id="{9121F74F-1053-8234-1DAC-5531E55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582" y="1447790"/>
            <a:ext cx="2541071" cy="38116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1A44DF-0B5F-00ED-A3AB-2939E71A14A3}"/>
              </a:ext>
            </a:extLst>
          </p:cNvPr>
          <p:cNvSpPr txBox="1"/>
          <p:nvPr/>
        </p:nvSpPr>
        <p:spPr>
          <a:xfrm>
            <a:off x="7613582" y="5366193"/>
            <a:ext cx="6097604" cy="369332"/>
          </a:xfrm>
          <a:prstGeom prst="rect">
            <a:avLst/>
          </a:prstGeom>
          <a:noFill/>
        </p:spPr>
        <p:txBody>
          <a:bodyPr wrap="square">
            <a:spAutoFit/>
          </a:bodyPr>
          <a:lstStyle/>
          <a:p>
            <a:r>
              <a:rPr lang="en-US" sz="1800" dirty="0"/>
              <a:t>Guido van Rossum</a:t>
            </a:r>
          </a:p>
        </p:txBody>
      </p:sp>
    </p:spTree>
    <p:extLst>
      <p:ext uri="{BB962C8B-B14F-4D97-AF65-F5344CB8AC3E}">
        <p14:creationId xmlns:p14="http://schemas.microsoft.com/office/powerpoint/2010/main" val="273041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E1EE6-B30B-1996-3375-94FF4B5A5547}"/>
            </a:ext>
          </a:extLst>
        </p:cNvPr>
        <p:cNvGrpSpPr/>
        <p:nvPr/>
      </p:nvGrpSpPr>
      <p:grpSpPr>
        <a:xfrm>
          <a:off x="0" y="0"/>
          <a:ext cx="0" cy="0"/>
          <a:chOff x="0" y="0"/>
          <a:chExt cx="0" cy="0"/>
        </a:xfrm>
      </p:grpSpPr>
      <p:sp>
        <p:nvSpPr>
          <p:cNvPr id="6" name="Текст 5">
            <a:extLst>
              <a:ext uri="{FF2B5EF4-FFF2-40B4-BE49-F238E27FC236}">
                <a16:creationId xmlns:a16="http://schemas.microsoft.com/office/drawing/2014/main" id="{16D3A691-FEDA-0603-BAE4-93B2816B60FD}"/>
              </a:ext>
            </a:extLst>
          </p:cNvPr>
          <p:cNvSpPr>
            <a:spLocks noGrp="1"/>
          </p:cNvSpPr>
          <p:nvPr>
            <p:ph type="body" sz="quarter" idx="13"/>
          </p:nvPr>
        </p:nvSpPr>
        <p:spPr/>
        <p:txBody>
          <a:bodyPr/>
          <a:lstStyle/>
          <a:p>
            <a:r>
              <a:rPr lang="en-US" dirty="0"/>
              <a:t>School of linguistics</a:t>
            </a:r>
            <a:endParaRPr lang="ru-RU" dirty="0"/>
          </a:p>
        </p:txBody>
      </p:sp>
      <p:sp>
        <p:nvSpPr>
          <p:cNvPr id="7" name="Текст 6">
            <a:extLst>
              <a:ext uri="{FF2B5EF4-FFF2-40B4-BE49-F238E27FC236}">
                <a16:creationId xmlns:a16="http://schemas.microsoft.com/office/drawing/2014/main" id="{C15D0D06-045D-0F9A-FE85-BD0C027ECC19}"/>
              </a:ext>
            </a:extLst>
          </p:cNvPr>
          <p:cNvSpPr>
            <a:spLocks noGrp="1"/>
          </p:cNvSpPr>
          <p:nvPr>
            <p:ph type="body" sz="quarter" idx="14"/>
          </p:nvPr>
        </p:nvSpPr>
        <p:spPr/>
        <p:txBody>
          <a:bodyPr/>
          <a:lstStyle/>
          <a:p>
            <a:r>
              <a:rPr lang="en-US" dirty="0"/>
              <a:t>Linguistic Theory and Language Description</a:t>
            </a:r>
            <a:endParaRPr lang="ru-RU" dirty="0"/>
          </a:p>
          <a:p>
            <a:endParaRPr lang="ru-RU" dirty="0"/>
          </a:p>
        </p:txBody>
      </p:sp>
      <p:sp>
        <p:nvSpPr>
          <p:cNvPr id="8" name="Текст 7">
            <a:extLst>
              <a:ext uri="{FF2B5EF4-FFF2-40B4-BE49-F238E27FC236}">
                <a16:creationId xmlns:a16="http://schemas.microsoft.com/office/drawing/2014/main" id="{F8982E5B-D92D-76CB-BF35-71E943EB3759}"/>
              </a:ext>
            </a:extLst>
          </p:cNvPr>
          <p:cNvSpPr>
            <a:spLocks noGrp="1"/>
          </p:cNvSpPr>
          <p:nvPr>
            <p:ph type="body" sz="quarter" idx="15"/>
          </p:nvPr>
        </p:nvSpPr>
        <p:spPr/>
        <p:txBody>
          <a:bodyPr/>
          <a:lstStyle/>
          <a:p>
            <a:r>
              <a:rPr lang="en-US" dirty="0"/>
              <a:t>Linguistic Data: Quantitative Analysis and </a:t>
            </a:r>
            <a:r>
              <a:rPr lang="en-US" dirty="0" err="1"/>
              <a:t>Visualisation</a:t>
            </a:r>
            <a:endParaRPr lang="ru-RU" dirty="0"/>
          </a:p>
        </p:txBody>
      </p:sp>
      <p:sp>
        <p:nvSpPr>
          <p:cNvPr id="12" name="Заголовок 2">
            <a:extLst>
              <a:ext uri="{FF2B5EF4-FFF2-40B4-BE49-F238E27FC236}">
                <a16:creationId xmlns:a16="http://schemas.microsoft.com/office/drawing/2014/main" id="{2E99E062-8441-8765-4B60-901665B10B53}"/>
              </a:ext>
            </a:extLst>
          </p:cNvPr>
          <p:cNvSpPr txBox="1">
            <a:spLocks/>
          </p:cNvSpPr>
          <p:nvPr/>
        </p:nvSpPr>
        <p:spPr>
          <a:xfrm>
            <a:off x="564102" y="1447790"/>
            <a:ext cx="11063796"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Python (1991 — … )</a:t>
            </a:r>
          </a:p>
          <a:p>
            <a:pPr marL="342900" indent="-342900">
              <a:buFont typeface="Wingdings" panose="05000000000000000000" pitchFamily="2" charset="2"/>
              <a:buChar char="Ø"/>
            </a:pPr>
            <a:r>
              <a:rPr lang="en-US" sz="2400" dirty="0"/>
              <a:t>3.13.0</a:t>
            </a:r>
          </a:p>
        </p:txBody>
      </p:sp>
      <p:sp>
        <p:nvSpPr>
          <p:cNvPr id="13" name="Текст 3">
            <a:extLst>
              <a:ext uri="{FF2B5EF4-FFF2-40B4-BE49-F238E27FC236}">
                <a16:creationId xmlns:a16="http://schemas.microsoft.com/office/drawing/2014/main" id="{DDD82466-F88F-B920-3F5E-BADB27E14EF1}"/>
              </a:ext>
            </a:extLst>
          </p:cNvPr>
          <p:cNvSpPr txBox="1">
            <a:spLocks/>
          </p:cNvSpPr>
          <p:nvPr/>
        </p:nvSpPr>
        <p:spPr>
          <a:xfrm>
            <a:off x="564101" y="2224815"/>
            <a:ext cx="11063797" cy="3393234"/>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pPr marL="285750" indent="-285750">
              <a:buFont typeface="Arial" panose="020B0604020202020204" pitchFamily="34" charset="0"/>
              <a:buChar char="•"/>
            </a:pPr>
            <a:r>
              <a:rPr lang="en-US" sz="1800" dirty="0"/>
              <a:t>GUI Programming Support</a:t>
            </a:r>
          </a:p>
          <a:p>
            <a:pPr marL="285750" indent="-285750">
              <a:buFont typeface="Arial" panose="020B0604020202020204" pitchFamily="34" charset="0"/>
              <a:buChar char="•"/>
            </a:pPr>
            <a:r>
              <a:rPr lang="en-US" sz="1800" dirty="0"/>
              <a:t>Object-Oriented Programming</a:t>
            </a:r>
          </a:p>
          <a:p>
            <a:pPr marL="285750" indent="-285750">
              <a:buFont typeface="Arial" panose="020B0604020202020204" pitchFamily="34" charset="0"/>
              <a:buChar char="•"/>
            </a:pPr>
            <a:r>
              <a:rPr lang="en-US" sz="1800" dirty="0"/>
              <a:t>Dynamic Language</a:t>
            </a:r>
          </a:p>
          <a:p>
            <a:pPr marL="285750" indent="-285750">
              <a:buFont typeface="Arial" panose="020B0604020202020204" pitchFamily="34" charset="0"/>
              <a:buChar char="•"/>
            </a:pPr>
            <a:r>
              <a:rPr lang="en-US" sz="1800" dirty="0"/>
              <a:t>Easy to Code</a:t>
            </a:r>
          </a:p>
          <a:p>
            <a:pPr marL="285750" indent="-285750">
              <a:buFont typeface="Arial" panose="020B0604020202020204" pitchFamily="34" charset="0"/>
              <a:buChar char="•"/>
            </a:pPr>
            <a:r>
              <a:rPr lang="en-US" sz="1800" dirty="0"/>
              <a:t>Free and Open-Source</a:t>
            </a:r>
          </a:p>
          <a:p>
            <a:pPr marL="285750" indent="-285750">
              <a:buFont typeface="Arial" panose="020B0604020202020204" pitchFamily="34" charset="0"/>
              <a:buChar char="•"/>
            </a:pPr>
            <a:r>
              <a:rPr lang="en-US" sz="1800" dirty="0"/>
              <a:t>High-level Programming Language</a:t>
            </a:r>
          </a:p>
          <a:p>
            <a:pPr marL="285750" indent="-285750">
              <a:buFont typeface="Arial" panose="020B0604020202020204" pitchFamily="34" charset="0"/>
              <a:buChar char="•"/>
            </a:pPr>
            <a:r>
              <a:rPr lang="en-US" sz="1800" dirty="0"/>
              <a:t>Interpreted Language</a:t>
            </a:r>
          </a:p>
          <a:p>
            <a:pPr marL="285750" indent="-285750">
              <a:buFont typeface="Arial" panose="020B0604020202020204" pitchFamily="34" charset="0"/>
              <a:buChar char="•"/>
            </a:pPr>
            <a:r>
              <a:rPr lang="en-US" sz="1800" dirty="0"/>
              <a:t>Libraries</a:t>
            </a:r>
          </a:p>
        </p:txBody>
      </p:sp>
      <p:pic>
        <p:nvPicPr>
          <p:cNvPr id="15" name="Рисунок 14" descr="Изображение выглядит как текст, графическая вставка, стул, Шрифт&#10;&#10;Автоматически созданное описание">
            <a:extLst>
              <a:ext uri="{FF2B5EF4-FFF2-40B4-BE49-F238E27FC236}">
                <a16:creationId xmlns:a16="http://schemas.microsoft.com/office/drawing/2014/main" id="{280F0259-A78C-4B4D-0FE6-4BD59A94F855}"/>
              </a:ext>
            </a:extLst>
          </p:cNvPr>
          <p:cNvPicPr>
            <a:picLocks noChangeAspect="1"/>
          </p:cNvPicPr>
          <p:nvPr/>
        </p:nvPicPr>
        <p:blipFill>
          <a:blip r:embed="rId2"/>
          <a:stretch>
            <a:fillRect/>
          </a:stretch>
        </p:blipFill>
        <p:spPr>
          <a:xfrm>
            <a:off x="7421077" y="1220095"/>
            <a:ext cx="3420277" cy="5282627"/>
          </a:xfrm>
          <a:prstGeom prst="rect">
            <a:avLst/>
          </a:prstGeom>
        </p:spPr>
      </p:pic>
    </p:spTree>
    <p:extLst>
      <p:ext uri="{BB962C8B-B14F-4D97-AF65-F5344CB8AC3E}">
        <p14:creationId xmlns:p14="http://schemas.microsoft.com/office/powerpoint/2010/main" val="298476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DDF03-A4B3-4476-CFA9-8A5B1091177F}"/>
            </a:ext>
          </a:extLst>
        </p:cNvPr>
        <p:cNvGrpSpPr/>
        <p:nvPr/>
      </p:nvGrpSpPr>
      <p:grpSpPr>
        <a:xfrm>
          <a:off x="0" y="0"/>
          <a:ext cx="0" cy="0"/>
          <a:chOff x="0" y="0"/>
          <a:chExt cx="0" cy="0"/>
        </a:xfrm>
      </p:grpSpPr>
      <p:sp>
        <p:nvSpPr>
          <p:cNvPr id="6" name="Текст 5">
            <a:extLst>
              <a:ext uri="{FF2B5EF4-FFF2-40B4-BE49-F238E27FC236}">
                <a16:creationId xmlns:a16="http://schemas.microsoft.com/office/drawing/2014/main" id="{A86F5799-C56F-B7E2-7F86-2954057B7BB5}"/>
              </a:ext>
            </a:extLst>
          </p:cNvPr>
          <p:cNvSpPr>
            <a:spLocks noGrp="1"/>
          </p:cNvSpPr>
          <p:nvPr>
            <p:ph type="body" sz="quarter" idx="13"/>
          </p:nvPr>
        </p:nvSpPr>
        <p:spPr/>
        <p:txBody>
          <a:bodyPr/>
          <a:lstStyle/>
          <a:p>
            <a:r>
              <a:rPr lang="en-US" dirty="0"/>
              <a:t>School of linguistics</a:t>
            </a:r>
            <a:endParaRPr lang="ru-RU" dirty="0"/>
          </a:p>
        </p:txBody>
      </p:sp>
      <p:sp>
        <p:nvSpPr>
          <p:cNvPr id="7" name="Текст 6">
            <a:extLst>
              <a:ext uri="{FF2B5EF4-FFF2-40B4-BE49-F238E27FC236}">
                <a16:creationId xmlns:a16="http://schemas.microsoft.com/office/drawing/2014/main" id="{EC5D9306-AE0A-99F9-31E8-A01461D9B5F9}"/>
              </a:ext>
            </a:extLst>
          </p:cNvPr>
          <p:cNvSpPr>
            <a:spLocks noGrp="1"/>
          </p:cNvSpPr>
          <p:nvPr>
            <p:ph type="body" sz="quarter" idx="14"/>
          </p:nvPr>
        </p:nvSpPr>
        <p:spPr/>
        <p:txBody>
          <a:bodyPr/>
          <a:lstStyle/>
          <a:p>
            <a:r>
              <a:rPr lang="en-US" dirty="0"/>
              <a:t>Linguistic Theory and Language Description</a:t>
            </a:r>
            <a:endParaRPr lang="ru-RU" dirty="0"/>
          </a:p>
          <a:p>
            <a:endParaRPr lang="ru-RU" dirty="0"/>
          </a:p>
        </p:txBody>
      </p:sp>
      <p:sp>
        <p:nvSpPr>
          <p:cNvPr id="8" name="Текст 7">
            <a:extLst>
              <a:ext uri="{FF2B5EF4-FFF2-40B4-BE49-F238E27FC236}">
                <a16:creationId xmlns:a16="http://schemas.microsoft.com/office/drawing/2014/main" id="{B3BF6EDB-5515-DF8F-D741-BC557C0748C4}"/>
              </a:ext>
            </a:extLst>
          </p:cNvPr>
          <p:cNvSpPr>
            <a:spLocks noGrp="1"/>
          </p:cNvSpPr>
          <p:nvPr>
            <p:ph type="body" sz="quarter" idx="15"/>
          </p:nvPr>
        </p:nvSpPr>
        <p:spPr/>
        <p:txBody>
          <a:bodyPr/>
          <a:lstStyle/>
          <a:p>
            <a:r>
              <a:rPr lang="en-US" dirty="0"/>
              <a:t>Linguistic Data: Quantitative Analysis and </a:t>
            </a:r>
            <a:r>
              <a:rPr lang="en-US" dirty="0" err="1"/>
              <a:t>Visualisation</a:t>
            </a:r>
            <a:endParaRPr lang="ru-RU" dirty="0"/>
          </a:p>
        </p:txBody>
      </p:sp>
      <p:sp>
        <p:nvSpPr>
          <p:cNvPr id="12" name="Заголовок 2">
            <a:extLst>
              <a:ext uri="{FF2B5EF4-FFF2-40B4-BE49-F238E27FC236}">
                <a16:creationId xmlns:a16="http://schemas.microsoft.com/office/drawing/2014/main" id="{BE916BA4-1DDA-A301-5EFC-F3E19A707C4B}"/>
              </a:ext>
            </a:extLst>
          </p:cNvPr>
          <p:cNvSpPr txBox="1">
            <a:spLocks/>
          </p:cNvSpPr>
          <p:nvPr/>
        </p:nvSpPr>
        <p:spPr>
          <a:xfrm>
            <a:off x="564102" y="1447790"/>
            <a:ext cx="11063796"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Python (1991 — … )</a:t>
            </a:r>
          </a:p>
          <a:p>
            <a:pPr marL="342900" indent="-342900">
              <a:buFont typeface="Wingdings" panose="05000000000000000000" pitchFamily="2" charset="2"/>
              <a:buChar char="Ø"/>
            </a:pPr>
            <a:r>
              <a:rPr lang="en-US" sz="2400" dirty="0"/>
              <a:t>3.13.0</a:t>
            </a:r>
          </a:p>
        </p:txBody>
      </p:sp>
      <p:sp>
        <p:nvSpPr>
          <p:cNvPr id="13" name="Текст 3">
            <a:extLst>
              <a:ext uri="{FF2B5EF4-FFF2-40B4-BE49-F238E27FC236}">
                <a16:creationId xmlns:a16="http://schemas.microsoft.com/office/drawing/2014/main" id="{C77E8B61-B0C4-0B2C-BF21-B100372344DB}"/>
              </a:ext>
            </a:extLst>
          </p:cNvPr>
          <p:cNvSpPr txBox="1">
            <a:spLocks/>
          </p:cNvSpPr>
          <p:nvPr/>
        </p:nvSpPr>
        <p:spPr>
          <a:xfrm>
            <a:off x="564101" y="2224815"/>
            <a:ext cx="11063797" cy="3393234"/>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pPr marL="285750" indent="-285750">
              <a:buFont typeface="Arial" panose="020B0604020202020204" pitchFamily="34" charset="0"/>
              <a:buChar char="•"/>
            </a:pPr>
            <a:r>
              <a:rPr lang="en-US" sz="1800" dirty="0"/>
              <a:t>GUI Programming Support</a:t>
            </a:r>
          </a:p>
          <a:p>
            <a:pPr marL="285750" indent="-285750">
              <a:buFont typeface="Arial" panose="020B0604020202020204" pitchFamily="34" charset="0"/>
              <a:buChar char="•"/>
            </a:pPr>
            <a:r>
              <a:rPr lang="en-US" sz="1800" dirty="0"/>
              <a:t>Object-Oriented Programming</a:t>
            </a:r>
          </a:p>
          <a:p>
            <a:pPr marL="285750" indent="-285750">
              <a:buFont typeface="Arial" panose="020B0604020202020204" pitchFamily="34" charset="0"/>
              <a:buChar char="•"/>
            </a:pPr>
            <a:r>
              <a:rPr lang="en-US" sz="1800" dirty="0"/>
              <a:t>Dynamic Language</a:t>
            </a:r>
          </a:p>
          <a:p>
            <a:pPr marL="285750" indent="-285750">
              <a:buFont typeface="Arial" panose="020B0604020202020204" pitchFamily="34" charset="0"/>
              <a:buChar char="•"/>
            </a:pPr>
            <a:r>
              <a:rPr lang="en-US" sz="1800" dirty="0"/>
              <a:t>Easy to Code</a:t>
            </a:r>
          </a:p>
          <a:p>
            <a:pPr marL="285750" indent="-285750">
              <a:buFont typeface="Arial" panose="020B0604020202020204" pitchFamily="34" charset="0"/>
              <a:buChar char="•"/>
            </a:pPr>
            <a:r>
              <a:rPr lang="en-US" sz="1800" dirty="0"/>
              <a:t>Free and Open-Source</a:t>
            </a:r>
          </a:p>
          <a:p>
            <a:pPr marL="285750" indent="-285750">
              <a:buFont typeface="Arial" panose="020B0604020202020204" pitchFamily="34" charset="0"/>
              <a:buChar char="•"/>
            </a:pPr>
            <a:r>
              <a:rPr lang="en-US" sz="1800" dirty="0"/>
              <a:t>High-level Programming Language</a:t>
            </a:r>
          </a:p>
          <a:p>
            <a:pPr marL="285750" indent="-285750">
              <a:buFont typeface="Arial" panose="020B0604020202020204" pitchFamily="34" charset="0"/>
              <a:buChar char="•"/>
            </a:pPr>
            <a:r>
              <a:rPr lang="en-US" sz="1800" dirty="0"/>
              <a:t>Interpreted Language</a:t>
            </a:r>
          </a:p>
          <a:p>
            <a:pPr marL="285750" indent="-285750">
              <a:buFont typeface="Arial" panose="020B0604020202020204" pitchFamily="34" charset="0"/>
              <a:buChar char="•"/>
            </a:pPr>
            <a:r>
              <a:rPr lang="en-US" sz="1800" dirty="0"/>
              <a:t>Libraries</a:t>
            </a:r>
          </a:p>
        </p:txBody>
      </p:sp>
    </p:spTree>
    <p:extLst>
      <p:ext uri="{BB962C8B-B14F-4D97-AF65-F5344CB8AC3E}">
        <p14:creationId xmlns:p14="http://schemas.microsoft.com/office/powerpoint/2010/main" val="3572102559"/>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492</TotalTime>
  <Words>271</Words>
  <Application>Microsoft Office PowerPoint</Application>
  <PresentationFormat>Широкоэкранный</PresentationFormat>
  <Paragraphs>67</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HSE Sans</vt:lpstr>
      <vt:lpstr>Wingdings</vt:lpstr>
      <vt:lpstr>Office Theme</vt:lpstr>
      <vt:lpstr>Linguistic Data: Quantitative Analysis and Visualisation</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Александра Коновалова</cp:lastModifiedBy>
  <cp:revision>16</cp:revision>
  <cp:lastPrinted>2021-11-11T13:08:42Z</cp:lastPrinted>
  <dcterms:created xsi:type="dcterms:W3CDTF">2021-11-11T08:52:47Z</dcterms:created>
  <dcterms:modified xsi:type="dcterms:W3CDTF">2024-11-06T15:11:50Z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