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8" r:id="rId3"/>
    <p:sldId id="269" r:id="rId4"/>
    <p:sldId id="270" r:id="rId5"/>
    <p:sldId id="273" r:id="rId6"/>
    <p:sldId id="274" r:id="rId7"/>
    <p:sldId id="272" r:id="rId8"/>
    <p:sldId id="275" r:id="rId9"/>
    <p:sldId id="258" r:id="rId10"/>
    <p:sldId id="259" r:id="rId11"/>
    <p:sldId id="276" r:id="rId12"/>
    <p:sldId id="277" r:id="rId13"/>
    <p:sldId id="278" r:id="rId14"/>
    <p:sldId id="279" r:id="rId15"/>
    <p:sldId id="280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57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E9910-54C2-4019-B935-DECA6CF699F7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CA925-C83F-42BB-948E-5C61ED3728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202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59F7E-8819-4DAE-B084-81D7761E964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472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Хорош</a:t>
            </a:r>
            <a:r>
              <a:rPr lang="ru-RU" baseline="0" dirty="0" smtClean="0"/>
              <a:t> только для достаточно частотных устойчивых сочетаний. Будет плохо моделировать свободную сочетаемость. И уж точно не подойдет для предложений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A925-C83F-42BB-948E-5C61ED37284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161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Хорош</a:t>
            </a:r>
            <a:r>
              <a:rPr lang="ru-RU" baseline="0" dirty="0" smtClean="0"/>
              <a:t> только для достаточно частотных устойчивых сочетаний. Будет плохо моделировать свободную </a:t>
            </a:r>
            <a:r>
              <a:rPr lang="ru-RU" baseline="0" smtClean="0"/>
              <a:t>сочетаемость. И </a:t>
            </a:r>
            <a:r>
              <a:rPr lang="ru-RU" baseline="0" dirty="0" smtClean="0"/>
              <a:t>уж точно не подойдет для предложений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A925-C83F-42BB-948E-5C61ED37284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241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60AE-2295-47FB-98DD-DFE087BA0892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BFCE-F75D-4867-966D-38BFE2C87D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869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60AE-2295-47FB-98DD-DFE087BA0892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BFCE-F75D-4867-966D-38BFE2C87D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1447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60AE-2295-47FB-98DD-DFE087BA0892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BFCE-F75D-4867-966D-38BFE2C87D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172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60AE-2295-47FB-98DD-DFE087BA0892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BFCE-F75D-4867-966D-38BFE2C87D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0704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60AE-2295-47FB-98DD-DFE087BA0892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BFCE-F75D-4867-966D-38BFE2C87D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0796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60AE-2295-47FB-98DD-DFE087BA0892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BFCE-F75D-4867-966D-38BFE2C87D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8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60AE-2295-47FB-98DD-DFE087BA0892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BFCE-F75D-4867-966D-38BFE2C87D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648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60AE-2295-47FB-98DD-DFE087BA0892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BFCE-F75D-4867-966D-38BFE2C87D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617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60AE-2295-47FB-98DD-DFE087BA0892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BFCE-F75D-4867-966D-38BFE2C87D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068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60AE-2295-47FB-98DD-DFE087BA0892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BFCE-F75D-4867-966D-38BFE2C87D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166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60AE-2295-47FB-98DD-DFE087BA0892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BFCE-F75D-4867-966D-38BFE2C87D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495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960AE-2295-47FB-98DD-DFE087BA0892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5BFCE-F75D-4867-966D-38BFE2C87D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0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://marcobaroni.org/compos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zenodo.org/record/3368838#.XlwRp_RS_Dc" TargetMode="External"/><Relationship Id="rId2" Type="http://schemas.openxmlformats.org/officeDocument/2006/relationships/hyperlink" Target="http://clic.cimec.unitn.it/composes/materials/frege-in-space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Модели композиции,</a:t>
            </a:r>
            <a:br>
              <a:rPr lang="ru-RU" dirty="0" smtClean="0"/>
            </a:br>
            <a:r>
              <a:rPr lang="ru-RU" sz="4400" dirty="0" smtClean="0"/>
              <a:t>или векторные представления для фраз и предложений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939663"/>
            <a:ext cx="9144000" cy="1655762"/>
          </a:xfrm>
        </p:spPr>
        <p:txBody>
          <a:bodyPr/>
          <a:lstStyle/>
          <a:p>
            <a:pPr algn="r"/>
            <a:r>
              <a:rPr lang="ru-RU" dirty="0" smtClean="0"/>
              <a:t>НИС «Компьютерная семантика»</a:t>
            </a:r>
            <a:br>
              <a:rPr lang="ru-RU" dirty="0" smtClean="0"/>
            </a:br>
            <a:r>
              <a:rPr lang="ru-RU" dirty="0" smtClean="0"/>
              <a:t>Даша Рыжова, Даша Попова,</a:t>
            </a:r>
            <a:br>
              <a:rPr lang="ru-RU" dirty="0" smtClean="0"/>
            </a:br>
            <a:r>
              <a:rPr lang="ru-RU" dirty="0" smtClean="0"/>
              <a:t>24.01.2022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216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4911" y="365125"/>
            <a:ext cx="11113477" cy="1325563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Векторные представления для словосочетаний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9146" y="1839693"/>
            <a:ext cx="88626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Вариант 2:</a:t>
            </a:r>
          </a:p>
          <a:p>
            <a:pPr marL="0" indent="0">
              <a:buNone/>
            </a:pPr>
            <a:r>
              <a:rPr lang="ru-RU" sz="3200" dirty="0" smtClean="0"/>
              <a:t>Можно составлять вектор для словосочетания из векторов входящих в него элементов</a:t>
            </a:r>
            <a:r>
              <a:rPr lang="en-US" sz="3200" dirty="0" smtClean="0"/>
              <a:t> (</a:t>
            </a:r>
            <a:r>
              <a:rPr lang="en-US" sz="3200" i="1" dirty="0" smtClean="0"/>
              <a:t>composed</a:t>
            </a:r>
            <a:r>
              <a:rPr lang="en-US" sz="3200" dirty="0" smtClean="0"/>
              <a:t> vectors)</a:t>
            </a:r>
            <a:endParaRPr lang="ru-RU" sz="3200" dirty="0" smtClean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r>
              <a:rPr lang="ru-RU" sz="3200" dirty="0" smtClean="0"/>
              <a:t>Как?</a:t>
            </a:r>
          </a:p>
          <a:p>
            <a:pPr marL="0" indent="0">
              <a:buNone/>
            </a:pPr>
            <a:r>
              <a:rPr lang="ru-RU" sz="3200" b="1" dirty="0" smtClean="0">
                <a:solidFill>
                  <a:srgbClr val="FF0000"/>
                </a:solidFill>
              </a:rPr>
              <a:t>Модели (методы) композиции</a:t>
            </a:r>
            <a:r>
              <a:rPr lang="ru-RU" sz="3200" dirty="0" smtClean="0"/>
              <a:t> </a:t>
            </a:r>
          </a:p>
        </p:txBody>
      </p:sp>
      <p:sp>
        <p:nvSpPr>
          <p:cNvPr id="4" name="Стрелка вправо 3"/>
          <p:cNvSpPr/>
          <p:nvPr/>
        </p:nvSpPr>
        <p:spPr>
          <a:xfrm>
            <a:off x="471267" y="5120640"/>
            <a:ext cx="492369" cy="21101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05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 </a:t>
            </a:r>
            <a:r>
              <a:rPr lang="en-US" dirty="0" smtClean="0"/>
              <a:t>COMPOSES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Compositional Operations in Semantic Space</a:t>
            </a:r>
            <a:r>
              <a:rPr lang="ru-RU" i="1" dirty="0"/>
              <a:t>, </a:t>
            </a:r>
            <a:r>
              <a:rPr lang="ru-RU" i="1" dirty="0" smtClean="0"/>
              <a:t>2011-2016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129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проекте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5320" y="1524000"/>
            <a:ext cx="11091203" cy="4351338"/>
          </a:xfrm>
        </p:spPr>
        <p:txBody>
          <a:bodyPr/>
          <a:lstStyle/>
          <a:p>
            <a:r>
              <a:rPr lang="en-US" i="1" dirty="0" smtClean="0"/>
              <a:t>Compositional </a:t>
            </a:r>
            <a:r>
              <a:rPr lang="en-US" i="1" dirty="0"/>
              <a:t>Operations in Semantic </a:t>
            </a:r>
            <a:r>
              <a:rPr lang="en-US" i="1" dirty="0" smtClean="0"/>
              <a:t>Space</a:t>
            </a:r>
            <a:r>
              <a:rPr lang="ru-RU" i="1" dirty="0" smtClean="0"/>
              <a:t>, 2011-2016</a:t>
            </a:r>
          </a:p>
          <a:p>
            <a:r>
              <a:rPr lang="en-US" dirty="0">
                <a:hlinkClick r:id="rId2"/>
              </a:rPr>
              <a:t>http://marcobaroni.org/composes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r>
              <a:rPr lang="ru-RU" dirty="0" smtClean="0"/>
              <a:t>Университет </a:t>
            </a:r>
            <a:r>
              <a:rPr lang="ru-RU" dirty="0" err="1" smtClean="0"/>
              <a:t>Тренто</a:t>
            </a:r>
            <a:r>
              <a:rPr lang="en-US" dirty="0" smtClean="0"/>
              <a:t>, CIMEC – Center for Mind/Brain Sciences (</a:t>
            </a:r>
            <a:r>
              <a:rPr lang="ru-RU" dirty="0" err="1" smtClean="0"/>
              <a:t>Роверето</a:t>
            </a:r>
            <a:r>
              <a:rPr lang="en-US" dirty="0" smtClean="0"/>
              <a:t>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657" y="0"/>
            <a:ext cx="3937000" cy="1524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483" y="3214688"/>
            <a:ext cx="4185138" cy="315454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23" y="3214688"/>
            <a:ext cx="4614653" cy="315454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818" y="3334324"/>
            <a:ext cx="2700839" cy="278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39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3254"/>
            <a:ext cx="10515600" cy="943170"/>
          </a:xfrm>
        </p:spPr>
        <p:txBody>
          <a:bodyPr/>
          <a:lstStyle/>
          <a:p>
            <a:pPr algn="ctr"/>
            <a:r>
              <a:rPr lang="ru-RU" dirty="0" smtClean="0"/>
              <a:t>Команда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92945" y="4068357"/>
            <a:ext cx="10515600" cy="2610803"/>
          </a:xfrm>
        </p:spPr>
        <p:txBody>
          <a:bodyPr numCol="2">
            <a:normAutofit/>
          </a:bodyPr>
          <a:lstStyle/>
          <a:p>
            <a:r>
              <a:rPr lang="en-US" dirty="0"/>
              <a:t>Georgiana </a:t>
            </a:r>
            <a:r>
              <a:rPr lang="en-US" dirty="0" err="1" smtClean="0"/>
              <a:t>Dinu</a:t>
            </a:r>
            <a:endParaRPr lang="en-US" dirty="0"/>
          </a:p>
          <a:p>
            <a:r>
              <a:rPr lang="en-US" dirty="0" err="1"/>
              <a:t>Aurelie</a:t>
            </a:r>
            <a:r>
              <a:rPr lang="en-US" dirty="0"/>
              <a:t> </a:t>
            </a:r>
            <a:r>
              <a:rPr lang="en-US" dirty="0" err="1"/>
              <a:t>Herbelot</a:t>
            </a:r>
            <a:endParaRPr lang="en-US" dirty="0"/>
          </a:p>
          <a:p>
            <a:r>
              <a:rPr lang="en-US" dirty="0" err="1"/>
              <a:t>Jiming</a:t>
            </a:r>
            <a:r>
              <a:rPr lang="en-US" dirty="0"/>
              <a:t> </a:t>
            </a:r>
            <a:r>
              <a:rPr lang="en-US" dirty="0" smtClean="0"/>
              <a:t>Li</a:t>
            </a:r>
            <a:endParaRPr lang="en-US" dirty="0"/>
          </a:p>
          <a:p>
            <a:r>
              <a:rPr lang="en-US" dirty="0"/>
              <a:t>Marco </a:t>
            </a:r>
            <a:r>
              <a:rPr lang="en-US" dirty="0" err="1"/>
              <a:t>Marelli</a:t>
            </a:r>
            <a:endParaRPr lang="en-US" dirty="0"/>
          </a:p>
          <a:p>
            <a:r>
              <a:rPr lang="en-US" dirty="0"/>
              <a:t>Denis </a:t>
            </a:r>
            <a:r>
              <a:rPr lang="en-US" dirty="0" err="1" smtClean="0"/>
              <a:t>Paperno</a:t>
            </a:r>
            <a:endParaRPr lang="en-US" dirty="0" smtClean="0"/>
          </a:p>
          <a:p>
            <a:r>
              <a:rPr lang="en-US" dirty="0" err="1" smtClean="0"/>
              <a:t>Germ</a:t>
            </a:r>
            <a:r>
              <a:rPr lang="en-US" dirty="0" err="1" smtClean="0">
                <a:cs typeface="Times New Roman" panose="02020603050405020304" pitchFamily="18" charset="0"/>
              </a:rPr>
              <a:t>án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Kruszewski</a:t>
            </a:r>
            <a:endParaRPr lang="en-US" dirty="0" smtClean="0">
              <a:cs typeface="Times New Roman" panose="02020603050405020304" pitchFamily="18" charset="0"/>
            </a:endParaRPr>
          </a:p>
          <a:p>
            <a:r>
              <a:rPr lang="en-US" dirty="0" err="1" smtClean="0">
                <a:cs typeface="Times New Roman" panose="02020603050405020304" pitchFamily="18" charset="0"/>
              </a:rPr>
              <a:t>Angeliki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Lazaridou</a:t>
            </a:r>
            <a:endParaRPr lang="en-US" dirty="0" smtClean="0">
              <a:cs typeface="Times New Roman" panose="02020603050405020304" pitchFamily="18" charset="0"/>
            </a:endParaRPr>
          </a:p>
          <a:p>
            <a:r>
              <a:rPr lang="en-US" dirty="0" err="1" smtClean="0">
                <a:cs typeface="Times New Roman" panose="02020603050405020304" pitchFamily="18" charset="0"/>
              </a:rPr>
              <a:t>Nghia</a:t>
            </a:r>
            <a:r>
              <a:rPr lang="en-US" dirty="0" smtClean="0">
                <a:cs typeface="Times New Roman" panose="02020603050405020304" pitchFamily="18" charset="0"/>
              </a:rPr>
              <a:t> The Pham</a:t>
            </a:r>
          </a:p>
          <a:p>
            <a:r>
              <a:rPr lang="en-US" dirty="0" smtClean="0">
                <a:cs typeface="Times New Roman" panose="02020603050405020304" pitchFamily="18" charset="0"/>
              </a:rPr>
              <a:t>Eva Maria </a:t>
            </a:r>
            <a:r>
              <a:rPr lang="en-US" dirty="0" err="1" smtClean="0">
                <a:cs typeface="Times New Roman" panose="02020603050405020304" pitchFamily="18" charset="0"/>
              </a:rPr>
              <a:t>Vecchi</a:t>
            </a:r>
            <a:endParaRPr lang="en-US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39149"/>
            <a:ext cx="2274278" cy="295918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97280" y="3131845"/>
            <a:ext cx="2861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Marco </a:t>
            </a:r>
            <a:r>
              <a:rPr lang="en-US" sz="3200" dirty="0" err="1" smtClean="0"/>
              <a:t>Baroni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797" y="914716"/>
            <a:ext cx="2338094" cy="225883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236135" y="3131844"/>
            <a:ext cx="312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Raffaella</a:t>
            </a:r>
            <a:r>
              <a:rPr lang="en-US" sz="3200" dirty="0" smtClean="0"/>
              <a:t> </a:t>
            </a:r>
            <a:r>
              <a:rPr lang="en-US" sz="3200" dirty="0" err="1" smtClean="0"/>
              <a:t>Bernardi</a:t>
            </a:r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593" y="571028"/>
            <a:ext cx="3470033" cy="26025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951765" y="3131843"/>
            <a:ext cx="3556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Roberto </a:t>
            </a:r>
            <a:r>
              <a:rPr lang="en-US" sz="3200" dirty="0" err="1" smtClean="0"/>
              <a:t>Zamparelli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51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Лингвистическая философия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M. </a:t>
            </a:r>
            <a:r>
              <a:rPr lang="en-US" dirty="0" err="1"/>
              <a:t>Baroni</a:t>
            </a:r>
            <a:r>
              <a:rPr lang="en-US" dirty="0"/>
              <a:t>, R. </a:t>
            </a:r>
            <a:r>
              <a:rPr lang="en-US" dirty="0" err="1"/>
              <a:t>Bernardi</a:t>
            </a:r>
            <a:r>
              <a:rPr lang="en-US" dirty="0"/>
              <a:t> and R. </a:t>
            </a:r>
            <a:r>
              <a:rPr lang="en-US" dirty="0" err="1"/>
              <a:t>Zamparelli</a:t>
            </a:r>
            <a:r>
              <a:rPr lang="en-US" dirty="0"/>
              <a:t>. 2014. </a:t>
            </a:r>
            <a:r>
              <a:rPr lang="en-US" dirty="0" err="1"/>
              <a:t>Frege</a:t>
            </a:r>
            <a:r>
              <a:rPr lang="en-US" dirty="0"/>
              <a:t> in space: A program for compositional distributional semantics. Linguistic Issues in Language Technologies 9(6): 5-110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Формальная семантика интересуется, прежде всего, семантикой пропозиций (</a:t>
            </a:r>
            <a:r>
              <a:rPr lang="en-US" dirty="0" smtClean="0"/>
              <a:t>~</a:t>
            </a:r>
            <a:r>
              <a:rPr lang="ru-RU" dirty="0" smtClean="0"/>
              <a:t>семантика синтаксиса) – не лексической семантикой; семантика пропозиций </a:t>
            </a:r>
            <a:r>
              <a:rPr lang="ru-RU" b="1" dirty="0" err="1" smtClean="0"/>
              <a:t>композициональна</a:t>
            </a:r>
            <a:endParaRPr lang="ru-RU" b="1" dirty="0" smtClean="0"/>
          </a:p>
          <a:p>
            <a:r>
              <a:rPr lang="ru-RU" dirty="0" smtClean="0"/>
              <a:t>Как дополнить этот </a:t>
            </a:r>
            <a:r>
              <a:rPr lang="ru-RU" dirty="0" err="1" smtClean="0"/>
              <a:t>фреймворк</a:t>
            </a:r>
            <a:r>
              <a:rPr lang="ru-RU" dirty="0" smtClean="0"/>
              <a:t> информацией о значениях слов?</a:t>
            </a:r>
          </a:p>
          <a:p>
            <a:r>
              <a:rPr lang="ru-RU" dirty="0" smtClean="0"/>
              <a:t>Будет ли лексический слой значений тоже </a:t>
            </a:r>
            <a:r>
              <a:rPr lang="ru-RU" dirty="0" err="1" smtClean="0"/>
              <a:t>композиционален</a:t>
            </a:r>
            <a:r>
              <a:rPr lang="ru-RU" dirty="0" smtClean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827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Модели композиции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286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Аддитивная модель (</a:t>
            </a:r>
            <a:r>
              <a:rPr lang="en-US" dirty="0" smtClean="0"/>
              <a:t>additive model</a:t>
            </a:r>
            <a:r>
              <a:rPr lang="ru-RU" dirty="0" smtClean="0"/>
              <a:t>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+ </m:t>
                    </m:r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ru-RU" altLang="zh-CN" dirty="0" smtClean="0"/>
                  <a:t>,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т.е. попарное суммирование значений каждого измерения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24697"/>
              </p:ext>
            </p:extLst>
          </p:nvPr>
        </p:nvGraphicFramePr>
        <p:xfrm>
          <a:off x="838200" y="3315494"/>
          <a:ext cx="983332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3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69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47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84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9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пол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15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8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25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300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14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скользкий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17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3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2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13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150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8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b="1" dirty="0" err="1" smtClean="0"/>
                        <a:t>скользкий_пол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1" dirty="0" smtClean="0"/>
                        <a:t>32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1" dirty="0" smtClean="0"/>
                        <a:t>11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1" dirty="0" smtClean="0"/>
                        <a:t>3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1" dirty="0" smtClean="0"/>
                        <a:t>38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1" dirty="0" smtClean="0"/>
                        <a:t>450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1" dirty="0" smtClean="0"/>
                        <a:t>22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1" dirty="0" smtClean="0"/>
                        <a:t>1</a:t>
                      </a:r>
                      <a:endParaRPr lang="ru-RU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19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Аддитивная взвешенная модель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(weighted additive)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i="1" dirty="0" smtClean="0"/>
                      <m:t>α</m:t>
                    </m:r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zh-CN" i="1" dirty="0" smtClean="0"/>
                      <m:t>β</m:t>
                    </m:r>
                    <m:acc>
                      <m:accPr>
                        <m:chr m:val="⃗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ru-RU" altLang="zh-CN" dirty="0" smtClean="0"/>
                  <a:t>,</a:t>
                </a:r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:r>
                  <a:rPr lang="en-US" altLang="zh-CN" i="1" dirty="0" smtClean="0"/>
                  <a:t>α</a:t>
                </a:r>
                <a:r>
                  <a:rPr lang="ru-RU" altLang="zh-CN" i="1" dirty="0" smtClean="0"/>
                  <a:t> </a:t>
                </a:r>
                <a:r>
                  <a:rPr lang="ru-RU" altLang="zh-CN" dirty="0" smtClean="0"/>
                  <a:t>и</a:t>
                </a:r>
                <a:r>
                  <a:rPr lang="ru-RU" altLang="zh-CN" i="1" dirty="0" smtClean="0"/>
                  <a:t> </a:t>
                </a:r>
                <a:r>
                  <a:rPr lang="en-US" altLang="zh-CN" i="1" dirty="0" smtClean="0"/>
                  <a:t>β</a:t>
                </a:r>
                <a:r>
                  <a:rPr lang="ru-RU" altLang="zh-CN" i="1" dirty="0" smtClean="0"/>
                  <a:t> </a:t>
                </a:r>
                <a:r>
                  <a:rPr lang="ru-RU" altLang="zh-CN" dirty="0" smtClean="0"/>
                  <a:t>– коэффициенты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Значения коэффициентов:</a:t>
                </a:r>
              </a:p>
              <a:p>
                <a:pPr marL="514350" indent="-514350">
                  <a:buAutoNum type="arabicParenR"/>
                </a:pPr>
                <a:r>
                  <a:rPr lang="ru-RU" dirty="0" smtClean="0"/>
                  <a:t>Можно подбирать вручную</a:t>
                </a:r>
              </a:p>
              <a:p>
                <a:pPr marL="514350" indent="-514350">
                  <a:buAutoNum type="arabicParenR"/>
                </a:pPr>
                <a:r>
                  <a:rPr lang="ru-RU" dirty="0" smtClean="0"/>
                  <a:t>Можно вычислять в процессе тренировки</a:t>
                </a:r>
                <a:br>
                  <a:rPr lang="ru-RU" dirty="0" smtClean="0"/>
                </a:br>
                <a:r>
                  <a:rPr lang="ru-RU" dirty="0" smtClean="0"/>
                  <a:t>(обучаться на наборе векторных представлений для наблюдаемых словосочетаний – минимизировать расстояние между </a:t>
                </a:r>
                <a:r>
                  <a:rPr lang="en-US" dirty="0" smtClean="0"/>
                  <a:t>composed </a:t>
                </a:r>
                <a:r>
                  <a:rPr lang="ru-RU" dirty="0" smtClean="0"/>
                  <a:t>и </a:t>
                </a:r>
                <a:r>
                  <a:rPr lang="en-US" dirty="0" smtClean="0"/>
                  <a:t>observed </a:t>
                </a:r>
                <a:r>
                  <a:rPr lang="ru-RU" dirty="0" smtClean="0"/>
                  <a:t>векторами)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b="-1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525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Мультипликативная модель</a:t>
            </a:r>
            <a:br>
              <a:rPr lang="ru-RU" dirty="0" smtClean="0"/>
            </a:br>
            <a:r>
              <a:rPr lang="en-US" dirty="0" smtClean="0"/>
              <a:t>(multiplicative model)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97611"/>
                <a:ext cx="10515600" cy="4179351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dirty="0" smtClean="0"/>
                      <m:t>⊙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altLang="zh-CN" dirty="0" smtClean="0"/>
                  <a:t>,</a:t>
                </a:r>
              </a:p>
              <a:p>
                <a:pPr marL="0" indent="0">
                  <a:buNone/>
                </a:pPr>
                <a:r>
                  <a:rPr lang="ru-RU" altLang="zh-CN" dirty="0" smtClean="0"/>
                  <a:t>т.е. попарное перемножение значений измерений двух векторов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97611"/>
                <a:ext cx="10515600" cy="4179351"/>
              </a:xfrm>
              <a:blipFill rotWithShape="0">
                <a:blip r:embed="rId2"/>
                <a:stretch>
                  <a:fillRect l="-1217" t="-24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018232"/>
              </p:ext>
            </p:extLst>
          </p:nvPr>
        </p:nvGraphicFramePr>
        <p:xfrm>
          <a:off x="950741" y="3401486"/>
          <a:ext cx="983332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3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69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47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84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9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пол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15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8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25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300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14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скользкий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17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3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2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13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150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8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b="1" dirty="0" err="1" smtClean="0"/>
                        <a:t>скользкий_пол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1" dirty="0" smtClean="0"/>
                        <a:t>255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1" dirty="0" smtClean="0"/>
                        <a:t>24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1" dirty="0" smtClean="0"/>
                        <a:t>2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1" dirty="0" smtClean="0"/>
                        <a:t>325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1" dirty="0" smtClean="0"/>
                        <a:t>45000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1" dirty="0" smtClean="0"/>
                        <a:t>112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1" dirty="0" smtClean="0"/>
                        <a:t>0</a:t>
                      </a:r>
                      <a:endParaRPr lang="ru-RU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954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Расширительная модель (</a:t>
            </a:r>
            <a:r>
              <a:rPr lang="en-US" dirty="0" smtClean="0"/>
              <a:t>dilation model</a:t>
            </a:r>
            <a:r>
              <a:rPr lang="ru-RU" dirty="0" smtClean="0"/>
              <a:t>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8799"/>
                <a:ext cx="10515600" cy="461420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acc>
                      <m:r>
                        <a:rPr lang="ru-RU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𝜆</m:t>
                      </m:r>
                      <m:acc>
                        <m:accPr>
                          <m:chr m:val="⃗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ru-RU" i="1">
                          <a:latin typeface="Cambria Math" panose="02040503050406030204" pitchFamily="18" charset="0"/>
                        </a:rPr>
                        <m:t>+ </m:t>
                      </m:r>
                      <m:acc>
                        <m:accPr>
                          <m:chr m:val="⃗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acc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модифицированный вектор существительного,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ru-RU" dirty="0" smtClean="0"/>
                  <a:t> - компонент исходного вектора существительного, параллельный вектору прилагательного,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- компонент исходного вектора существительного, ортогональный вектору прилагательного,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ru-RU" dirty="0" smtClean="0"/>
                  <a:t> – коэффициент, значение которого вычисляется в процессе обучения (ср. </a:t>
                </a:r>
                <a:r>
                  <a:rPr lang="en-US" dirty="0" smtClean="0"/>
                  <a:t>weighted additive model</a:t>
                </a:r>
                <a:r>
                  <a:rPr lang="ru-RU" dirty="0" smtClean="0"/>
                  <a:t>)</a:t>
                </a:r>
                <a:r>
                  <a:rPr lang="en-US" dirty="0" smtClean="0"/>
                  <a:t>; </a:t>
                </a:r>
                <a:r>
                  <a:rPr lang="ru-RU" dirty="0" smtClean="0"/>
                  <a:t>без тренировки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ru-RU" dirty="0" smtClean="0"/>
                  <a:t> принимается равным 2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sz="2400" dirty="0" smtClean="0"/>
                  <a:t>Подробнее см. </a:t>
                </a:r>
                <a:r>
                  <a:rPr lang="en-US" sz="2400" dirty="0" smtClean="0"/>
                  <a:t>Mitchell, </a:t>
                </a:r>
                <a:r>
                  <a:rPr lang="en-US" sz="2400" dirty="0" err="1" smtClean="0"/>
                  <a:t>Lapata</a:t>
                </a:r>
                <a:r>
                  <a:rPr lang="en-US" sz="2400" dirty="0" smtClean="0"/>
                  <a:t> 2010</a:t>
                </a:r>
                <a:r>
                  <a:rPr lang="ru-RU" dirty="0" smtClean="0"/>
                  <a:t> 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8799"/>
                <a:ext cx="10515600" cy="4614203"/>
              </a:xfrm>
              <a:blipFill rotWithShape="0">
                <a:blip r:embed="rId2"/>
                <a:stretch>
                  <a:fillRect l="-1043" b="-13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71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Дистрибутивные модели: хронология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977576" cy="4351338"/>
          </a:xfrm>
        </p:spPr>
        <p:txBody>
          <a:bodyPr/>
          <a:lstStyle/>
          <a:p>
            <a:r>
              <a:rPr lang="ru-RU" sz="3200" dirty="0" smtClean="0"/>
              <a:t>Матрицы совместной встречаемости</a:t>
            </a:r>
          </a:p>
          <a:p>
            <a:r>
              <a:rPr lang="ru-RU" sz="3200" dirty="0" smtClean="0"/>
              <a:t>Нейронные сети</a:t>
            </a:r>
            <a:r>
              <a:rPr lang="en-US" sz="3200" dirty="0" smtClean="0"/>
              <a:t>:</a:t>
            </a:r>
            <a:r>
              <a:rPr lang="ru-RU" sz="3200" dirty="0" smtClean="0"/>
              <a:t> </a:t>
            </a:r>
            <a:r>
              <a:rPr lang="en-US" sz="3200" dirty="0" smtClean="0"/>
              <a:t>word2vec </a:t>
            </a:r>
            <a:r>
              <a:rPr lang="ru-RU" sz="3200" dirty="0" smtClean="0"/>
              <a:t>и др.</a:t>
            </a:r>
          </a:p>
          <a:p>
            <a:r>
              <a:rPr lang="ru-RU" sz="3200" dirty="0" err="1" smtClean="0"/>
              <a:t>Трансформеры</a:t>
            </a:r>
            <a:r>
              <a:rPr lang="ru-RU" sz="3200" dirty="0" smtClean="0"/>
              <a:t>: </a:t>
            </a:r>
            <a:r>
              <a:rPr lang="en-US" sz="3200" dirty="0" smtClean="0"/>
              <a:t>BERT </a:t>
            </a:r>
            <a:r>
              <a:rPr lang="ru-RU" sz="3200" dirty="0" smtClean="0"/>
              <a:t>и др.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243667" y="2388332"/>
            <a:ext cx="17725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~ 2013</a:t>
            </a:r>
          </a:p>
          <a:p>
            <a:r>
              <a:rPr lang="en-US" sz="3200" dirty="0" smtClean="0"/>
              <a:t>~ 2018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49828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Полная аддитивная модель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</a:t>
            </a:r>
            <a:r>
              <a:rPr lang="en-US" dirty="0" smtClean="0"/>
              <a:t>full additive model)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1" smtClean="0">
                        <a:latin typeface="Cambria Math" panose="02040503050406030204" pitchFamily="18" charset="0"/>
                      </a:rPr>
                      <m:t>A</m:t>
                    </m:r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b="0" i="1" smtClean="0">
                        <a:latin typeface="Cambria Math" panose="02040503050406030204" pitchFamily="18" charset="0"/>
                      </a:rPr>
                      <m:t>B</m:t>
                    </m:r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ru-RU" altLang="zh-CN" dirty="0"/>
                  <a:t>,</a:t>
                </a:r>
              </a:p>
              <a:p>
                <a:pPr marL="0" indent="0">
                  <a:buNone/>
                </a:pPr>
                <a:r>
                  <a:rPr lang="ru-RU" dirty="0"/>
                  <a:t>Где </a:t>
                </a:r>
                <a:r>
                  <a:rPr lang="en-US" i="1" dirty="0" smtClean="0"/>
                  <a:t>A</a:t>
                </a:r>
                <a:r>
                  <a:rPr lang="ru-RU" altLang="zh-CN" i="1" dirty="0" smtClean="0"/>
                  <a:t> </a:t>
                </a:r>
                <a:r>
                  <a:rPr lang="ru-RU" altLang="zh-CN" dirty="0"/>
                  <a:t>и</a:t>
                </a:r>
                <a:r>
                  <a:rPr lang="ru-RU" altLang="zh-CN" i="1" dirty="0"/>
                  <a:t> </a:t>
                </a:r>
                <a:r>
                  <a:rPr lang="en-US" altLang="zh-CN" i="1" dirty="0" smtClean="0"/>
                  <a:t>B</a:t>
                </a:r>
                <a:r>
                  <a:rPr lang="ru-RU" altLang="zh-CN" i="1" dirty="0" smtClean="0"/>
                  <a:t> </a:t>
                </a:r>
                <a:r>
                  <a:rPr lang="ru-RU" altLang="zh-CN" dirty="0"/>
                  <a:t>– </a:t>
                </a:r>
                <a:r>
                  <a:rPr lang="ru-RU" altLang="zh-CN" dirty="0" smtClean="0"/>
                  <a:t>матрицы коэффициентов</a:t>
                </a:r>
              </a:p>
              <a:p>
                <a:pPr marL="0" indent="0">
                  <a:buNone/>
                </a:pPr>
                <a:endParaRPr lang="ru-RU" altLang="zh-CN" dirty="0"/>
              </a:p>
              <a:p>
                <a:pPr marL="0" indent="0">
                  <a:buNone/>
                </a:pPr>
                <a:r>
                  <a:rPr lang="en-US" altLang="zh-CN" dirty="0" smtClean="0"/>
                  <a:t>A </a:t>
                </a:r>
                <a:r>
                  <a:rPr lang="ru-RU" altLang="zh-CN" dirty="0" smtClean="0"/>
                  <a:t>и </a:t>
                </a:r>
                <a:r>
                  <a:rPr lang="en-US" altLang="zh-CN" dirty="0" smtClean="0"/>
                  <a:t>B</a:t>
                </a:r>
                <a:r>
                  <a:rPr lang="ru-RU" altLang="zh-CN" dirty="0" smtClean="0"/>
                  <a:t> подбираются в процессе обучения на материале векторов каждого из компонентов и их наблюдаемых сочетаний</a:t>
                </a:r>
                <a:endParaRPr lang="ru-RU" altLang="zh-CN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016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Лексическая функция (</a:t>
            </a:r>
            <a:r>
              <a:rPr lang="en-US" dirty="0" smtClean="0"/>
              <a:t>Lexical function</a:t>
            </a:r>
            <a:r>
              <a:rPr lang="ru-RU" dirty="0" smtClean="0"/>
              <a:t>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i="1">
                        <a:latin typeface="Cambria Math" panose="02040503050406030204" pitchFamily="18" charset="0"/>
                      </a:rPr>
                      <m:t>A</m:t>
                    </m:r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ru-RU" dirty="0" smtClean="0"/>
                  <a:t>,</a:t>
                </a:r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:r>
                  <a:rPr lang="en-US" dirty="0" smtClean="0"/>
                  <a:t>A – </a:t>
                </a:r>
                <a:r>
                  <a:rPr lang="ru-RU" dirty="0" smtClean="0"/>
                  <a:t>матрица, представляющая один элемент словосочетания (=«функцию»), а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ru-RU" dirty="0" smtClean="0"/>
                  <a:t> - вектор, представляющий второй элемент словосочетания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Матрица А вычисляется в процессе обучения на материале векторов наблюдаемых словосочетаний, включающих первый элемент моделируемой фразы, и векторов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(</a:t>
                </a:r>
                <a:r>
                  <a:rPr lang="en-US" dirty="0" err="1" smtClean="0"/>
                  <a:t>Baroni</a:t>
                </a:r>
                <a:r>
                  <a:rPr lang="en-US" dirty="0"/>
                  <a:t>,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Zamparelli</a:t>
                </a:r>
                <a:r>
                  <a:rPr lang="en-US" dirty="0" smtClean="0"/>
                  <a:t> 2010)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77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Практическая лексическая функция</a:t>
            </a:r>
            <a:br>
              <a:rPr lang="ru-RU" dirty="0" smtClean="0"/>
            </a:br>
            <a:r>
              <a:rPr lang="ru-RU" dirty="0"/>
              <a:t>(</a:t>
            </a:r>
            <a:r>
              <a:rPr lang="en-US" dirty="0" smtClean="0"/>
              <a:t>Practical lexical function</a:t>
            </a:r>
            <a:r>
              <a:rPr lang="ru-RU" dirty="0" smtClean="0"/>
              <a:t>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7273"/>
                <a:ext cx="10515600" cy="424968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Отдельная матрица для каждого аргумента + вектор предиката</a:t>
                </a:r>
                <a:endParaRPr lang="en-US" dirty="0" smtClean="0"/>
              </a:p>
              <a:p>
                <a:r>
                  <a:rPr lang="ru-RU" dirty="0" smtClean="0"/>
                  <a:t>Для прилагательных (и одноместных глаголов):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i="1">
                        <a:latin typeface="Cambria Math" panose="02040503050406030204" pitchFamily="18" charset="0"/>
                      </a:rPr>
                      <m:t>A</m:t>
                    </m:r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ru-RU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𝑎𝑑𝑗</m:t>
                        </m:r>
                      </m:e>
                    </m:acc>
                  </m:oMath>
                </a14:m>
                <a:r>
                  <a:rPr lang="en-US" baseline="-25000" dirty="0" smtClean="0"/>
                  <a:t> </a:t>
                </a:r>
                <a:endParaRPr lang="ru-RU" baseline="-25000" dirty="0" smtClean="0"/>
              </a:p>
              <a:p>
                <a:r>
                  <a:rPr lang="ru-RU" dirty="0" smtClean="0"/>
                  <a:t>Для двухместных глаголов: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i="1">
                        <a:latin typeface="Cambria Math" panose="02040503050406030204" pitchFamily="18" charset="0"/>
                      </a:rPr>
                      <m:t>A</m:t>
                    </m:r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b="0" i="1" smtClean="0">
                        <a:latin typeface="Cambria Math" panose="02040503050406030204" pitchFamily="18" charset="0"/>
                      </a:rPr>
                      <m:t>B</m:t>
                    </m:r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a:rPr lang="ru-RU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𝑣𝑒𝑟𝑏</m:t>
                        </m:r>
                      </m:e>
                    </m:acc>
                  </m:oMath>
                </a14:m>
                <a:r>
                  <a:rPr lang="en-US" baseline="-25000" dirty="0"/>
                  <a:t> </a:t>
                </a:r>
                <a:endParaRPr lang="ru-RU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(</a:t>
                </a:r>
                <a:r>
                  <a:rPr lang="en-US" dirty="0" err="1" smtClean="0"/>
                  <a:t>Paperno</a:t>
                </a:r>
                <a:r>
                  <a:rPr lang="en-US" dirty="0" smtClean="0"/>
                  <a:t> et al. 2014)</a:t>
                </a:r>
                <a:endParaRPr lang="ru-RU" dirty="0"/>
              </a:p>
              <a:p>
                <a:pPr marL="0" indent="0">
                  <a:buNone/>
                </a:pPr>
                <a:endParaRPr lang="ru-RU" baseline="-250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7273"/>
                <a:ext cx="10515600" cy="4249689"/>
              </a:xfrm>
              <a:blipFill rotWithShape="0">
                <a:blip r:embed="rId2"/>
                <a:stretch>
                  <a:fillRect l="-1217" t="-22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38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5705514"/>
              </p:ext>
            </p:extLst>
          </p:nvPr>
        </p:nvGraphicFramePr>
        <p:xfrm>
          <a:off x="838200" y="1825625"/>
          <a:ext cx="10515600" cy="3627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5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2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7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МЕТОД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БЕЗ</a:t>
                      </a:r>
                      <a:r>
                        <a:rPr lang="ru-RU" sz="2800" baseline="0" dirty="0" smtClean="0"/>
                        <a:t> ОБУЧЕНИЯ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С ОБУЧЕНИЕМ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additive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+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+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multiplicative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+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-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dilation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+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+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full</a:t>
                      </a:r>
                      <a:r>
                        <a:rPr lang="en-US" sz="2800" baseline="0" dirty="0" smtClean="0"/>
                        <a:t> additive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-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+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lexical function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-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+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practical lexical function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-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+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27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5430" y="239151"/>
            <a:ext cx="10515600" cy="1097280"/>
          </a:xfrm>
        </p:spPr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92702"/>
            <a:ext cx="10515600" cy="519097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Jeff Mitchell and Mirella </a:t>
            </a:r>
            <a:r>
              <a:rPr lang="en-US" dirty="0" err="1"/>
              <a:t>Lapata</a:t>
            </a:r>
            <a:r>
              <a:rPr lang="en-US" dirty="0"/>
              <a:t>. 2010. </a:t>
            </a:r>
            <a:r>
              <a:rPr lang="en-US" dirty="0" smtClean="0"/>
              <a:t>Composition</a:t>
            </a:r>
            <a:r>
              <a:rPr lang="ru-RU" dirty="0" smtClean="0"/>
              <a:t> </a:t>
            </a:r>
            <a:r>
              <a:rPr lang="en-US" dirty="0" smtClean="0"/>
              <a:t>in </a:t>
            </a:r>
            <a:r>
              <a:rPr lang="en-US" dirty="0"/>
              <a:t>distributional models of semantics. </a:t>
            </a:r>
            <a:r>
              <a:rPr lang="en-US" i="1" dirty="0"/>
              <a:t>Cognitive Science</a:t>
            </a:r>
            <a:r>
              <a:rPr lang="en-US" dirty="0"/>
              <a:t>, 34(8):</a:t>
            </a:r>
            <a:r>
              <a:rPr lang="en-US" dirty="0" smtClean="0"/>
              <a:t>1388–1429.</a:t>
            </a:r>
            <a:endParaRPr lang="ru-RU" dirty="0" smtClean="0"/>
          </a:p>
          <a:p>
            <a:r>
              <a:rPr lang="en-US" dirty="0" smtClean="0"/>
              <a:t>Marco </a:t>
            </a:r>
            <a:r>
              <a:rPr lang="en-US" dirty="0" err="1"/>
              <a:t>Baroni</a:t>
            </a:r>
            <a:r>
              <a:rPr lang="en-US" dirty="0"/>
              <a:t> and Roberto </a:t>
            </a:r>
            <a:r>
              <a:rPr lang="en-US" dirty="0" err="1"/>
              <a:t>Zamparelli</a:t>
            </a:r>
            <a:r>
              <a:rPr lang="en-US" dirty="0"/>
              <a:t>. 2010. </a:t>
            </a:r>
            <a:r>
              <a:rPr lang="en-US" dirty="0" smtClean="0"/>
              <a:t>Nouns</a:t>
            </a:r>
            <a:r>
              <a:rPr lang="ru-RU" dirty="0" smtClean="0"/>
              <a:t> </a:t>
            </a:r>
            <a:r>
              <a:rPr lang="en-US" dirty="0" smtClean="0"/>
              <a:t>are </a:t>
            </a:r>
            <a:r>
              <a:rPr lang="en-US" dirty="0"/>
              <a:t>vectors, adjectives are matrices: </a:t>
            </a:r>
            <a:r>
              <a:rPr lang="en-US" dirty="0" smtClean="0"/>
              <a:t>Representing</a:t>
            </a:r>
            <a:r>
              <a:rPr lang="ru-RU" dirty="0" smtClean="0"/>
              <a:t> </a:t>
            </a:r>
            <a:r>
              <a:rPr lang="en-US" dirty="0" smtClean="0"/>
              <a:t>adjective-noun </a:t>
            </a:r>
            <a:r>
              <a:rPr lang="en-US" dirty="0"/>
              <a:t>constructions in semantic space. </a:t>
            </a:r>
            <a:r>
              <a:rPr lang="en-US" dirty="0" smtClean="0"/>
              <a:t>In</a:t>
            </a:r>
            <a:r>
              <a:rPr lang="ru-RU" dirty="0" smtClean="0"/>
              <a:t> </a:t>
            </a:r>
            <a:r>
              <a:rPr lang="en-US" i="1" dirty="0" smtClean="0"/>
              <a:t>Proceedings </a:t>
            </a:r>
            <a:r>
              <a:rPr lang="en-US" i="1" dirty="0"/>
              <a:t>of EMNLP</a:t>
            </a:r>
            <a:r>
              <a:rPr lang="en-US" dirty="0"/>
              <a:t>, pages 1183–1193, Boston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smtClean="0"/>
              <a:t>MA.</a:t>
            </a:r>
            <a:endParaRPr lang="ru-RU" dirty="0" smtClean="0"/>
          </a:p>
          <a:p>
            <a:r>
              <a:rPr lang="en-US" dirty="0" smtClean="0"/>
              <a:t>Marco </a:t>
            </a:r>
            <a:r>
              <a:rPr lang="en-US" dirty="0" err="1"/>
              <a:t>Baroni</a:t>
            </a:r>
            <a:r>
              <a:rPr lang="en-US" dirty="0"/>
              <a:t>, </a:t>
            </a:r>
            <a:r>
              <a:rPr lang="en-US" dirty="0" err="1"/>
              <a:t>Raffaella</a:t>
            </a:r>
            <a:r>
              <a:rPr lang="en-US" dirty="0"/>
              <a:t> </a:t>
            </a:r>
            <a:r>
              <a:rPr lang="en-US" dirty="0" err="1"/>
              <a:t>Bernardi</a:t>
            </a:r>
            <a:r>
              <a:rPr lang="en-US" dirty="0"/>
              <a:t>, and Roberto </a:t>
            </a:r>
            <a:r>
              <a:rPr lang="en-US" dirty="0" err="1"/>
              <a:t>Zamparelli</a:t>
            </a:r>
            <a:r>
              <a:rPr lang="en-US" dirty="0"/>
              <a:t>. </a:t>
            </a:r>
            <a:r>
              <a:rPr lang="en-US" dirty="0" smtClean="0"/>
              <a:t>201</a:t>
            </a:r>
            <a:r>
              <a:rPr lang="ru-RU" dirty="0" smtClean="0"/>
              <a:t>4</a:t>
            </a:r>
            <a:r>
              <a:rPr lang="en-US" dirty="0" smtClean="0"/>
              <a:t>. </a:t>
            </a:r>
            <a:r>
              <a:rPr lang="en-US" dirty="0" err="1"/>
              <a:t>Frege</a:t>
            </a:r>
            <a:r>
              <a:rPr lang="en-US" dirty="0"/>
              <a:t> in space: A program </a:t>
            </a:r>
            <a:r>
              <a:rPr lang="en-US" dirty="0" smtClean="0"/>
              <a:t>for</a:t>
            </a:r>
            <a:r>
              <a:rPr lang="ru-RU" dirty="0" smtClean="0"/>
              <a:t> </a:t>
            </a:r>
            <a:r>
              <a:rPr lang="en-US" dirty="0" smtClean="0"/>
              <a:t>compositional </a:t>
            </a:r>
            <a:r>
              <a:rPr lang="en-US" dirty="0"/>
              <a:t>distributional semantics. </a:t>
            </a:r>
            <a:r>
              <a:rPr lang="en-US" i="1" dirty="0"/>
              <a:t>Linguistic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Issues in Language </a:t>
            </a:r>
            <a:r>
              <a:rPr lang="en-US" i="1" dirty="0" smtClean="0"/>
              <a:t>Technology</a:t>
            </a:r>
            <a:r>
              <a:rPr lang="en-US" dirty="0" smtClean="0"/>
              <a:t>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>
                <a:hlinkClick r:id="rId2"/>
              </a:rPr>
              <a:t>http://clic.cimec.unitn.it/composes/materials/frege-in-space.pdf</a:t>
            </a:r>
            <a:endParaRPr lang="en-US" dirty="0" smtClean="0"/>
          </a:p>
          <a:p>
            <a:r>
              <a:rPr lang="en-US" dirty="0"/>
              <a:t>Denis </a:t>
            </a:r>
            <a:r>
              <a:rPr lang="en-US" dirty="0" err="1"/>
              <a:t>Paperno</a:t>
            </a:r>
            <a:r>
              <a:rPr lang="en-US" dirty="0"/>
              <a:t>, </a:t>
            </a:r>
            <a:r>
              <a:rPr lang="en-US" dirty="0" err="1"/>
              <a:t>Nghia</a:t>
            </a:r>
            <a:r>
              <a:rPr lang="en-US" dirty="0"/>
              <a:t> The Pham, and Marco </a:t>
            </a:r>
            <a:r>
              <a:rPr lang="en-US" dirty="0" err="1"/>
              <a:t>Baroni</a:t>
            </a:r>
            <a:r>
              <a:rPr lang="en-US" dirty="0" smtClean="0"/>
              <a:t>. 2014</a:t>
            </a:r>
            <a:r>
              <a:rPr lang="en-US" dirty="0"/>
              <a:t>. A practical and linguistically-motivated approach to compositional distributional semantics. </a:t>
            </a:r>
            <a:r>
              <a:rPr lang="en-US" dirty="0" smtClean="0"/>
              <a:t>In </a:t>
            </a:r>
            <a:r>
              <a:rPr lang="en-US" i="1" dirty="0" smtClean="0"/>
              <a:t>Proceedings </a:t>
            </a:r>
            <a:r>
              <a:rPr lang="en-US" i="1" dirty="0"/>
              <a:t>of ACL</a:t>
            </a:r>
            <a:r>
              <a:rPr lang="en-US" dirty="0"/>
              <a:t>. Baltimore, MD, pages </a:t>
            </a:r>
            <a:r>
              <a:rPr lang="en-US" dirty="0" smtClean="0"/>
              <a:t>90–99.</a:t>
            </a:r>
          </a:p>
          <a:p>
            <a:r>
              <a:rPr lang="ru-RU" dirty="0" smtClean="0"/>
              <a:t>Имплементация: библиотека </a:t>
            </a:r>
            <a:r>
              <a:rPr lang="en-US" dirty="0" smtClean="0"/>
              <a:t>DISSECT </a:t>
            </a:r>
            <a:r>
              <a:rPr lang="en-US" dirty="0">
                <a:hlinkClick r:id="rId3"/>
              </a:rPr>
              <a:t>https://zenodo.org/record/3368838#.</a:t>
            </a:r>
            <a:r>
              <a:rPr lang="en-US" dirty="0" smtClean="0">
                <a:hlinkClick r:id="rId3"/>
              </a:rPr>
              <a:t>XlwRp_RS_Dc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972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7862" y="446356"/>
            <a:ext cx="10515600" cy="1325563"/>
          </a:xfrm>
        </p:spPr>
        <p:txBody>
          <a:bodyPr/>
          <a:lstStyle/>
          <a:p>
            <a:r>
              <a:rPr lang="ru-RU" dirty="0" smtClean="0"/>
              <a:t>Дистрибутивные модели: хронология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7862" y="1895963"/>
            <a:ext cx="6977576" cy="4351338"/>
          </a:xfrm>
        </p:spPr>
        <p:txBody>
          <a:bodyPr/>
          <a:lstStyle/>
          <a:p>
            <a:r>
              <a:rPr lang="ru-RU" sz="3200" b="1" dirty="0" smtClean="0"/>
              <a:t>Матрицы совместной встречаемости</a:t>
            </a:r>
          </a:p>
          <a:p>
            <a:r>
              <a:rPr lang="ru-RU" sz="3200" dirty="0" smtClean="0"/>
              <a:t>Нейронные сети</a:t>
            </a:r>
            <a:r>
              <a:rPr lang="en-US" sz="3200" dirty="0" smtClean="0"/>
              <a:t>:</a:t>
            </a:r>
            <a:r>
              <a:rPr lang="ru-RU" sz="3200" dirty="0" smtClean="0"/>
              <a:t> </a:t>
            </a:r>
            <a:r>
              <a:rPr lang="en-US" sz="3200" dirty="0" smtClean="0"/>
              <a:t>word2vec </a:t>
            </a:r>
            <a:r>
              <a:rPr lang="ru-RU" sz="3200" dirty="0" smtClean="0"/>
              <a:t>и др.</a:t>
            </a:r>
          </a:p>
          <a:p>
            <a:r>
              <a:rPr lang="ru-RU" sz="3200" dirty="0" err="1" smtClean="0"/>
              <a:t>Трансформеры</a:t>
            </a:r>
            <a:r>
              <a:rPr lang="ru-RU" sz="3200" dirty="0" smtClean="0"/>
              <a:t>: </a:t>
            </a:r>
            <a:r>
              <a:rPr lang="en-US" sz="3200" dirty="0" smtClean="0"/>
              <a:t>BERT </a:t>
            </a:r>
            <a:r>
              <a:rPr lang="ru-RU" sz="3200" dirty="0" smtClean="0"/>
              <a:t>и др.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553158" y="2500874"/>
            <a:ext cx="17725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~ 2013</a:t>
            </a:r>
          </a:p>
          <a:p>
            <a:r>
              <a:rPr lang="en-US" sz="3200" dirty="0" smtClean="0"/>
              <a:t>~ 2018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75796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Матрицы совместной встречаемости</a:t>
            </a:r>
            <a:br>
              <a:rPr lang="ru-RU" dirty="0" smtClean="0"/>
            </a:br>
            <a:r>
              <a:rPr lang="ru-RU" dirty="0" smtClean="0"/>
              <a:t>(</a:t>
            </a:r>
            <a:r>
              <a:rPr lang="en-US" dirty="0" smtClean="0"/>
              <a:t>co-occurrence matrices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918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строится такая модель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Корпус (размер? </a:t>
            </a:r>
            <a:r>
              <a:rPr lang="ru-RU" dirty="0"/>
              <a:t>с</a:t>
            </a:r>
            <a:r>
              <a:rPr lang="ru-RU" dirty="0" smtClean="0"/>
              <a:t>одержание?)</a:t>
            </a:r>
          </a:p>
          <a:p>
            <a:r>
              <a:rPr lang="ru-RU" dirty="0" smtClean="0"/>
              <a:t>Лингвистические единицы, для которых будут строиться вектора (буквы, морфемы, слова, словосочетания, предложения)</a:t>
            </a:r>
            <a:endParaRPr lang="en-US" dirty="0" smtClean="0"/>
          </a:p>
          <a:p>
            <a:r>
              <a:rPr lang="ru-RU" dirty="0" smtClean="0"/>
              <a:t>Измерения (документ, словоформа, лемма… + количество)</a:t>
            </a:r>
          </a:p>
          <a:p>
            <a:r>
              <a:rPr lang="ru-RU" dirty="0" smtClean="0"/>
              <a:t>Значения измерений (линейное или синтаксическое расстояние + размер окна)</a:t>
            </a:r>
          </a:p>
          <a:p>
            <a:r>
              <a:rPr lang="ru-RU" dirty="0" smtClean="0"/>
              <a:t>Операции над итоговым векторным пространством (нормализация, взвешивание, сокращение размерности, композиция)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298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Измерения: слова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59875"/>
            <a:ext cx="10515600" cy="4017087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Слова (леммы или словоформы), попадающие в «окно» установленного размера</a:t>
            </a:r>
          </a:p>
          <a:p>
            <a:r>
              <a:rPr lang="ru-RU" sz="3200" dirty="0" smtClean="0"/>
              <a:t>«Окно» может быть:</a:t>
            </a:r>
          </a:p>
          <a:p>
            <a:pPr lvl="1"/>
            <a:r>
              <a:rPr lang="ru-RU" sz="2800" dirty="0" smtClean="0"/>
              <a:t>Простым контактным (линейная сочетаемость)</a:t>
            </a:r>
          </a:p>
          <a:p>
            <a:pPr lvl="1"/>
            <a:r>
              <a:rPr lang="ru-RU" sz="2800" dirty="0" smtClean="0"/>
              <a:t>Синтаксическим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72096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окна: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Линейное </a:t>
            </a:r>
            <a:r>
              <a:rPr lang="en-US" dirty="0" smtClean="0"/>
              <a:t>vs. </a:t>
            </a:r>
            <a:r>
              <a:rPr lang="ru-RU" dirty="0" smtClean="0"/>
              <a:t>синтаксическое расстояние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41341"/>
            <a:ext cx="10515600" cy="4235621"/>
          </a:xfrm>
        </p:spPr>
        <p:txBody>
          <a:bodyPr/>
          <a:lstStyle/>
          <a:p>
            <a:pPr marL="0" indent="0">
              <a:buNone/>
            </a:pPr>
            <a:r>
              <a:rPr lang="ru-RU" u="sng" dirty="0" smtClean="0"/>
              <a:t>Окно </a:t>
            </a:r>
            <a:r>
              <a:rPr lang="ru-RU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±3</a:t>
            </a:r>
            <a:endParaRPr lang="ru-RU" u="sng" dirty="0" smtClean="0"/>
          </a:p>
          <a:p>
            <a:r>
              <a:rPr lang="ru-RU" dirty="0" smtClean="0"/>
              <a:t>Линейное расстояние:</a:t>
            </a:r>
            <a:endParaRPr lang="en-US" dirty="0" smtClean="0"/>
          </a:p>
          <a:p>
            <a:pPr marL="0" indent="0">
              <a:buNone/>
            </a:pPr>
            <a:r>
              <a:rPr lang="ru-RU" i="1" dirty="0" smtClean="0"/>
              <a:t>Эта </a:t>
            </a:r>
            <a:r>
              <a:rPr lang="ru-RU" i="1" dirty="0"/>
              <a:t>же идея </a:t>
            </a:r>
            <a:r>
              <a:rPr lang="ru-RU" i="1" dirty="0" smtClean="0"/>
              <a:t>высказана </a:t>
            </a:r>
            <a:r>
              <a:rPr lang="ru-RU" i="1" dirty="0"/>
              <a:t>в </a:t>
            </a:r>
            <a:r>
              <a:rPr lang="en-US" i="1" dirty="0" smtClean="0"/>
              <a:t>[</a:t>
            </a:r>
            <a:r>
              <a:rPr lang="ru-RU" b="1" i="1" dirty="0" smtClean="0"/>
              <a:t>дискуссии </a:t>
            </a:r>
            <a:r>
              <a:rPr lang="ru-RU" b="1" i="1" dirty="0"/>
              <a:t>за</a:t>
            </a:r>
            <a:r>
              <a:rPr lang="ru-RU" i="1" dirty="0"/>
              <a:t> "</a:t>
            </a:r>
            <a:r>
              <a:rPr lang="ru-RU" b="1" i="1" dirty="0"/>
              <a:t>круглым</a:t>
            </a:r>
            <a:r>
              <a:rPr lang="ru-RU" i="1" dirty="0"/>
              <a:t> </a:t>
            </a:r>
            <a:r>
              <a:rPr lang="ru-RU" b="1" i="1" dirty="0">
                <a:solidFill>
                  <a:srgbClr val="FF0000"/>
                </a:solidFill>
              </a:rPr>
              <a:t>столом</a:t>
            </a:r>
            <a:r>
              <a:rPr lang="ru-RU" i="1" dirty="0"/>
              <a:t>" </a:t>
            </a:r>
            <a:r>
              <a:rPr lang="ru-RU" b="1" i="1" dirty="0"/>
              <a:t>по</a:t>
            </a:r>
            <a:r>
              <a:rPr lang="ru-RU" i="1" dirty="0"/>
              <a:t> </a:t>
            </a:r>
            <a:r>
              <a:rPr lang="ru-RU" b="1" i="1" dirty="0"/>
              <a:t>вопросам </a:t>
            </a:r>
            <a:r>
              <a:rPr lang="ru-RU" b="1" i="1" dirty="0" smtClean="0"/>
              <a:t>межнациональных</a:t>
            </a:r>
            <a:r>
              <a:rPr lang="en-US" i="1" dirty="0" smtClean="0"/>
              <a:t>]</a:t>
            </a:r>
            <a:r>
              <a:rPr lang="ru-RU" i="1" dirty="0" smtClean="0"/>
              <a:t> отношений</a:t>
            </a:r>
            <a:endParaRPr lang="ru-RU" dirty="0" smtClean="0"/>
          </a:p>
          <a:p>
            <a:pPr marL="0" indent="0">
              <a:buNone/>
            </a:pPr>
            <a:endParaRPr lang="ru-RU" i="1" dirty="0"/>
          </a:p>
          <a:p>
            <a:r>
              <a:rPr lang="ru-RU" dirty="0" smtClean="0"/>
              <a:t>Синтаксическое расстояние:</a:t>
            </a:r>
          </a:p>
          <a:p>
            <a:pPr marL="0" indent="0">
              <a:buNone/>
            </a:pPr>
            <a:r>
              <a:rPr lang="ru-RU" i="1" dirty="0"/>
              <a:t>Эта же идея высказана </a:t>
            </a:r>
            <a:r>
              <a:rPr lang="en-US" i="1" dirty="0" smtClean="0"/>
              <a:t>[</a:t>
            </a:r>
            <a:r>
              <a:rPr lang="ru-RU" b="1" i="1" dirty="0" smtClean="0"/>
              <a:t>в</a:t>
            </a:r>
            <a:r>
              <a:rPr lang="ru-RU" i="1" dirty="0" smtClean="0"/>
              <a:t> </a:t>
            </a:r>
            <a:r>
              <a:rPr lang="ru-RU" b="1" i="1" dirty="0" smtClean="0"/>
              <a:t>дискуссии </a:t>
            </a:r>
            <a:r>
              <a:rPr lang="ru-RU" b="1" i="1" dirty="0"/>
              <a:t>за</a:t>
            </a:r>
            <a:r>
              <a:rPr lang="ru-RU" i="1" dirty="0"/>
              <a:t> "</a:t>
            </a:r>
            <a:r>
              <a:rPr lang="ru-RU" b="1" i="1" dirty="0"/>
              <a:t>круглым</a:t>
            </a:r>
            <a:r>
              <a:rPr lang="ru-RU" i="1" dirty="0"/>
              <a:t> </a:t>
            </a:r>
            <a:r>
              <a:rPr lang="ru-RU" b="1" i="1" dirty="0" smtClean="0">
                <a:solidFill>
                  <a:srgbClr val="FF0000"/>
                </a:solidFill>
              </a:rPr>
              <a:t>столом</a:t>
            </a:r>
            <a:r>
              <a:rPr lang="ru-RU" i="1" dirty="0" smtClean="0"/>
              <a:t>“</a:t>
            </a:r>
            <a:r>
              <a:rPr lang="en-US" i="1" dirty="0" smtClean="0"/>
              <a:t>]</a:t>
            </a:r>
            <a:r>
              <a:rPr lang="ru-RU" i="1" dirty="0" smtClean="0"/>
              <a:t> </a:t>
            </a:r>
            <a:r>
              <a:rPr lang="ru-RU" i="1" dirty="0"/>
              <a:t>по вопросам </a:t>
            </a:r>
            <a:r>
              <a:rPr lang="ru-RU" i="1" dirty="0" smtClean="0"/>
              <a:t>межнациональных </a:t>
            </a:r>
            <a:r>
              <a:rPr lang="ru-RU" i="1" dirty="0"/>
              <a:t>отношений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393001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Иллюстрация</a:t>
            </a:r>
            <a:endParaRPr lang="ru-RU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77440" y="1521876"/>
            <a:ext cx="7137302" cy="4792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792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4911" y="365125"/>
            <a:ext cx="11113477" cy="1325563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Векторные представления для словосочетаний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3724" y="1825625"/>
            <a:ext cx="1000212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000" dirty="0" smtClean="0"/>
              <a:t>Вариант 1:</a:t>
            </a:r>
          </a:p>
          <a:p>
            <a:pPr marL="0" indent="0">
              <a:buNone/>
            </a:pPr>
            <a:r>
              <a:rPr lang="ru-RU" sz="3000" dirty="0" smtClean="0"/>
              <a:t>Можно считать словосочетание неделимой сущностью,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ru-RU" sz="3000" dirty="0" smtClean="0"/>
              <a:t>ср. </a:t>
            </a:r>
            <a:r>
              <a:rPr lang="en-US" sz="3000" dirty="0" err="1" smtClean="0"/>
              <a:t>New_York_Times</a:t>
            </a:r>
            <a:r>
              <a:rPr lang="en-US" sz="3000" dirty="0" smtClean="0"/>
              <a:t> </a:t>
            </a:r>
            <a:r>
              <a:rPr lang="ru-RU" sz="3000" dirty="0" smtClean="0"/>
              <a:t>в </a:t>
            </a:r>
            <a:r>
              <a:rPr lang="en-US" sz="3000" dirty="0" err="1" smtClean="0"/>
              <a:t>Mikolov</a:t>
            </a:r>
            <a:r>
              <a:rPr lang="en-US" sz="3000" dirty="0" smtClean="0"/>
              <a:t> et al. 2013</a:t>
            </a:r>
            <a:endParaRPr lang="ru-RU" sz="3000" dirty="0"/>
          </a:p>
          <a:p>
            <a:pPr marL="0" indent="0">
              <a:buNone/>
            </a:pPr>
            <a:endParaRPr lang="ru-RU" sz="3000" dirty="0" smtClean="0"/>
          </a:p>
          <a:p>
            <a:pPr marL="0" indent="0">
              <a:buNone/>
            </a:pPr>
            <a:r>
              <a:rPr lang="ru-RU" sz="3000" dirty="0" smtClean="0"/>
              <a:t>Вектора наблюдаемых словосочетаний, или наблюдаемые вектора (</a:t>
            </a:r>
            <a:r>
              <a:rPr lang="en-US" sz="3000" i="1" dirty="0" smtClean="0"/>
              <a:t>observed</a:t>
            </a:r>
            <a:r>
              <a:rPr lang="en-US" sz="3000" dirty="0" smtClean="0"/>
              <a:t> vectors</a:t>
            </a:r>
            <a:r>
              <a:rPr lang="ru-RU" sz="3000" dirty="0" smtClean="0"/>
              <a:t>)</a:t>
            </a:r>
            <a:endParaRPr lang="ru-RU" sz="3000" dirty="0"/>
          </a:p>
          <a:p>
            <a:pPr marL="0" indent="0">
              <a:buNone/>
            </a:pPr>
            <a:endParaRPr lang="ru-RU" sz="3000" dirty="0" smtClean="0"/>
          </a:p>
          <a:p>
            <a:pPr marL="0" indent="0">
              <a:buNone/>
            </a:pPr>
            <a:r>
              <a:rPr lang="ru-RU" sz="3000" dirty="0" smtClean="0"/>
              <a:t>Какие у этого подхода есть ограничения?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378141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2250</TotalTime>
  <Words>628</Words>
  <Application>Microsoft Office PowerPoint</Application>
  <PresentationFormat>Широкоэкранный</PresentationFormat>
  <Paragraphs>193</Paragraphs>
  <Slides>24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1" baseType="lpstr">
      <vt:lpstr>宋体</vt:lpstr>
      <vt:lpstr>Arial</vt:lpstr>
      <vt:lpstr>Calibri</vt:lpstr>
      <vt:lpstr>Calibri Light</vt:lpstr>
      <vt:lpstr>Cambria Math</vt:lpstr>
      <vt:lpstr>Times New Roman</vt:lpstr>
      <vt:lpstr>Тема Office</vt:lpstr>
      <vt:lpstr>Модели композиции, или векторные представления для фраз и предложений</vt:lpstr>
      <vt:lpstr>Дистрибутивные модели: хронология</vt:lpstr>
      <vt:lpstr>Дистрибутивные модели: хронология</vt:lpstr>
      <vt:lpstr>Матрицы совместной встречаемости (co-occurrence matrices)</vt:lpstr>
      <vt:lpstr>Как строится такая модель</vt:lpstr>
      <vt:lpstr>Измерения: слова</vt:lpstr>
      <vt:lpstr>Понятие окна: Линейное vs. синтаксическое расстояние </vt:lpstr>
      <vt:lpstr>Иллюстрация</vt:lpstr>
      <vt:lpstr>Векторные представления для словосочетаний</vt:lpstr>
      <vt:lpstr>Векторные представления для словосочетаний</vt:lpstr>
      <vt:lpstr>Проект COMPOSES</vt:lpstr>
      <vt:lpstr>О проекте</vt:lpstr>
      <vt:lpstr>Команда</vt:lpstr>
      <vt:lpstr>Лингвистическая философия</vt:lpstr>
      <vt:lpstr>Модели композиции</vt:lpstr>
      <vt:lpstr>Аддитивная модель (additive model)</vt:lpstr>
      <vt:lpstr>Аддитивная взвешенная модель (weighted additive)</vt:lpstr>
      <vt:lpstr>Мультипликативная модель (multiplicative model)</vt:lpstr>
      <vt:lpstr>Расширительная модель (dilation model)</vt:lpstr>
      <vt:lpstr>Полная аддитивная модель (full additive model)</vt:lpstr>
      <vt:lpstr>Лексическая функция (Lexical function)</vt:lpstr>
      <vt:lpstr>Практическая лексическая функция (Practical lexical function)</vt:lpstr>
      <vt:lpstr>Презентация PowerPoint</vt:lpstr>
      <vt:lpstr>Литература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Дарья Рыжова</dc:creator>
  <cp:lastModifiedBy>ДР</cp:lastModifiedBy>
  <cp:revision>30</cp:revision>
  <dcterms:created xsi:type="dcterms:W3CDTF">2020-02-29T10:56:09Z</dcterms:created>
  <dcterms:modified xsi:type="dcterms:W3CDTF">2022-01-24T20:49:58Z</dcterms:modified>
</cp:coreProperties>
</file>