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tamaran" panose="020B0604020202020204" charset="0"/>
      <p:regular r:id="rId21"/>
      <p:bold r:id="rId22"/>
    </p:embeddedFont>
    <p:embeddedFont>
      <p:font typeface="Cormorant Garamond" panose="020B0604020202020204" charset="0"/>
      <p:regular r:id="rId23"/>
      <p:bold r:id="rId24"/>
      <p:italic r:id="rId25"/>
      <p:boldItalic r:id="rId26"/>
    </p:embeddedFont>
    <p:embeddedFont>
      <p:font typeface="Cormorant Garamond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9EBF52-2666-43C4-AE8A-D7501C59D751}">
  <a:tblStyle styleId="{B69EBF52-2666-43C4-AE8A-D7501C59D7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27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5cdd256f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5cdd256f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79ae00a6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79ae00a6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79ae00a6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79ae00a6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79ae00a6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79ae00a6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79ae00a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79ae00a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79ae00a6e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79ae00a6e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79ae00a6e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79ae00a6e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79ae00a6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79ae00a6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5cdd256f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5cdd256f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478e3d4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478e3d4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5c215f4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5c215f4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5c215f4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5c215f4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5cdd256f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5cdd256f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79ae00a6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79ae00a6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25100" y="1346263"/>
            <a:ext cx="62940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550" y="3321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140900" y="738200"/>
            <a:ext cx="6862200" cy="36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46987" y="823332"/>
            <a:ext cx="6649800" cy="3497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8200" y="24524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67150" y="1323828"/>
            <a:ext cx="10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8200" y="3205150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6825" y="1888850"/>
            <a:ext cx="41178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6825" y="11279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858127" y="1682850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8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136125" y="168285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6136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1858127" y="3221825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1858127" y="3732149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6136125" y="3221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6136127" y="3732147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ymbolhippo.com/not-equal-to-symbo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ymbolhippo.com/not-equal-to-symbo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ymbolhippo.com/not-equal-to-symbo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subTitle" idx="1"/>
          </p:nvPr>
        </p:nvSpPr>
        <p:spPr>
          <a:xfrm>
            <a:off x="899800" y="29110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VIOLET MICHELLE ANNE LAW ARANCE</a:t>
            </a:r>
            <a:endParaRPr dirty="0"/>
          </a:p>
        </p:txBody>
      </p:sp>
      <p:cxnSp>
        <p:nvCxnSpPr>
          <p:cNvPr id="212" name="Google Shape;212;p35"/>
          <p:cNvCxnSpPr/>
          <p:nvPr/>
        </p:nvCxnSpPr>
        <p:spPr>
          <a:xfrm>
            <a:off x="2685500" y="2689488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5"/>
          <p:cNvSpPr txBox="1">
            <a:spLocks noGrp="1"/>
          </p:cNvSpPr>
          <p:nvPr>
            <p:ph type="ctrTitle"/>
          </p:nvPr>
        </p:nvSpPr>
        <p:spPr>
          <a:xfrm>
            <a:off x="45500" y="848638"/>
            <a:ext cx="62940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STATISTICAL </a:t>
            </a:r>
            <a:endParaRPr sz="4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METHODS FOR </a:t>
            </a:r>
            <a:endParaRPr sz="4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DATA SCIENCE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>
            <a:hlinkClick r:id="" action="ppaction://noaction"/>
          </p:cNvPr>
          <p:cNvSpPr/>
          <p:nvPr/>
        </p:nvSpPr>
        <p:spPr>
          <a:xfrm>
            <a:off x="2289025" y="3689250"/>
            <a:ext cx="1113600" cy="483900"/>
          </a:xfrm>
          <a:prstGeom prst="rect">
            <a:avLst/>
          </a:prstGeom>
          <a:solidFill>
            <a:srgbClr val="FFFFFF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00" y="1274838"/>
            <a:ext cx="2829325" cy="28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3837825" y="1464525"/>
            <a:ext cx="45036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morant Garamond Medium"/>
              <a:buChar char="-"/>
            </a:pPr>
            <a:r>
              <a:rPr lang="en" sz="11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The average age is 39 years old, standard deviation of 14 years old,</a:t>
            </a: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morant Garamond Medium"/>
              <a:buChar char="-"/>
            </a:pPr>
            <a:r>
              <a:rPr lang="en" sz="11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Testing of normality via Shapiro-Wilk test yields, p-value &lt; 0.05, data is not normally distributed.</a:t>
            </a: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00"/>
              <a:buFont typeface="Cormorant Garamond Medium"/>
              <a:buChar char="-"/>
            </a:pPr>
            <a:r>
              <a:rPr lang="en" sz="11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The average bmi is 30.66, standard deviation of 6.09</a:t>
            </a: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00"/>
              <a:buFont typeface="Cormorant Garamond Medium"/>
              <a:buChar char="-"/>
            </a:pPr>
            <a:r>
              <a:rPr lang="en" sz="11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Testing of normality via Shapiro-Wilk test yields, p-value = 0.05, data is normally distributed.</a:t>
            </a: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00"/>
              <a:buFont typeface="Cormorant Garamond Medium"/>
              <a:buChar char="-"/>
            </a:pPr>
            <a:r>
              <a:rPr lang="en" sz="11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The average charge is RM13270, standard deviation of Rm12110</a:t>
            </a: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00"/>
              <a:buFont typeface="Cormorant Garamond Medium"/>
              <a:buChar char="-"/>
            </a:pPr>
            <a:r>
              <a:rPr lang="en" sz="11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Testing of normality via Shapiro-Wilk test yields, p-value &lt; 0.05, data is not normally distributed.</a:t>
            </a: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295" name="Google Shape;295;p44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900225" y="63977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00" y="1598350"/>
            <a:ext cx="2272900" cy="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450" y="2604600"/>
            <a:ext cx="2155902" cy="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450" y="3680000"/>
            <a:ext cx="2155900" cy="6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body" idx="1"/>
          </p:nvPr>
        </p:nvSpPr>
        <p:spPr>
          <a:xfrm>
            <a:off x="781425" y="1375900"/>
            <a:ext cx="68313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Correlation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linear correlation between two variables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Google Shape;305;p45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914375" y="66807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00" y="2177200"/>
            <a:ext cx="3749575" cy="12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5"/>
          <p:cNvSpPr txBox="1"/>
          <p:nvPr/>
        </p:nvSpPr>
        <p:spPr>
          <a:xfrm>
            <a:off x="5295900" y="1882725"/>
            <a:ext cx="30000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000" baseline="-25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β=0 or there is no relation between BMI and medical charges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000" baseline="-25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β</a:t>
            </a:r>
            <a:r>
              <a:rPr lang="en" sz="10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≠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or there is a relation between BMI and medical charges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conclude that the data provide sufficient evidence to conclude that the bmi has a significant association with charges.  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body" idx="1"/>
          </p:nvPr>
        </p:nvSpPr>
        <p:spPr>
          <a:xfrm>
            <a:off x="781425" y="1375900"/>
            <a:ext cx="68313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Correlation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linear correlation between two variables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4" name="Google Shape;314;p46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6"/>
          <p:cNvSpPr txBox="1">
            <a:spLocks noGrp="1"/>
          </p:cNvSpPr>
          <p:nvPr>
            <p:ph type="title"/>
          </p:nvPr>
        </p:nvSpPr>
        <p:spPr>
          <a:xfrm>
            <a:off x="914375" y="66807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16" name="Google Shape;316;p46"/>
          <p:cNvSpPr txBox="1"/>
          <p:nvPr/>
        </p:nvSpPr>
        <p:spPr>
          <a:xfrm>
            <a:off x="4963375" y="1804125"/>
            <a:ext cx="30807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000" baseline="-25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β=0 or there is no relation between smoker and medical charges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000" baseline="-25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β</a:t>
            </a:r>
            <a:r>
              <a:rPr lang="en" sz="10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≠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or there is a relation between smoker and medical charges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 Chi -Square Test is a statistical test for categorical data. 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significance level of </a:t>
            </a: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 = 0.05 is used for this hypothesis test. At the 5% significance level, the null hypothesis is rejected since p-value 0 =0.4.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825" y="2283000"/>
            <a:ext cx="3209749" cy="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781425" y="1375900"/>
            <a:ext cx="68313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Correlation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linear correlation between two variables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3" name="Google Shape;323;p47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7"/>
          <p:cNvSpPr txBox="1">
            <a:spLocks noGrp="1"/>
          </p:cNvSpPr>
          <p:nvPr>
            <p:ph type="title"/>
          </p:nvPr>
        </p:nvSpPr>
        <p:spPr>
          <a:xfrm>
            <a:off x="914375" y="66807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4963375" y="1804125"/>
            <a:ext cx="30807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000" baseline="-25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β=0 or there is no relation between age and medical charges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000" baseline="-25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β</a:t>
            </a:r>
            <a:r>
              <a:rPr lang="en" sz="10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≠</a:t>
            </a: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or there is a relation between age and medical charges</a:t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conclude that the data provide sufficient evidence to conclude that the age has a significant association with charges.  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00" y="2222125"/>
            <a:ext cx="3733125" cy="11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body" idx="1"/>
          </p:nvPr>
        </p:nvSpPr>
        <p:spPr>
          <a:xfrm>
            <a:off x="407275" y="3113850"/>
            <a:ext cx="69507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Font typeface="Cormorant Garamond Medium"/>
              <a:buChar char="-"/>
            </a:pPr>
            <a:r>
              <a:rPr lang="en" sz="10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There is a high correlation age and charges</a:t>
            </a:r>
            <a:endParaRPr sz="10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ormorant Garamond Medium"/>
              <a:buChar char="-"/>
            </a:pPr>
            <a:r>
              <a:rPr lang="en" sz="10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Pattern between the variable BMI and charges cannot be recognized, but an increase in BMI shows some correlation to charges</a:t>
            </a:r>
            <a:endParaRPr sz="10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ormorant Garamond Medium"/>
              <a:buChar char="-"/>
            </a:pPr>
            <a:r>
              <a:rPr lang="en" sz="10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Smoking does have an influence on medical charges.</a:t>
            </a:r>
            <a:endParaRPr sz="10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332" name="Google Shape;332;p48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914375" y="66807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25" y="1422075"/>
            <a:ext cx="2135974" cy="16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275" y="1414413"/>
            <a:ext cx="1989825" cy="15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148" y="1775075"/>
            <a:ext cx="2697125" cy="4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4729200" y="1606900"/>
            <a:ext cx="3682800" cy="22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 formula = smoking + age + bmi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Multiple R-squared is 0.7475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74.75% of the variation in the response variable around its mean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adjusted R-Squared is almost like the multiple R-square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 is good, and the predictor variables are all significant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charges = -11676.83 + (238223.68 * smoker) + (259.55 * age) + (322.62 * BMI) + error.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342" name="Google Shape;342;p49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893150" y="75872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MULTIPLE LINEAR REGRESSION</a:t>
            </a:r>
            <a:endParaRPr sz="2200"/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02" y="1641424"/>
            <a:ext cx="3627025" cy="20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body" idx="1"/>
          </p:nvPr>
        </p:nvSpPr>
        <p:spPr>
          <a:xfrm>
            <a:off x="4729200" y="1606900"/>
            <a:ext cx="3682800" cy="22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 formula = smoking + age + bmi +gender + children + region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Multiple R-squared is 0.7475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75.09% of the variation in the response variable around its mean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Gender not significant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multiple R-squared value is the same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350" name="Google Shape;350;p50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893150" y="75872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MULTIPLE LINEAR REGRESSION</a:t>
            </a:r>
            <a:endParaRPr sz="2200"/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901" y="1400875"/>
            <a:ext cx="2645875" cy="14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900" y="3048725"/>
            <a:ext cx="2523268" cy="14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4729200" y="1606900"/>
            <a:ext cx="3682800" cy="22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 of 4, indicating that the more complex model has four additional parameters and a very small p-value, which means adding on the variables children and region has led the model to have a significantly improved fit over the initial model. </a:t>
            </a:r>
            <a:endParaRPr sz="8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359" name="Google Shape;359;p51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893150" y="75872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COMPARISON OF MODELS</a:t>
            </a:r>
            <a:endParaRPr sz="2200"/>
          </a:p>
        </p:txBody>
      </p: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19" y="1575725"/>
            <a:ext cx="3651501" cy="8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149" y="2950725"/>
            <a:ext cx="3415499" cy="9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/>
        </p:nvSpPr>
        <p:spPr>
          <a:xfrm>
            <a:off x="4655250" y="2905150"/>
            <a:ext cx="38307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check the assumption of multicollinearity, one of the methods that can be applied is the variance inflation factor (VIF). </a:t>
            </a:r>
            <a:endParaRPr sz="10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800"/>
              <a:buFont typeface="Times New Roman"/>
              <a:buChar char="-"/>
            </a:pPr>
            <a:r>
              <a:rPr lang="en" sz="100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VIF should not be higher than 10, which our results shown likewise. </a:t>
            </a:r>
            <a:endParaRPr sz="80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52"/>
          <p:cNvCxnSpPr/>
          <p:nvPr/>
        </p:nvCxnSpPr>
        <p:spPr>
          <a:xfrm>
            <a:off x="3949850" y="30664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2554775" y="2165050"/>
            <a:ext cx="42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/>
          <p:nvPr/>
        </p:nvSpPr>
        <p:spPr>
          <a:xfrm>
            <a:off x="5340527" y="3352274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5340527" y="1837749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1062527" y="3352274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1062527" y="1837749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title" idx="2"/>
          </p:nvPr>
        </p:nvSpPr>
        <p:spPr>
          <a:xfrm>
            <a:off x="1858125" y="1809450"/>
            <a:ext cx="322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ABOUT THE COMPANY &amp; DATA USED</a:t>
            </a:r>
            <a:endParaRPr sz="1800"/>
          </a:p>
        </p:txBody>
      </p:sp>
      <p:sp>
        <p:nvSpPr>
          <p:cNvPr id="226" name="Google Shape;226;p36"/>
          <p:cNvSpPr txBox="1">
            <a:spLocks noGrp="1"/>
          </p:cNvSpPr>
          <p:nvPr>
            <p:ph type="subTitle" idx="1"/>
          </p:nvPr>
        </p:nvSpPr>
        <p:spPr>
          <a:xfrm>
            <a:off x="1858127" y="2253000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-Introduction on the background of the company and the dataset</a:t>
            </a:r>
            <a:endParaRPr sz="9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3"/>
          </p:nvPr>
        </p:nvSpPr>
        <p:spPr>
          <a:xfrm>
            <a:off x="6171500" y="1774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PROBLEMS &amp; OBJECTIVES</a:t>
            </a:r>
            <a:endParaRPr sz="1900"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4"/>
          </p:nvPr>
        </p:nvSpPr>
        <p:spPr>
          <a:xfrm>
            <a:off x="6102827" y="2253000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Problem Statement and goals of this    research</a:t>
            </a:r>
            <a:endParaRPr sz="9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5"/>
          </p:nvPr>
        </p:nvSpPr>
        <p:spPr>
          <a:xfrm>
            <a:off x="1858125" y="3352275"/>
            <a:ext cx="322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DESIGN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TECHNIQUES</a:t>
            </a:r>
            <a:endParaRPr sz="2100"/>
          </a:p>
        </p:txBody>
      </p:sp>
      <p:sp>
        <p:nvSpPr>
          <p:cNvPr id="230" name="Google Shape;230;p36"/>
          <p:cNvSpPr txBox="1">
            <a:spLocks noGrp="1"/>
          </p:cNvSpPr>
          <p:nvPr>
            <p:ph type="subTitle" idx="6"/>
          </p:nvPr>
        </p:nvSpPr>
        <p:spPr>
          <a:xfrm>
            <a:off x="1916002" y="3794524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-Design principles used</a:t>
            </a:r>
            <a:endParaRPr sz="900"/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 idx="7"/>
          </p:nvPr>
        </p:nvSpPr>
        <p:spPr>
          <a:xfrm>
            <a:off x="6136125" y="3329775"/>
            <a:ext cx="258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DASHBOARDS &amp; DEMOS</a:t>
            </a:r>
            <a:endParaRPr sz="200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8"/>
          </p:nvPr>
        </p:nvSpPr>
        <p:spPr>
          <a:xfrm>
            <a:off x="6217125" y="3871975"/>
            <a:ext cx="2138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-Explanation and demonstration of the dashboards in Tableau</a:t>
            </a:r>
            <a:endParaRPr sz="900"/>
          </a:p>
        </p:txBody>
      </p:sp>
      <p:sp>
        <p:nvSpPr>
          <p:cNvPr id="233" name="Google Shape;233;p36"/>
          <p:cNvSpPr txBox="1">
            <a:spLocks noGrp="1"/>
          </p:cNvSpPr>
          <p:nvPr>
            <p:ph type="title" idx="9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title" idx="13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 idx="14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title" idx="15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37" name="Google Shape;237;p36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719925" y="546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4022850" y="1303925"/>
            <a:ext cx="1098300" cy="109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2038250" y="27212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 THE DATASET</a:t>
            </a:r>
            <a:endParaRPr sz="6200"/>
          </a:p>
        </p:txBody>
      </p:sp>
      <p:sp>
        <p:nvSpPr>
          <p:cNvPr id="245" name="Google Shape;245;p37"/>
          <p:cNvSpPr txBox="1">
            <a:spLocks noGrp="1"/>
          </p:cNvSpPr>
          <p:nvPr>
            <p:ph type="title" idx="2"/>
          </p:nvPr>
        </p:nvSpPr>
        <p:spPr>
          <a:xfrm>
            <a:off x="4067150" y="1323828"/>
            <a:ext cx="10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914375" y="1895925"/>
            <a:ext cx="4448400" cy="27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morant Garamond Medium"/>
              <a:buChar char="-"/>
            </a:pP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XYZ Insurance Company is a private insurance company that is based in Malaysia and has multiple branches worldwide.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morant Garamond Medium"/>
              <a:buChar char="-"/>
            </a:pP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Private Limited Company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morant Garamond Medium"/>
              <a:buChar char="-"/>
            </a:pP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Primarily focuses on services in various insurance products: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1. International and Domestic Travel Insurance   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848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           2. Motor Insurance</a:t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848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       </a:t>
            </a: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3. Personal Insurance etc.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morant Garamond Medium"/>
              <a:buChar char="-"/>
            </a:pP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Company Values: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Commitment, Service Excellence, Adaptability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251" name="Google Shape;251;p38"/>
          <p:cNvCxnSpPr/>
          <p:nvPr/>
        </p:nvCxnSpPr>
        <p:spPr>
          <a:xfrm>
            <a:off x="1082625" y="179837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914375" y="668063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THE COMPANY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675" y="1505275"/>
            <a:ext cx="2553900" cy="25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1169075" y="1748950"/>
            <a:ext cx="4710300" cy="25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morant Garamond Medium"/>
              <a:buChar char="-"/>
            </a:pPr>
            <a:r>
              <a:rPr lang="en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Dataset obtained from Kaggle</a:t>
            </a: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morant Garamond Medium"/>
              <a:buChar char="-"/>
            </a:pPr>
            <a:r>
              <a:rPr lang="en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Healthcare Medical Costs </a:t>
            </a: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morant Garamond Medium"/>
              <a:buChar char="-"/>
            </a:pPr>
            <a:r>
              <a:rPr lang="en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Fields that are usually stored in the healthcare database</a:t>
            </a: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 Medium"/>
              <a:buChar char="-"/>
            </a:pPr>
            <a:r>
              <a:rPr lang="en" dirty="0">
                <a:solidFill>
                  <a:srgbClr val="00000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1338 instances and 7 columns</a:t>
            </a: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morant Garamond Medium"/>
              <a:buChar char="-"/>
            </a:pPr>
            <a:r>
              <a:rPr lang="en" dirty="0">
                <a:solidFill>
                  <a:srgbClr val="00000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Contains personal information that is obtained from a random community of people between the age of 18 to 64</a:t>
            </a:r>
            <a:r>
              <a:rPr lang="en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</a:t>
            </a: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 dirty="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cxnSp>
        <p:nvCxnSpPr>
          <p:cNvPr id="259" name="Google Shape;259;p39"/>
          <p:cNvCxnSpPr/>
          <p:nvPr/>
        </p:nvCxnSpPr>
        <p:spPr>
          <a:xfrm>
            <a:off x="1061400" y="13314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914375" y="668075"/>
            <a:ext cx="653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875" y="1779650"/>
            <a:ext cx="1257850" cy="17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4022850" y="1303925"/>
            <a:ext cx="1098300" cy="109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2038250" y="27212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OBJECTIVES</a:t>
            </a:r>
            <a:endParaRPr sz="6200"/>
          </a:p>
        </p:txBody>
      </p:sp>
      <p:sp>
        <p:nvSpPr>
          <p:cNvPr id="268" name="Google Shape;268;p40"/>
          <p:cNvSpPr txBox="1">
            <a:spLocks noGrp="1"/>
          </p:cNvSpPr>
          <p:nvPr>
            <p:ph type="title" idx="2"/>
          </p:nvPr>
        </p:nvSpPr>
        <p:spPr>
          <a:xfrm>
            <a:off x="4067150" y="1323828"/>
            <a:ext cx="10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41"/>
          <p:cNvCxnSpPr/>
          <p:nvPr/>
        </p:nvCxnSpPr>
        <p:spPr>
          <a:xfrm>
            <a:off x="1047250" y="12370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41"/>
          <p:cNvSpPr txBox="1"/>
          <p:nvPr/>
        </p:nvSpPr>
        <p:spPr>
          <a:xfrm>
            <a:off x="912825" y="718325"/>
            <a:ext cx="449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OBJECTIVES</a:t>
            </a:r>
            <a:endParaRPr sz="24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011875" y="1469750"/>
            <a:ext cx="4497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morant Garamond Medium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Identify the correlation between bmi and the charges of the medical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morant Garamond Medium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Identify the relation between smoker, and the charges of the medical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morant Garamond Medium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Identify the relation between age and the charges of the medical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morant Garamond Medium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Build a predictive model to predict the medical charges</a:t>
            </a: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775" y="1355150"/>
            <a:ext cx="2832250" cy="28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/>
          <p:nvPr/>
        </p:nvSpPr>
        <p:spPr>
          <a:xfrm>
            <a:off x="4022850" y="1303925"/>
            <a:ext cx="1098300" cy="109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2153400" y="2659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 sz="6200"/>
          </a:p>
        </p:txBody>
      </p:sp>
      <p:sp>
        <p:nvSpPr>
          <p:cNvPr id="283" name="Google Shape;283;p42"/>
          <p:cNvSpPr txBox="1">
            <a:spLocks noGrp="1"/>
          </p:cNvSpPr>
          <p:nvPr>
            <p:ph type="title" idx="2"/>
          </p:nvPr>
        </p:nvSpPr>
        <p:spPr>
          <a:xfrm>
            <a:off x="4067150" y="1323828"/>
            <a:ext cx="10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0" y="1206575"/>
            <a:ext cx="4644426" cy="12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3"/>
          <p:cNvSpPr txBox="1"/>
          <p:nvPr/>
        </p:nvSpPr>
        <p:spPr>
          <a:xfrm>
            <a:off x="1499900" y="2554075"/>
            <a:ext cx="54690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Variables age, bmi, children and charges are integers and variables such as gender, smoker and region are Boolean and categorical.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min and max values of a data are sensitive to outliers. Identifying outliers through min and max is important as it can affect the mean value of the data by skewing the results.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                   </a:t>
            </a:r>
            <a:endParaRPr>
              <a:solidFill>
                <a:schemeClr val="dk1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2 Marketing Plan by Slidesgo">
  <a:themeElements>
    <a:clrScheme name="Simple Light">
      <a:dk1>
        <a:srgbClr val="313131"/>
      </a:dk1>
      <a:lt1>
        <a:srgbClr val="FFFFFF"/>
      </a:lt1>
      <a:dk2>
        <a:srgbClr val="A4DFCB"/>
      </a:dk2>
      <a:lt2>
        <a:srgbClr val="FABDAB"/>
      </a:lt2>
      <a:accent1>
        <a:srgbClr val="759FD3"/>
      </a:accent1>
      <a:accent2>
        <a:srgbClr val="EBD89E"/>
      </a:accent2>
      <a:accent3>
        <a:srgbClr val="A4DFCB"/>
      </a:accent3>
      <a:accent4>
        <a:srgbClr val="FABDAB"/>
      </a:accent4>
      <a:accent5>
        <a:srgbClr val="B7CEEB"/>
      </a:accent5>
      <a:accent6>
        <a:srgbClr val="EBD89E"/>
      </a:accent6>
      <a:hlink>
        <a:srgbClr val="B7CE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830</Words>
  <Application>Microsoft Office PowerPoint</Application>
  <PresentationFormat>On-screen Show (16:9)</PresentationFormat>
  <Paragraphs>124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Arial</vt:lpstr>
      <vt:lpstr>Cormorant Garamond</vt:lpstr>
      <vt:lpstr>Cormorant Garamond Medium</vt:lpstr>
      <vt:lpstr>Catamaran</vt:lpstr>
      <vt:lpstr>2022 Marketing Plan by Slidesgo</vt:lpstr>
      <vt:lpstr>STATISTICAL  METHODS FOR  DATA SCIENCE</vt:lpstr>
      <vt:lpstr>ABOUT THE COMPANY &amp; DATA USED</vt:lpstr>
      <vt:lpstr>ABOUT THE DATASET</vt:lpstr>
      <vt:lpstr>BACKGROUND OF THE COMPANY</vt:lpstr>
      <vt:lpstr>DESCRIPTION OF THE DATASET</vt:lpstr>
      <vt:lpstr>OBJECTIVES</vt:lpstr>
      <vt:lpstr>PowerPoint Presentation</vt:lpstr>
      <vt:lpstr>SUMMARY</vt:lpstr>
      <vt:lpstr>PowerPoint Presentation</vt:lpstr>
      <vt:lpstr>KEY FINDINGS</vt:lpstr>
      <vt:lpstr>KEY FINDINGS</vt:lpstr>
      <vt:lpstr>KEY FINDINGS</vt:lpstr>
      <vt:lpstr>KEY FINDINGS</vt:lpstr>
      <vt:lpstr>KEY FINDINGS</vt:lpstr>
      <vt:lpstr>MULTIPLE LINEAR REGRESSION</vt:lpstr>
      <vt:lpstr>MULTIPLE LINEAR REGRESSION</vt:lpstr>
      <vt:lpstr>COMPARISON OF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 METHODS FOR  DATA SCIENCE</dc:title>
  <cp:lastModifiedBy>VIOLET MICHELLE ANNE LAW ARANCE</cp:lastModifiedBy>
  <cp:revision>2</cp:revision>
  <dcterms:modified xsi:type="dcterms:W3CDTF">2022-10-05T04:26:26Z</dcterms:modified>
</cp:coreProperties>
</file>