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58" r:id="rId4"/>
    <p:sldId id="261" r:id="rId5"/>
    <p:sldId id="262" r:id="rId6"/>
    <p:sldId id="257" r:id="rId7"/>
    <p:sldId id="265" r:id="rId8"/>
    <p:sldId id="264" r:id="rId9"/>
    <p:sldId id="266" r:id="rId10"/>
    <p:sldId id="267" r:id="rId11"/>
    <p:sldId id="268" r:id="rId12"/>
    <p:sldId id="271" r:id="rId13"/>
    <p:sldId id="274" r:id="rId14"/>
    <p:sldId id="275" r:id="rId15"/>
    <p:sldId id="276" r:id="rId16"/>
    <p:sldId id="263" r:id="rId17"/>
    <p:sldId id="277" r:id="rId18"/>
    <p:sldId id="278" r:id="rId19"/>
    <p:sldId id="279" r:id="rId20"/>
    <p:sldId id="280" r:id="rId21"/>
    <p:sldId id="269" r:id="rId22"/>
    <p:sldId id="282" r:id="rId23"/>
    <p:sldId id="283" r:id="rId24"/>
    <p:sldId id="284" r:id="rId25"/>
    <p:sldId id="286" r:id="rId26"/>
    <p:sldId id="285" r:id="rId27"/>
    <p:sldId id="287"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4/16/2023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4/16/2023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andscape.cncf.io/card-mode?category=container-runtime&amp;grouping=category"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kubernetes.io/blog/2022/02/17/dockershim-faq/#which-cri-implementation-should-i-us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effectLst/>
              </a:rPr>
              <a:t>Infrastructure required</a:t>
            </a:r>
          </a:p>
          <a:p>
            <a:r>
              <a:rPr lang="en-US" sz="2100" b="0" i="0" dirty="0">
                <a:effectLst/>
              </a:rPr>
              <a:t> physical or virtual machines</a:t>
            </a:r>
          </a:p>
          <a:p>
            <a:r>
              <a:rPr lang="en-US" sz="2100" dirty="0"/>
              <a:t> </a:t>
            </a:r>
            <a:r>
              <a:rPr lang="en-US" sz="2100" b="0" i="0" dirty="0">
                <a:effectLst/>
              </a:rPr>
              <a:t>storage systems</a:t>
            </a:r>
          </a:p>
          <a:p>
            <a:r>
              <a:rPr lang="en-US" sz="2100" b="0" i="0" dirty="0">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effectLst/>
              </a:rPr>
              <a:t>VPC networks </a:t>
            </a:r>
            <a:r>
              <a:rPr lang="en-US" sz="2100" b="0" i="0" dirty="0">
                <a:effectLst/>
              </a:rPr>
              <a:t>– Virtual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8938-C625-582D-77CE-6CAD31A51099}"/>
              </a:ext>
            </a:extLst>
          </p:cNvPr>
          <p:cNvSpPr>
            <a:spLocks noGrp="1"/>
          </p:cNvSpPr>
          <p:nvPr>
            <p:ph type="title"/>
          </p:nvPr>
        </p:nvSpPr>
        <p:spPr>
          <a:xfrm>
            <a:off x="256309" y="0"/>
            <a:ext cx="10515600" cy="1325563"/>
          </a:xfrm>
        </p:spPr>
        <p:txBody>
          <a:bodyPr/>
          <a:lstStyle/>
          <a:p>
            <a:r>
              <a:rPr lang="en-US" dirty="0"/>
              <a:t>System Architecture</a:t>
            </a:r>
          </a:p>
        </p:txBody>
      </p:sp>
      <p:pic>
        <p:nvPicPr>
          <p:cNvPr id="5" name="Content Placeholder 4">
            <a:extLst>
              <a:ext uri="{FF2B5EF4-FFF2-40B4-BE49-F238E27FC236}">
                <a16:creationId xmlns:a16="http://schemas.microsoft.com/office/drawing/2014/main" id="{BB3B72B4-FC6F-098A-879F-68DFA6DE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226" y="2058823"/>
            <a:ext cx="6581775" cy="3676650"/>
          </a:xfrm>
        </p:spPr>
      </p:pic>
      <p:sp>
        <p:nvSpPr>
          <p:cNvPr id="6" name="Title 1">
            <a:extLst>
              <a:ext uri="{FF2B5EF4-FFF2-40B4-BE49-F238E27FC236}">
                <a16:creationId xmlns:a16="http://schemas.microsoft.com/office/drawing/2014/main" id="{7ABD82CD-B8BA-12BC-0168-D382916EB200}"/>
              </a:ext>
            </a:extLst>
          </p:cNvPr>
          <p:cNvSpPr txBox="1">
            <a:spLocks/>
          </p:cNvSpPr>
          <p:nvPr/>
        </p:nvSpPr>
        <p:spPr>
          <a:xfrm>
            <a:off x="612568" y="1325563"/>
            <a:ext cx="5556663"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Microservice architecture</a:t>
            </a:r>
          </a:p>
        </p:txBody>
      </p:sp>
    </p:spTree>
    <p:extLst>
      <p:ext uri="{BB962C8B-B14F-4D97-AF65-F5344CB8AC3E}">
        <p14:creationId xmlns:p14="http://schemas.microsoft.com/office/powerpoint/2010/main" val="73418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06096A-346D-B102-8123-2F3ECF2EC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305" y="1782417"/>
            <a:ext cx="8004860" cy="45370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2406C7A-2018-DC50-4A5A-9A9FE4242A0A}"/>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7" name="Title 1">
            <a:extLst>
              <a:ext uri="{FF2B5EF4-FFF2-40B4-BE49-F238E27FC236}">
                <a16:creationId xmlns:a16="http://schemas.microsoft.com/office/drawing/2014/main" id="{04F4373E-F18E-9561-9600-F4708EB4A391}"/>
              </a:ext>
            </a:extLst>
          </p:cNvPr>
          <p:cNvSpPr txBox="1">
            <a:spLocks/>
          </p:cNvSpPr>
          <p:nvPr/>
        </p:nvSpPr>
        <p:spPr>
          <a:xfrm>
            <a:off x="636319" y="1111807"/>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Docker architecture (on single host)</a:t>
            </a:r>
          </a:p>
        </p:txBody>
      </p:sp>
    </p:spTree>
    <p:extLst>
      <p:ext uri="{BB962C8B-B14F-4D97-AF65-F5344CB8AC3E}">
        <p14:creationId xmlns:p14="http://schemas.microsoft.com/office/powerpoint/2010/main" val="213058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394714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385370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CBDC-CCEF-EBBC-2445-F05CE41A0030}"/>
              </a:ext>
            </a:extLst>
          </p:cNvPr>
          <p:cNvSpPr>
            <a:spLocks noGrp="1"/>
          </p:cNvSpPr>
          <p:nvPr>
            <p:ph type="ctrTitle"/>
          </p:nvPr>
        </p:nvSpPr>
        <p:spPr/>
        <p:txBody>
          <a:bodyPr/>
          <a:lstStyle/>
          <a:p>
            <a:r>
              <a:rPr lang="en-US" dirty="0"/>
              <a:t>Demo – Milestone 2</a:t>
            </a:r>
          </a:p>
        </p:txBody>
      </p:sp>
    </p:spTree>
    <p:extLst>
      <p:ext uri="{BB962C8B-B14F-4D97-AF65-F5344CB8AC3E}">
        <p14:creationId xmlns:p14="http://schemas.microsoft.com/office/powerpoint/2010/main" val="97826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224262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315909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23872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Container - Runtime</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
        <p:nvSpPr>
          <p:cNvPr id="4" name="TextBox 3">
            <a:extLst>
              <a:ext uri="{FF2B5EF4-FFF2-40B4-BE49-F238E27FC236}">
                <a16:creationId xmlns:a16="http://schemas.microsoft.com/office/drawing/2014/main" id="{8CE7C513-082D-3B81-29FF-D6421D7EF2B8}"/>
              </a:ext>
            </a:extLst>
          </p:cNvPr>
          <p:cNvSpPr txBox="1"/>
          <p:nvPr/>
        </p:nvSpPr>
        <p:spPr>
          <a:xfrm>
            <a:off x="838200" y="5789659"/>
            <a:ext cx="10057410" cy="369332"/>
          </a:xfrm>
          <a:prstGeom prst="rect">
            <a:avLst/>
          </a:prstGeom>
          <a:noFill/>
        </p:spPr>
        <p:txBody>
          <a:bodyPr wrap="square">
            <a:spAutoFit/>
          </a:bodyPr>
          <a:lstStyle/>
          <a:p>
            <a:r>
              <a:rPr lang="en-US" dirty="0">
                <a:hlinkClick r:id="rId3"/>
              </a:rPr>
              <a:t>Container Runtimes</a:t>
            </a:r>
            <a:endParaRPr lang="en-US" dirty="0"/>
          </a:p>
        </p:txBody>
      </p:sp>
      <p:sp>
        <p:nvSpPr>
          <p:cNvPr id="9" name="TextBox 8">
            <a:extLst>
              <a:ext uri="{FF2B5EF4-FFF2-40B4-BE49-F238E27FC236}">
                <a16:creationId xmlns:a16="http://schemas.microsoft.com/office/drawing/2014/main" id="{C64161D4-BBB1-203D-FAB2-8026651D41B3}"/>
              </a:ext>
            </a:extLst>
          </p:cNvPr>
          <p:cNvSpPr txBox="1"/>
          <p:nvPr/>
        </p:nvSpPr>
        <p:spPr>
          <a:xfrm>
            <a:off x="838200" y="6158991"/>
            <a:ext cx="6095010" cy="369332"/>
          </a:xfrm>
          <a:prstGeom prst="rect">
            <a:avLst/>
          </a:prstGeom>
          <a:noFill/>
        </p:spPr>
        <p:txBody>
          <a:bodyPr wrap="square">
            <a:spAutoFit/>
          </a:bodyPr>
          <a:lstStyle/>
          <a:p>
            <a:r>
              <a:rPr lang="en-US" dirty="0" err="1">
                <a:hlinkClick r:id="rId4"/>
              </a:rPr>
              <a:t>Containerd</a:t>
            </a:r>
            <a:endParaRPr lang="en-US" dirty="0"/>
          </a:p>
        </p:txBody>
      </p:sp>
    </p:spTree>
    <p:extLst>
      <p:ext uri="{BB962C8B-B14F-4D97-AF65-F5344CB8AC3E}">
        <p14:creationId xmlns:p14="http://schemas.microsoft.com/office/powerpoint/2010/main" val="20266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CBDC-CCEF-EBBC-2445-F05CE41A0030}"/>
              </a:ext>
            </a:extLst>
          </p:cNvPr>
          <p:cNvSpPr>
            <a:spLocks noGrp="1"/>
          </p:cNvSpPr>
          <p:nvPr>
            <p:ph type="ctrTitle"/>
          </p:nvPr>
        </p:nvSpPr>
        <p:spPr/>
        <p:txBody>
          <a:bodyPr/>
          <a:lstStyle/>
          <a:p>
            <a:r>
              <a:rPr lang="en-US" dirty="0"/>
              <a:t>Demo – Milestone 3</a:t>
            </a:r>
          </a:p>
        </p:txBody>
      </p:sp>
    </p:spTree>
    <p:extLst>
      <p:ext uri="{BB962C8B-B14F-4D97-AF65-F5344CB8AC3E}">
        <p14:creationId xmlns:p14="http://schemas.microsoft.com/office/powerpoint/2010/main" val="2625497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124340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194775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8938-C625-582D-77CE-6CAD31A51099}"/>
              </a:ext>
            </a:extLst>
          </p:cNvPr>
          <p:cNvSpPr>
            <a:spLocks noGrp="1"/>
          </p:cNvSpPr>
          <p:nvPr>
            <p:ph type="title"/>
          </p:nvPr>
        </p:nvSpPr>
        <p:spPr>
          <a:xfrm>
            <a:off x="256309" y="0"/>
            <a:ext cx="10515600" cy="1325563"/>
          </a:xfrm>
        </p:spPr>
        <p:txBody>
          <a:bodyPr/>
          <a:lstStyle/>
          <a:p>
            <a:r>
              <a:rPr lang="en-US" dirty="0"/>
              <a:t>System Architecture</a:t>
            </a:r>
          </a:p>
        </p:txBody>
      </p:sp>
      <p:pic>
        <p:nvPicPr>
          <p:cNvPr id="5" name="Content Placeholder 4">
            <a:extLst>
              <a:ext uri="{FF2B5EF4-FFF2-40B4-BE49-F238E27FC236}">
                <a16:creationId xmlns:a16="http://schemas.microsoft.com/office/drawing/2014/main" id="{BB3B72B4-FC6F-098A-879F-68DFA6DE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226" y="2058823"/>
            <a:ext cx="6581775" cy="3676650"/>
          </a:xfrm>
        </p:spPr>
      </p:pic>
      <p:sp>
        <p:nvSpPr>
          <p:cNvPr id="6" name="Title 1">
            <a:extLst>
              <a:ext uri="{FF2B5EF4-FFF2-40B4-BE49-F238E27FC236}">
                <a16:creationId xmlns:a16="http://schemas.microsoft.com/office/drawing/2014/main" id="{7ABD82CD-B8BA-12BC-0168-D382916EB200}"/>
              </a:ext>
            </a:extLst>
          </p:cNvPr>
          <p:cNvSpPr txBox="1">
            <a:spLocks/>
          </p:cNvSpPr>
          <p:nvPr/>
        </p:nvSpPr>
        <p:spPr>
          <a:xfrm>
            <a:off x="612568" y="1325563"/>
            <a:ext cx="5556663"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Microservice architecture</a:t>
            </a:r>
          </a:p>
        </p:txBody>
      </p:sp>
    </p:spTree>
    <p:extLst>
      <p:ext uri="{BB962C8B-B14F-4D97-AF65-F5344CB8AC3E}">
        <p14:creationId xmlns:p14="http://schemas.microsoft.com/office/powerpoint/2010/main" val="922097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309853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Load Balancing Strategies in K8S service</a:t>
            </a:r>
          </a:p>
        </p:txBody>
      </p:sp>
      <p:sp>
        <p:nvSpPr>
          <p:cNvPr id="3" name="TextBox 2">
            <a:extLst>
              <a:ext uri="{FF2B5EF4-FFF2-40B4-BE49-F238E27FC236}">
                <a16:creationId xmlns:a16="http://schemas.microsoft.com/office/drawing/2014/main" id="{630882CC-4F82-1CF4-7C20-AAD93AEB3C97}"/>
              </a:ext>
            </a:extLst>
          </p:cNvPr>
          <p:cNvSpPr txBox="1"/>
          <p:nvPr/>
        </p:nvSpPr>
        <p:spPr>
          <a:xfrm>
            <a:off x="421341" y="6014882"/>
            <a:ext cx="8686800" cy="369332"/>
          </a:xfrm>
          <a:prstGeom prst="rect">
            <a:avLst/>
          </a:prstGeom>
          <a:noFill/>
        </p:spPr>
        <p:txBody>
          <a:bodyPr wrap="square">
            <a:spAutoFit/>
          </a:bodyPr>
          <a:lstStyle/>
          <a:p>
            <a:r>
              <a:rPr lang="en-US" dirty="0"/>
              <a:t>https://technekey.com/changing-the-traffic-distribution-of-a-kubernetes-service/</a:t>
            </a:r>
          </a:p>
        </p:txBody>
      </p:sp>
      <p:sp>
        <p:nvSpPr>
          <p:cNvPr id="6" name="Rectangle 1">
            <a:extLst>
              <a:ext uri="{FF2B5EF4-FFF2-40B4-BE49-F238E27FC236}">
                <a16:creationId xmlns:a16="http://schemas.microsoft.com/office/drawing/2014/main" id="{28D5FB90-F2FB-E78D-9EF8-DA08E4FE753E}"/>
              </a:ext>
            </a:extLst>
          </p:cNvPr>
          <p:cNvSpPr>
            <a:spLocks noChangeArrowheads="1"/>
          </p:cNvSpPr>
          <p:nvPr/>
        </p:nvSpPr>
        <p:spPr bwMode="auto">
          <a:xfrm>
            <a:off x="825043" y="991906"/>
            <a:ext cx="3101498" cy="26102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Round Robin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Least Connection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Destination Hashing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Source Hashing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cs typeface="Arial" panose="020B0604020202020204" pitchFamily="34" charset="0"/>
              </a:rPr>
              <a:t>S</a:t>
            </a:r>
            <a:r>
              <a:rPr kumimoji="0" lang="en-US" altLang="en-US" sz="2000" i="0" u="none" strike="noStrike" cap="none" normalizeH="0" baseline="0" dirty="0">
                <a:ln>
                  <a:noFill/>
                </a:ln>
                <a:effectLst/>
                <a:cs typeface="Arial" panose="020B0604020202020204" pitchFamily="34" charset="0"/>
              </a:rPr>
              <a:t>hortest expected delay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cs typeface="Arial" panose="020B0604020202020204" pitchFamily="34" charset="0"/>
              </a:rPr>
              <a:t>N</a:t>
            </a:r>
            <a:r>
              <a:rPr kumimoji="0" lang="en-US" altLang="en-US" sz="2000" i="0" u="none" strike="noStrike" cap="none" normalizeH="0" baseline="0" dirty="0">
                <a:ln>
                  <a:noFill/>
                </a:ln>
                <a:effectLst/>
                <a:cs typeface="Arial" panose="020B0604020202020204" pitchFamily="34" charset="0"/>
              </a:rPr>
              <a:t>ever queue</a:t>
            </a:r>
            <a:br>
              <a:rPr kumimoji="0" lang="en-US" altLang="en-US" sz="1600" i="0" u="none" strike="noStrike" cap="none" normalizeH="0" baseline="0" dirty="0">
                <a:ln>
                  <a:noFill/>
                </a:ln>
                <a:solidFill>
                  <a:srgbClr val="202079"/>
                </a:solidFill>
                <a:effectLst/>
                <a:cs typeface="Arial" panose="020B0604020202020204" pitchFamily="34" charset="0"/>
              </a:rPr>
            </a:br>
            <a:endParaRPr kumimoji="0" lang="en-US" altLang="en-US" sz="16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85097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6493E-FB7E-2D2B-06BD-6FE3324FD8BE}"/>
              </a:ext>
            </a:extLst>
          </p:cNvPr>
          <p:cNvSpPr>
            <a:spLocks noGrp="1"/>
          </p:cNvSpPr>
          <p:nvPr>
            <p:ph type="ctrTitle"/>
          </p:nvPr>
        </p:nvSpPr>
        <p:spPr>
          <a:xfrm>
            <a:off x="1452748" y="1585501"/>
            <a:ext cx="9144000" cy="2387600"/>
          </a:xfrm>
        </p:spPr>
        <p:txBody>
          <a:bodyPr/>
          <a:lstStyle/>
          <a:p>
            <a:r>
              <a:rPr lang="en-US" dirty="0"/>
              <a:t>Thank You</a:t>
            </a:r>
          </a:p>
        </p:txBody>
      </p:sp>
    </p:spTree>
    <p:extLst>
      <p:ext uri="{BB962C8B-B14F-4D97-AF65-F5344CB8AC3E}">
        <p14:creationId xmlns:p14="http://schemas.microsoft.com/office/powerpoint/2010/main" val="115071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745998"/>
          </a:xfrm>
        </p:spPr>
        <p:txBody>
          <a:bodyPr>
            <a:normAutofit/>
          </a:bodyPr>
          <a:lstStyle/>
          <a:p>
            <a:r>
              <a:rPr lang="en-US" sz="1800" b="1" dirty="0"/>
              <a:t>Monolithic and Microservices</a:t>
            </a:r>
          </a:p>
        </p:txBody>
      </p:sp>
      <p:pic>
        <p:nvPicPr>
          <p:cNvPr id="5" name="Picture 4">
            <a:extLst>
              <a:ext uri="{FF2B5EF4-FFF2-40B4-BE49-F238E27FC236}">
                <a16:creationId xmlns:a16="http://schemas.microsoft.com/office/drawing/2014/main" id="{7BA27DEA-4BFC-B342-4288-45BB43D8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93" y="1946074"/>
            <a:ext cx="7256830" cy="4257340"/>
          </a:xfrm>
          <a:prstGeom prst="rect">
            <a:avLst/>
          </a:prstGeom>
        </p:spPr>
      </p:pic>
    </p:spTree>
    <p:extLst>
      <p:ext uri="{BB962C8B-B14F-4D97-AF65-F5344CB8AC3E}">
        <p14:creationId xmlns:p14="http://schemas.microsoft.com/office/powerpoint/2010/main" val="11203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1042</Words>
  <Application>Microsoft Office PowerPoint</Application>
  <PresentationFormat>Widescreen</PresentationFormat>
  <Paragraphs>197</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Project Background – Key Concepts</vt:lpstr>
      <vt:lpstr>Project Background – Key Concepts</vt:lpstr>
      <vt:lpstr>Project Background – Key Concepts</vt:lpstr>
      <vt:lpstr>Project Background – Key Concepts</vt:lpstr>
      <vt:lpstr>Infrastructure</vt:lpstr>
      <vt:lpstr>System Architecture</vt:lpstr>
      <vt:lpstr>PowerPoint Presentation</vt:lpstr>
      <vt:lpstr>PowerPoint Presentation</vt:lpstr>
      <vt:lpstr>Milestones</vt:lpstr>
      <vt:lpstr>References</vt:lpstr>
      <vt:lpstr>Demo – Milestone 2</vt:lpstr>
      <vt:lpstr>Containerization of a polyglot microservice application using Docker and Kubernetes </vt:lpstr>
      <vt:lpstr>Milestones</vt:lpstr>
      <vt:lpstr>PowerPoint Presentation</vt:lpstr>
      <vt:lpstr>Container - Runtime</vt:lpstr>
      <vt:lpstr>Demo – Milestone 3</vt:lpstr>
      <vt:lpstr>Containerization of a polyglot microservice application using Docker and Kubernetes </vt:lpstr>
      <vt:lpstr>Milestones</vt:lpstr>
      <vt:lpstr>System Architecture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54</cp:revision>
  <dcterms:created xsi:type="dcterms:W3CDTF">2023-02-21T20:37:17Z</dcterms:created>
  <dcterms:modified xsi:type="dcterms:W3CDTF">2023-04-16T15:37:48Z</dcterms:modified>
</cp:coreProperties>
</file>