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9" r:id="rId3"/>
    <p:sldId id="258" r:id="rId4"/>
    <p:sldId id="261" r:id="rId5"/>
    <p:sldId id="262" r:id="rId6"/>
    <p:sldId id="257" r:id="rId7"/>
    <p:sldId id="265" r:id="rId8"/>
    <p:sldId id="264" r:id="rId9"/>
    <p:sldId id="266" r:id="rId10"/>
    <p:sldId id="267" r:id="rId11"/>
    <p:sldId id="268" r:id="rId12"/>
    <p:sldId id="271" r:id="rId13"/>
    <p:sldId id="274" r:id="rId14"/>
    <p:sldId id="275" r:id="rId15"/>
    <p:sldId id="263"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52"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A57EC-95D8-4454-8319-E4783E35E39E}" type="datetimeFigureOut">
              <a:rPr lang="en-US" smtClean="0"/>
              <a:t>3/10/2023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D9AB9-9562-4F24-BE50-B28D855517C1}" type="slidenum">
              <a:rPr lang="en-US" smtClean="0"/>
              <a:t>‹#›</a:t>
            </a:fld>
            <a:endParaRPr lang="en-US"/>
          </a:p>
        </p:txBody>
      </p:sp>
    </p:spTree>
    <p:extLst>
      <p:ext uri="{BB962C8B-B14F-4D97-AF65-F5344CB8AC3E}">
        <p14:creationId xmlns:p14="http://schemas.microsoft.com/office/powerpoint/2010/main" val="40546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1D9AB9-9562-4F24-BE50-B28D855517C1}" type="slidenum">
              <a:rPr lang="en-US" smtClean="0"/>
              <a:t>2</a:t>
            </a:fld>
            <a:endParaRPr lang="en-US"/>
          </a:p>
        </p:txBody>
      </p:sp>
    </p:spTree>
    <p:extLst>
      <p:ext uri="{BB962C8B-B14F-4D97-AF65-F5344CB8AC3E}">
        <p14:creationId xmlns:p14="http://schemas.microsoft.com/office/powerpoint/2010/main" val="182236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3983-99CC-3C03-7233-7E5348D386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339A03-62FD-9DAB-2368-16EB23094A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460BDA-A91A-554C-DB24-98576AD8EF74}"/>
              </a:ext>
            </a:extLst>
          </p:cNvPr>
          <p:cNvSpPr>
            <a:spLocks noGrp="1"/>
          </p:cNvSpPr>
          <p:nvPr>
            <p:ph type="dt" sz="half" idx="10"/>
          </p:nvPr>
        </p:nvSpPr>
        <p:spPr/>
        <p:txBody>
          <a:bodyPr/>
          <a:lstStyle/>
          <a:p>
            <a:fld id="{20483390-C10D-495D-AD08-B75BDE32C1DD}" type="datetimeFigureOut">
              <a:rPr lang="en-US" smtClean="0"/>
              <a:t>3/10/2023</a:t>
            </a:fld>
            <a:endParaRPr lang="en-US"/>
          </a:p>
        </p:txBody>
      </p:sp>
      <p:sp>
        <p:nvSpPr>
          <p:cNvPr id="5" name="Footer Placeholder 4">
            <a:extLst>
              <a:ext uri="{FF2B5EF4-FFF2-40B4-BE49-F238E27FC236}">
                <a16:creationId xmlns:a16="http://schemas.microsoft.com/office/drawing/2014/main" id="{B8485DF2-54E5-4354-B23C-F66C4D384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ECB12-4A00-0F5B-DEB2-1C1EE4E5EDD2}"/>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785672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40090-A9B6-6B0B-816C-7B0739BEF5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8309FD-9174-87AF-D18A-DC28BCD537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35FBF-B814-E237-772A-CBA2A77F7B52}"/>
              </a:ext>
            </a:extLst>
          </p:cNvPr>
          <p:cNvSpPr>
            <a:spLocks noGrp="1"/>
          </p:cNvSpPr>
          <p:nvPr>
            <p:ph type="dt" sz="half" idx="10"/>
          </p:nvPr>
        </p:nvSpPr>
        <p:spPr/>
        <p:txBody>
          <a:bodyPr/>
          <a:lstStyle/>
          <a:p>
            <a:fld id="{20483390-C10D-495D-AD08-B75BDE32C1DD}" type="datetimeFigureOut">
              <a:rPr lang="en-US" smtClean="0"/>
              <a:t>3/10/2023</a:t>
            </a:fld>
            <a:endParaRPr lang="en-US"/>
          </a:p>
        </p:txBody>
      </p:sp>
      <p:sp>
        <p:nvSpPr>
          <p:cNvPr id="5" name="Footer Placeholder 4">
            <a:extLst>
              <a:ext uri="{FF2B5EF4-FFF2-40B4-BE49-F238E27FC236}">
                <a16:creationId xmlns:a16="http://schemas.microsoft.com/office/drawing/2014/main" id="{C9E334A8-7CF7-525D-E4B1-CA96C123F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CEBA37-40D0-BF01-D717-F09229113434}"/>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4030750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90CE58-54C6-4E42-98FF-3325C12EB6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3216DB-50FE-3FDF-B8B9-7AF12461FB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87540-29F4-E4C4-F12B-744280359D56}"/>
              </a:ext>
            </a:extLst>
          </p:cNvPr>
          <p:cNvSpPr>
            <a:spLocks noGrp="1"/>
          </p:cNvSpPr>
          <p:nvPr>
            <p:ph type="dt" sz="half" idx="10"/>
          </p:nvPr>
        </p:nvSpPr>
        <p:spPr/>
        <p:txBody>
          <a:bodyPr/>
          <a:lstStyle/>
          <a:p>
            <a:fld id="{20483390-C10D-495D-AD08-B75BDE32C1DD}" type="datetimeFigureOut">
              <a:rPr lang="en-US" smtClean="0"/>
              <a:t>3/10/2023</a:t>
            </a:fld>
            <a:endParaRPr lang="en-US"/>
          </a:p>
        </p:txBody>
      </p:sp>
      <p:sp>
        <p:nvSpPr>
          <p:cNvPr id="5" name="Footer Placeholder 4">
            <a:extLst>
              <a:ext uri="{FF2B5EF4-FFF2-40B4-BE49-F238E27FC236}">
                <a16:creationId xmlns:a16="http://schemas.microsoft.com/office/drawing/2014/main" id="{22415BC1-95B3-625E-A84C-0FFDEE01C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203F4-DFB9-FC6C-4811-8D3ED9A93EED}"/>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4068213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75AB-14EE-74C3-8AAC-E4D488396B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57AF35-EAEC-5B57-5CAE-8796829498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6311E-57E5-B415-539B-67F1F043F406}"/>
              </a:ext>
            </a:extLst>
          </p:cNvPr>
          <p:cNvSpPr>
            <a:spLocks noGrp="1"/>
          </p:cNvSpPr>
          <p:nvPr>
            <p:ph type="dt" sz="half" idx="10"/>
          </p:nvPr>
        </p:nvSpPr>
        <p:spPr/>
        <p:txBody>
          <a:bodyPr/>
          <a:lstStyle/>
          <a:p>
            <a:fld id="{20483390-C10D-495D-AD08-B75BDE32C1DD}" type="datetimeFigureOut">
              <a:rPr lang="en-US" smtClean="0"/>
              <a:t>3/10/2023</a:t>
            </a:fld>
            <a:endParaRPr lang="en-US"/>
          </a:p>
        </p:txBody>
      </p:sp>
      <p:sp>
        <p:nvSpPr>
          <p:cNvPr id="5" name="Footer Placeholder 4">
            <a:extLst>
              <a:ext uri="{FF2B5EF4-FFF2-40B4-BE49-F238E27FC236}">
                <a16:creationId xmlns:a16="http://schemas.microsoft.com/office/drawing/2014/main" id="{9B8EB51D-4D84-98A1-0898-35B963BA4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D092B-ACB0-A0F5-149C-E7345C0D9F00}"/>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09841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609A-5F16-849A-0BAF-49F0DA1AEE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B55593-5B77-1F6E-6921-215467E4BF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DA97E2-97EF-5591-47DB-04928E49E5FC}"/>
              </a:ext>
            </a:extLst>
          </p:cNvPr>
          <p:cNvSpPr>
            <a:spLocks noGrp="1"/>
          </p:cNvSpPr>
          <p:nvPr>
            <p:ph type="dt" sz="half" idx="10"/>
          </p:nvPr>
        </p:nvSpPr>
        <p:spPr/>
        <p:txBody>
          <a:bodyPr/>
          <a:lstStyle/>
          <a:p>
            <a:fld id="{20483390-C10D-495D-AD08-B75BDE32C1DD}" type="datetimeFigureOut">
              <a:rPr lang="en-US" smtClean="0"/>
              <a:t>3/10/2023</a:t>
            </a:fld>
            <a:endParaRPr lang="en-US"/>
          </a:p>
        </p:txBody>
      </p:sp>
      <p:sp>
        <p:nvSpPr>
          <p:cNvPr id="5" name="Footer Placeholder 4">
            <a:extLst>
              <a:ext uri="{FF2B5EF4-FFF2-40B4-BE49-F238E27FC236}">
                <a16:creationId xmlns:a16="http://schemas.microsoft.com/office/drawing/2014/main" id="{28CE59F5-F229-8CEB-3D0C-7C1E0A6E95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DD5E5-E0B9-9726-A15F-3869B03CEB78}"/>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1811736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4855-5F39-362C-BE56-1DACDCC253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C3630D-0438-AC90-F478-BE18E714F2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95F30D-171E-80C5-795F-F43F9BC2D8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731E5C-D0BA-1D44-1BCB-7921BFC499F3}"/>
              </a:ext>
            </a:extLst>
          </p:cNvPr>
          <p:cNvSpPr>
            <a:spLocks noGrp="1"/>
          </p:cNvSpPr>
          <p:nvPr>
            <p:ph type="dt" sz="half" idx="10"/>
          </p:nvPr>
        </p:nvSpPr>
        <p:spPr/>
        <p:txBody>
          <a:bodyPr/>
          <a:lstStyle/>
          <a:p>
            <a:fld id="{20483390-C10D-495D-AD08-B75BDE32C1DD}" type="datetimeFigureOut">
              <a:rPr lang="en-US" smtClean="0"/>
              <a:t>3/10/2023</a:t>
            </a:fld>
            <a:endParaRPr lang="en-US"/>
          </a:p>
        </p:txBody>
      </p:sp>
      <p:sp>
        <p:nvSpPr>
          <p:cNvPr id="6" name="Footer Placeholder 5">
            <a:extLst>
              <a:ext uri="{FF2B5EF4-FFF2-40B4-BE49-F238E27FC236}">
                <a16:creationId xmlns:a16="http://schemas.microsoft.com/office/drawing/2014/main" id="{FD066C27-2DD8-C81F-22B1-9584D3E57F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AE928-5C74-8D73-A06A-30A702A5ECFA}"/>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912507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1CEC-0405-A7A0-A475-D15147AEAC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16D97D-B94A-E87D-8B5F-24BC19906A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C40435-8B64-7D01-828A-FA51CF852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C2BD32-2874-9A74-9643-723868EACD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0B2080-105A-C19A-84AE-4CE5B85236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4ADF0C-0940-7784-BD5A-FEFC5E9BB6F0}"/>
              </a:ext>
            </a:extLst>
          </p:cNvPr>
          <p:cNvSpPr>
            <a:spLocks noGrp="1"/>
          </p:cNvSpPr>
          <p:nvPr>
            <p:ph type="dt" sz="half" idx="10"/>
          </p:nvPr>
        </p:nvSpPr>
        <p:spPr/>
        <p:txBody>
          <a:bodyPr/>
          <a:lstStyle/>
          <a:p>
            <a:fld id="{20483390-C10D-495D-AD08-B75BDE32C1DD}" type="datetimeFigureOut">
              <a:rPr lang="en-US" smtClean="0"/>
              <a:t>3/10/2023</a:t>
            </a:fld>
            <a:endParaRPr lang="en-US"/>
          </a:p>
        </p:txBody>
      </p:sp>
      <p:sp>
        <p:nvSpPr>
          <p:cNvPr id="8" name="Footer Placeholder 7">
            <a:extLst>
              <a:ext uri="{FF2B5EF4-FFF2-40B4-BE49-F238E27FC236}">
                <a16:creationId xmlns:a16="http://schemas.microsoft.com/office/drawing/2014/main" id="{C110CBE0-6CB0-9CFE-61F1-AE21C496F2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016836-A754-25CC-A158-A6E15F42BF5F}"/>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327253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2FB0-066E-FFCA-18F9-8DE5B9039E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1DBCB6-0E7B-6A86-6ECF-77305395E802}"/>
              </a:ext>
            </a:extLst>
          </p:cNvPr>
          <p:cNvSpPr>
            <a:spLocks noGrp="1"/>
          </p:cNvSpPr>
          <p:nvPr>
            <p:ph type="dt" sz="half" idx="10"/>
          </p:nvPr>
        </p:nvSpPr>
        <p:spPr/>
        <p:txBody>
          <a:bodyPr/>
          <a:lstStyle/>
          <a:p>
            <a:fld id="{20483390-C10D-495D-AD08-B75BDE32C1DD}" type="datetimeFigureOut">
              <a:rPr lang="en-US" smtClean="0"/>
              <a:t>3/10/2023</a:t>
            </a:fld>
            <a:endParaRPr lang="en-US"/>
          </a:p>
        </p:txBody>
      </p:sp>
      <p:sp>
        <p:nvSpPr>
          <p:cNvPr id="4" name="Footer Placeholder 3">
            <a:extLst>
              <a:ext uri="{FF2B5EF4-FFF2-40B4-BE49-F238E27FC236}">
                <a16:creationId xmlns:a16="http://schemas.microsoft.com/office/drawing/2014/main" id="{CF8D9C29-8B27-C78E-0BCB-77151FA60E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2E06EF-CA21-0A75-C48C-A907ADBBA09B}"/>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237512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5CF4A5-42B4-0CE3-48B5-C8A54C43BDFB}"/>
              </a:ext>
            </a:extLst>
          </p:cNvPr>
          <p:cNvSpPr>
            <a:spLocks noGrp="1"/>
          </p:cNvSpPr>
          <p:nvPr>
            <p:ph type="dt" sz="half" idx="10"/>
          </p:nvPr>
        </p:nvSpPr>
        <p:spPr/>
        <p:txBody>
          <a:bodyPr/>
          <a:lstStyle/>
          <a:p>
            <a:fld id="{20483390-C10D-495D-AD08-B75BDE32C1DD}" type="datetimeFigureOut">
              <a:rPr lang="en-US" smtClean="0"/>
              <a:t>3/10/2023</a:t>
            </a:fld>
            <a:endParaRPr lang="en-US"/>
          </a:p>
        </p:txBody>
      </p:sp>
      <p:sp>
        <p:nvSpPr>
          <p:cNvPr id="3" name="Footer Placeholder 2">
            <a:extLst>
              <a:ext uri="{FF2B5EF4-FFF2-40B4-BE49-F238E27FC236}">
                <a16:creationId xmlns:a16="http://schemas.microsoft.com/office/drawing/2014/main" id="{C6344D1C-FB4D-C3D5-5C5D-3C8BD9D0B6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37C643-1E98-5DD5-7C61-8B885AF35C8E}"/>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236869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45D44-E72D-B350-728A-7344D87FF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B4A133-BE8B-59A2-BADF-A905B97C6A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18AC52-2AF1-681D-6852-EE4D2A72D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E1A13F-859C-4F1C-A94C-7C459B85B2A2}"/>
              </a:ext>
            </a:extLst>
          </p:cNvPr>
          <p:cNvSpPr>
            <a:spLocks noGrp="1"/>
          </p:cNvSpPr>
          <p:nvPr>
            <p:ph type="dt" sz="half" idx="10"/>
          </p:nvPr>
        </p:nvSpPr>
        <p:spPr/>
        <p:txBody>
          <a:bodyPr/>
          <a:lstStyle/>
          <a:p>
            <a:fld id="{20483390-C10D-495D-AD08-B75BDE32C1DD}" type="datetimeFigureOut">
              <a:rPr lang="en-US" smtClean="0"/>
              <a:t>3/10/2023</a:t>
            </a:fld>
            <a:endParaRPr lang="en-US"/>
          </a:p>
        </p:txBody>
      </p:sp>
      <p:sp>
        <p:nvSpPr>
          <p:cNvPr id="6" name="Footer Placeholder 5">
            <a:extLst>
              <a:ext uri="{FF2B5EF4-FFF2-40B4-BE49-F238E27FC236}">
                <a16:creationId xmlns:a16="http://schemas.microsoft.com/office/drawing/2014/main" id="{064FC4AD-5DE5-B3B8-7C22-117468126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7EAB3-F41A-B97B-7605-1BF6FCE38C31}"/>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1241798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763E-D401-72B8-FFE8-2633EEB790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101833-2620-CE07-29F1-3DE0ACB72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7BA79D-409A-4DD8-7277-E0BC3B611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BDB0A-9B8C-8E24-0506-1E6FBBBC0968}"/>
              </a:ext>
            </a:extLst>
          </p:cNvPr>
          <p:cNvSpPr>
            <a:spLocks noGrp="1"/>
          </p:cNvSpPr>
          <p:nvPr>
            <p:ph type="dt" sz="half" idx="10"/>
          </p:nvPr>
        </p:nvSpPr>
        <p:spPr/>
        <p:txBody>
          <a:bodyPr/>
          <a:lstStyle/>
          <a:p>
            <a:fld id="{20483390-C10D-495D-AD08-B75BDE32C1DD}" type="datetimeFigureOut">
              <a:rPr lang="en-US" smtClean="0"/>
              <a:t>3/10/2023</a:t>
            </a:fld>
            <a:endParaRPr lang="en-US"/>
          </a:p>
        </p:txBody>
      </p:sp>
      <p:sp>
        <p:nvSpPr>
          <p:cNvPr id="6" name="Footer Placeholder 5">
            <a:extLst>
              <a:ext uri="{FF2B5EF4-FFF2-40B4-BE49-F238E27FC236}">
                <a16:creationId xmlns:a16="http://schemas.microsoft.com/office/drawing/2014/main" id="{5F3E51E8-2E1B-66E4-F8C5-761DA64C25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947500-2224-E6A8-5A8B-E90CDECA1F57}"/>
              </a:ext>
            </a:extLst>
          </p:cNvPr>
          <p:cNvSpPr>
            <a:spLocks noGrp="1"/>
          </p:cNvSpPr>
          <p:nvPr>
            <p:ph type="sldNum" sz="quarter" idx="12"/>
          </p:nvPr>
        </p:nvSpPr>
        <p:spPr/>
        <p:txBody>
          <a:bodyPr/>
          <a:lstStyle/>
          <a:p>
            <a:fld id="{C9F6FC83-E4AF-4A90-A4B1-C595E830C97C}" type="slidenum">
              <a:rPr lang="en-US" smtClean="0"/>
              <a:t>‹#›</a:t>
            </a:fld>
            <a:endParaRPr lang="en-US"/>
          </a:p>
        </p:txBody>
      </p:sp>
    </p:spTree>
    <p:extLst>
      <p:ext uri="{BB962C8B-B14F-4D97-AF65-F5344CB8AC3E}">
        <p14:creationId xmlns:p14="http://schemas.microsoft.com/office/powerpoint/2010/main" val="857384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D1D9A9-69FC-7BA0-EBF1-7DC5F3B9C0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16D5A9-170F-670A-9481-B6D365F447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950A53-7CB2-9596-4CFD-656ECD6BC1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83390-C10D-495D-AD08-B75BDE32C1DD}" type="datetimeFigureOut">
              <a:rPr lang="en-US" smtClean="0"/>
              <a:t>3/10/2023</a:t>
            </a:fld>
            <a:endParaRPr lang="en-US"/>
          </a:p>
        </p:txBody>
      </p:sp>
      <p:sp>
        <p:nvSpPr>
          <p:cNvPr id="5" name="Footer Placeholder 4">
            <a:extLst>
              <a:ext uri="{FF2B5EF4-FFF2-40B4-BE49-F238E27FC236}">
                <a16:creationId xmlns:a16="http://schemas.microsoft.com/office/drawing/2014/main" id="{7DFC97A2-E2BD-231D-1662-E994862947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DE5D63-9658-910A-0E55-AC16BF7879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6FC83-E4AF-4A90-A4B1-C595E830C97C}" type="slidenum">
              <a:rPr lang="en-US" smtClean="0"/>
              <a:t>‹#›</a:t>
            </a:fld>
            <a:endParaRPr lang="en-US"/>
          </a:p>
        </p:txBody>
      </p:sp>
    </p:spTree>
    <p:extLst>
      <p:ext uri="{BB962C8B-B14F-4D97-AF65-F5344CB8AC3E}">
        <p14:creationId xmlns:p14="http://schemas.microsoft.com/office/powerpoint/2010/main" val="2806518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landscape.cncf.io/card-mode?category=container-runtime&amp;grouping=category"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kubernetes.io/blog/2022/02/17/dockershim-faq/#which-cri-implementation-should-i-us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E437-8BEE-8F1F-36C8-C3D26FA5DE3B}"/>
              </a:ext>
            </a:extLst>
          </p:cNvPr>
          <p:cNvSpPr>
            <a:spLocks noGrp="1"/>
          </p:cNvSpPr>
          <p:nvPr>
            <p:ph type="ctrTitle"/>
          </p:nvPr>
        </p:nvSpPr>
        <p:spPr/>
        <p:txBody>
          <a:bodyPr>
            <a:normAutofit fontScale="90000"/>
          </a:bodyPr>
          <a:lstStyle/>
          <a:p>
            <a:r>
              <a:rPr lang="en-US" dirty="0"/>
              <a:t>Containerization of a polyglot microservice application using Docker and Kubernetes </a:t>
            </a:r>
          </a:p>
        </p:txBody>
      </p:sp>
      <p:sp>
        <p:nvSpPr>
          <p:cNvPr id="4" name="TextBox 3">
            <a:extLst>
              <a:ext uri="{FF2B5EF4-FFF2-40B4-BE49-F238E27FC236}">
                <a16:creationId xmlns:a16="http://schemas.microsoft.com/office/drawing/2014/main" id="{982B0CB6-AE87-4E11-C4DE-176348C861C4}"/>
              </a:ext>
            </a:extLst>
          </p:cNvPr>
          <p:cNvSpPr txBox="1"/>
          <p:nvPr/>
        </p:nvSpPr>
        <p:spPr>
          <a:xfrm>
            <a:off x="6792686" y="4519136"/>
            <a:ext cx="4025145" cy="1815882"/>
          </a:xfrm>
          <a:prstGeom prst="rect">
            <a:avLst/>
          </a:prstGeom>
          <a:noFill/>
        </p:spPr>
        <p:txBody>
          <a:bodyPr wrap="square">
            <a:spAutoFit/>
          </a:bodyPr>
          <a:lstStyle/>
          <a:p>
            <a:r>
              <a:rPr lang="en-US" sz="2000" b="1" dirty="0"/>
              <a:t>Submitted By – Team #5</a:t>
            </a:r>
          </a:p>
          <a:p>
            <a:endParaRPr lang="en-US" b="1" dirty="0"/>
          </a:p>
          <a:p>
            <a:r>
              <a:rPr lang="en-US" dirty="0"/>
              <a:t>Vamsi Krishna Yepuri </a:t>
            </a:r>
          </a:p>
          <a:p>
            <a:r>
              <a:rPr lang="en-US" dirty="0"/>
              <a:t>Venkata Kalyan </a:t>
            </a:r>
            <a:r>
              <a:rPr lang="en-US" dirty="0" err="1"/>
              <a:t>Polamarasetty</a:t>
            </a:r>
            <a:r>
              <a:rPr lang="en-US" dirty="0"/>
              <a:t> </a:t>
            </a:r>
          </a:p>
          <a:p>
            <a:r>
              <a:rPr lang="en-US" dirty="0"/>
              <a:t>Shivani </a:t>
            </a:r>
            <a:r>
              <a:rPr lang="en-US" dirty="0" err="1"/>
              <a:t>Donthi</a:t>
            </a:r>
            <a:r>
              <a:rPr lang="en-US" dirty="0"/>
              <a:t> </a:t>
            </a:r>
          </a:p>
          <a:p>
            <a:r>
              <a:rPr lang="en-US" dirty="0"/>
              <a:t>Ajay Kumar Reddy Gondi</a:t>
            </a:r>
          </a:p>
        </p:txBody>
      </p:sp>
    </p:spTree>
    <p:extLst>
      <p:ext uri="{BB962C8B-B14F-4D97-AF65-F5344CB8AC3E}">
        <p14:creationId xmlns:p14="http://schemas.microsoft.com/office/powerpoint/2010/main" val="1723532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9C40-6442-EE0A-CDB9-9527632BE0CD}"/>
              </a:ext>
            </a:extLst>
          </p:cNvPr>
          <p:cNvSpPr>
            <a:spLocks noGrp="1"/>
          </p:cNvSpPr>
          <p:nvPr>
            <p:ph type="title"/>
          </p:nvPr>
        </p:nvSpPr>
        <p:spPr>
          <a:xfrm>
            <a:off x="452253" y="-112373"/>
            <a:ext cx="10515600" cy="1325563"/>
          </a:xfrm>
        </p:spPr>
        <p:txBody>
          <a:bodyPr/>
          <a:lstStyle/>
          <a:p>
            <a:r>
              <a:rPr lang="en-US" dirty="0"/>
              <a:t>Project Background – Key Concepts</a:t>
            </a:r>
          </a:p>
        </p:txBody>
      </p:sp>
      <p:sp>
        <p:nvSpPr>
          <p:cNvPr id="5" name="TextBox 4">
            <a:extLst>
              <a:ext uri="{FF2B5EF4-FFF2-40B4-BE49-F238E27FC236}">
                <a16:creationId xmlns:a16="http://schemas.microsoft.com/office/drawing/2014/main" id="{0B12B48B-96F3-FA8D-0654-DB70A0528367}"/>
              </a:ext>
            </a:extLst>
          </p:cNvPr>
          <p:cNvSpPr txBox="1"/>
          <p:nvPr/>
        </p:nvSpPr>
        <p:spPr>
          <a:xfrm>
            <a:off x="571501" y="1283844"/>
            <a:ext cx="8317180" cy="71917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Docker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Tool for container engine</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Kubernetes: </a:t>
            </a: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rPr>
              <a:t>Tool for </a:t>
            </a:r>
            <a:r>
              <a:rPr lang="en-US" b="0" i="0" dirty="0">
                <a:solidFill>
                  <a:srgbClr val="4D5156"/>
                </a:solidFill>
                <a:effectLst/>
                <a:latin typeface="Roboto" panose="02000000000000000000" pitchFamily="2" charset="0"/>
              </a:rPr>
              <a:t>container orchestration</a:t>
            </a:r>
            <a:endPar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D8886CF2-8261-BB7A-604C-89D9EA0E8748}"/>
              </a:ext>
            </a:extLst>
          </p:cNvPr>
          <p:cNvSpPr/>
          <p:nvPr/>
        </p:nvSpPr>
        <p:spPr>
          <a:xfrm>
            <a:off x="795646" y="2766951"/>
            <a:ext cx="4138551" cy="32954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0DE17D8-2E46-E215-ABDA-D7877269D8E4}"/>
              </a:ext>
            </a:extLst>
          </p:cNvPr>
          <p:cNvSpPr/>
          <p:nvPr/>
        </p:nvSpPr>
        <p:spPr>
          <a:xfrm>
            <a:off x="6966857" y="2263784"/>
            <a:ext cx="3643746" cy="28887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0792F9CF-E386-9D9F-464F-FF6FFE1C0DA3}"/>
              </a:ext>
            </a:extLst>
          </p:cNvPr>
          <p:cNvSpPr/>
          <p:nvPr/>
        </p:nvSpPr>
        <p:spPr>
          <a:xfrm>
            <a:off x="7129151" y="2581405"/>
            <a:ext cx="3838702" cy="30758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941A0819-B2F5-F29F-6369-21628BD3A739}"/>
              </a:ext>
            </a:extLst>
          </p:cNvPr>
          <p:cNvSpPr/>
          <p:nvPr/>
        </p:nvSpPr>
        <p:spPr>
          <a:xfrm>
            <a:off x="7338951" y="2974617"/>
            <a:ext cx="3908961" cy="3186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9E99EB2-40FA-A8BF-74DF-FE3046F69DE4}"/>
              </a:ext>
            </a:extLst>
          </p:cNvPr>
          <p:cNvSpPr/>
          <p:nvPr/>
        </p:nvSpPr>
        <p:spPr>
          <a:xfrm>
            <a:off x="1161802" y="5284519"/>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Infrastructure</a:t>
            </a:r>
          </a:p>
        </p:txBody>
      </p:sp>
      <p:sp>
        <p:nvSpPr>
          <p:cNvPr id="10" name="Rectangle 9">
            <a:extLst>
              <a:ext uri="{FF2B5EF4-FFF2-40B4-BE49-F238E27FC236}">
                <a16:creationId xmlns:a16="http://schemas.microsoft.com/office/drawing/2014/main" id="{7051728B-A87E-086A-B45B-E0ED1C59909C}"/>
              </a:ext>
            </a:extLst>
          </p:cNvPr>
          <p:cNvSpPr/>
          <p:nvPr/>
        </p:nvSpPr>
        <p:spPr>
          <a:xfrm>
            <a:off x="1161803" y="4846213"/>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Host Operating System</a:t>
            </a:r>
          </a:p>
        </p:txBody>
      </p:sp>
      <p:sp>
        <p:nvSpPr>
          <p:cNvPr id="11" name="Rectangle 10">
            <a:extLst>
              <a:ext uri="{FF2B5EF4-FFF2-40B4-BE49-F238E27FC236}">
                <a16:creationId xmlns:a16="http://schemas.microsoft.com/office/drawing/2014/main" id="{88CE6B98-0E37-1260-69D7-938F3FE1B91E}"/>
              </a:ext>
            </a:extLst>
          </p:cNvPr>
          <p:cNvSpPr/>
          <p:nvPr/>
        </p:nvSpPr>
        <p:spPr>
          <a:xfrm>
            <a:off x="1161802" y="4407907"/>
            <a:ext cx="3400301"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Docker</a:t>
            </a:r>
          </a:p>
        </p:txBody>
      </p:sp>
      <p:sp>
        <p:nvSpPr>
          <p:cNvPr id="12" name="Rectangle 11">
            <a:extLst>
              <a:ext uri="{FF2B5EF4-FFF2-40B4-BE49-F238E27FC236}">
                <a16:creationId xmlns:a16="http://schemas.microsoft.com/office/drawing/2014/main" id="{F143F016-4D80-82C9-F56C-BBF562ADC1E8}"/>
              </a:ext>
            </a:extLst>
          </p:cNvPr>
          <p:cNvSpPr/>
          <p:nvPr/>
        </p:nvSpPr>
        <p:spPr>
          <a:xfrm>
            <a:off x="1161803" y="3202075"/>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1</a:t>
            </a:r>
          </a:p>
          <a:p>
            <a:pPr algn="ctr"/>
            <a:r>
              <a:rPr lang="en-US" sz="1400" dirty="0"/>
              <a:t>Container </a:t>
            </a:r>
            <a:endParaRPr lang="en-US" dirty="0"/>
          </a:p>
        </p:txBody>
      </p:sp>
      <p:sp>
        <p:nvSpPr>
          <p:cNvPr id="13" name="Rectangle 12">
            <a:extLst>
              <a:ext uri="{FF2B5EF4-FFF2-40B4-BE49-F238E27FC236}">
                <a16:creationId xmlns:a16="http://schemas.microsoft.com/office/drawing/2014/main" id="{A6C40841-3D2A-D556-1E1F-50D343E223F5}"/>
              </a:ext>
            </a:extLst>
          </p:cNvPr>
          <p:cNvSpPr/>
          <p:nvPr/>
        </p:nvSpPr>
        <p:spPr>
          <a:xfrm>
            <a:off x="2323605" y="3189246"/>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2</a:t>
            </a:r>
          </a:p>
          <a:p>
            <a:pPr algn="ctr"/>
            <a:r>
              <a:rPr lang="en-US" sz="1400" dirty="0"/>
              <a:t>Container</a:t>
            </a:r>
            <a:endParaRPr lang="en-US" sz="1600" dirty="0"/>
          </a:p>
        </p:txBody>
      </p:sp>
      <p:sp>
        <p:nvSpPr>
          <p:cNvPr id="14" name="Rectangle 13">
            <a:extLst>
              <a:ext uri="{FF2B5EF4-FFF2-40B4-BE49-F238E27FC236}">
                <a16:creationId xmlns:a16="http://schemas.microsoft.com/office/drawing/2014/main" id="{73B4FB0E-4476-A1AD-6787-471B2B98E7CD}"/>
              </a:ext>
            </a:extLst>
          </p:cNvPr>
          <p:cNvSpPr/>
          <p:nvPr/>
        </p:nvSpPr>
        <p:spPr>
          <a:xfrm>
            <a:off x="3485407" y="3189245"/>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3</a:t>
            </a:r>
          </a:p>
          <a:p>
            <a:pPr algn="ctr"/>
            <a:r>
              <a:rPr lang="en-US" sz="1400" dirty="0"/>
              <a:t>Container</a:t>
            </a:r>
          </a:p>
        </p:txBody>
      </p:sp>
      <p:sp>
        <p:nvSpPr>
          <p:cNvPr id="21" name="Rectangle 20">
            <a:extLst>
              <a:ext uri="{FF2B5EF4-FFF2-40B4-BE49-F238E27FC236}">
                <a16:creationId xmlns:a16="http://schemas.microsoft.com/office/drawing/2014/main" id="{C17D80F7-9A52-F251-3AB4-237AC7EABD7C}"/>
              </a:ext>
            </a:extLst>
          </p:cNvPr>
          <p:cNvSpPr/>
          <p:nvPr/>
        </p:nvSpPr>
        <p:spPr>
          <a:xfrm>
            <a:off x="7582395" y="5470668"/>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Infrastructure</a:t>
            </a:r>
          </a:p>
        </p:txBody>
      </p:sp>
      <p:sp>
        <p:nvSpPr>
          <p:cNvPr id="22" name="Rectangle 21">
            <a:extLst>
              <a:ext uri="{FF2B5EF4-FFF2-40B4-BE49-F238E27FC236}">
                <a16:creationId xmlns:a16="http://schemas.microsoft.com/office/drawing/2014/main" id="{FF4F4972-BFFF-8F89-BF66-FCEF151B6DFF}"/>
              </a:ext>
            </a:extLst>
          </p:cNvPr>
          <p:cNvSpPr/>
          <p:nvPr/>
        </p:nvSpPr>
        <p:spPr>
          <a:xfrm>
            <a:off x="7582396" y="5032362"/>
            <a:ext cx="3400300"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Host Operating System</a:t>
            </a:r>
          </a:p>
        </p:txBody>
      </p:sp>
      <p:sp>
        <p:nvSpPr>
          <p:cNvPr id="23" name="Rectangle 22">
            <a:extLst>
              <a:ext uri="{FF2B5EF4-FFF2-40B4-BE49-F238E27FC236}">
                <a16:creationId xmlns:a16="http://schemas.microsoft.com/office/drawing/2014/main" id="{6029AD87-179A-E32E-C495-4B8297931333}"/>
              </a:ext>
            </a:extLst>
          </p:cNvPr>
          <p:cNvSpPr/>
          <p:nvPr/>
        </p:nvSpPr>
        <p:spPr>
          <a:xfrm>
            <a:off x="7582395" y="4594056"/>
            <a:ext cx="3400301" cy="372764"/>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Docker</a:t>
            </a:r>
          </a:p>
        </p:txBody>
      </p:sp>
      <p:sp>
        <p:nvSpPr>
          <p:cNvPr id="24" name="Rectangle 23">
            <a:extLst>
              <a:ext uri="{FF2B5EF4-FFF2-40B4-BE49-F238E27FC236}">
                <a16:creationId xmlns:a16="http://schemas.microsoft.com/office/drawing/2014/main" id="{BFBFDF3F-B93C-899E-9785-B62E97FEBE3C}"/>
              </a:ext>
            </a:extLst>
          </p:cNvPr>
          <p:cNvSpPr/>
          <p:nvPr/>
        </p:nvSpPr>
        <p:spPr>
          <a:xfrm>
            <a:off x="7582396" y="3388224"/>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1</a:t>
            </a:r>
          </a:p>
          <a:p>
            <a:pPr algn="ctr"/>
            <a:r>
              <a:rPr lang="en-US" sz="1400" dirty="0"/>
              <a:t>Container </a:t>
            </a:r>
            <a:endParaRPr lang="en-US" dirty="0"/>
          </a:p>
        </p:txBody>
      </p:sp>
      <p:sp>
        <p:nvSpPr>
          <p:cNvPr id="25" name="Rectangle 24">
            <a:extLst>
              <a:ext uri="{FF2B5EF4-FFF2-40B4-BE49-F238E27FC236}">
                <a16:creationId xmlns:a16="http://schemas.microsoft.com/office/drawing/2014/main" id="{C84CD2CE-0E97-70EC-A6F2-6E24E5334149}"/>
              </a:ext>
            </a:extLst>
          </p:cNvPr>
          <p:cNvSpPr/>
          <p:nvPr/>
        </p:nvSpPr>
        <p:spPr>
          <a:xfrm>
            <a:off x="8744198" y="3375395"/>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2</a:t>
            </a:r>
          </a:p>
          <a:p>
            <a:pPr algn="ctr"/>
            <a:r>
              <a:rPr lang="en-US" sz="1400" dirty="0"/>
              <a:t>Container</a:t>
            </a:r>
            <a:endParaRPr lang="en-US" sz="1600" dirty="0"/>
          </a:p>
        </p:txBody>
      </p:sp>
      <p:sp>
        <p:nvSpPr>
          <p:cNvPr id="26" name="Rectangle 25">
            <a:extLst>
              <a:ext uri="{FF2B5EF4-FFF2-40B4-BE49-F238E27FC236}">
                <a16:creationId xmlns:a16="http://schemas.microsoft.com/office/drawing/2014/main" id="{2D287FB2-855C-834F-580E-0D4490583472}"/>
              </a:ext>
            </a:extLst>
          </p:cNvPr>
          <p:cNvSpPr/>
          <p:nvPr/>
        </p:nvSpPr>
        <p:spPr>
          <a:xfrm>
            <a:off x="9906000" y="3375394"/>
            <a:ext cx="1076696" cy="1111451"/>
          </a:xfrm>
          <a:prstGeom prst="rect">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a:p>
            <a:pPr algn="ctr"/>
            <a:r>
              <a:rPr lang="en-US" sz="1400" dirty="0"/>
              <a:t>App 3</a:t>
            </a:r>
          </a:p>
          <a:p>
            <a:pPr algn="ctr"/>
            <a:r>
              <a:rPr lang="en-US" sz="1400" dirty="0"/>
              <a:t>Container</a:t>
            </a:r>
          </a:p>
        </p:txBody>
      </p:sp>
      <p:pic>
        <p:nvPicPr>
          <p:cNvPr id="4100" name="Picture 4" descr="Kubernetes">
            <a:extLst>
              <a:ext uri="{FF2B5EF4-FFF2-40B4-BE49-F238E27FC236}">
                <a16:creationId xmlns:a16="http://schemas.microsoft.com/office/drawing/2014/main" id="{5351E122-6620-665A-F390-7440D2893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246027" y="4257293"/>
            <a:ext cx="2597527" cy="561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1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2" grpId="0" animBg="1"/>
      <p:bldP spid="13" grpId="0" animBg="1"/>
      <p:bldP spid="14" grpId="0" animBg="1"/>
      <p:bldP spid="21" grpId="0" animBg="1"/>
      <p:bldP spid="22" grpId="0" animBg="1"/>
      <p:bldP spid="23" grpId="0" animBg="1"/>
      <p:bldP spid="24" grpId="0" animBg="1"/>
      <p:bldP spid="25"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F899-82BE-77B4-49F4-DC17D1458CE5}"/>
              </a:ext>
            </a:extLst>
          </p:cNvPr>
          <p:cNvSpPr>
            <a:spLocks noGrp="1"/>
          </p:cNvSpPr>
          <p:nvPr>
            <p:ph type="title"/>
          </p:nvPr>
        </p:nvSpPr>
        <p:spPr>
          <a:xfrm>
            <a:off x="838200" y="18255"/>
            <a:ext cx="10515600" cy="1325563"/>
          </a:xfrm>
        </p:spPr>
        <p:txBody>
          <a:bodyPr/>
          <a:lstStyle/>
          <a:p>
            <a:r>
              <a:rPr lang="en-US" dirty="0"/>
              <a:t>Infrastructure</a:t>
            </a:r>
          </a:p>
        </p:txBody>
      </p:sp>
      <p:sp>
        <p:nvSpPr>
          <p:cNvPr id="3" name="Content Placeholder 2">
            <a:extLst>
              <a:ext uri="{FF2B5EF4-FFF2-40B4-BE49-F238E27FC236}">
                <a16:creationId xmlns:a16="http://schemas.microsoft.com/office/drawing/2014/main" id="{0CE84FAE-BCC7-4EB5-FDEF-45191B4C79D1}"/>
              </a:ext>
            </a:extLst>
          </p:cNvPr>
          <p:cNvSpPr>
            <a:spLocks noGrp="1"/>
          </p:cNvSpPr>
          <p:nvPr>
            <p:ph idx="1"/>
          </p:nvPr>
        </p:nvSpPr>
        <p:spPr>
          <a:xfrm>
            <a:off x="838200" y="1253331"/>
            <a:ext cx="10515600" cy="4351338"/>
          </a:xfrm>
        </p:spPr>
        <p:txBody>
          <a:bodyPr>
            <a:normAutofit lnSpcReduction="10000"/>
          </a:bodyPr>
          <a:lstStyle/>
          <a:p>
            <a:pPr marL="0" indent="0">
              <a:buNone/>
            </a:pPr>
            <a:r>
              <a:rPr lang="en-US" sz="2100" b="1" i="0" dirty="0">
                <a:effectLst/>
              </a:rPr>
              <a:t>Infrastructure required</a:t>
            </a:r>
          </a:p>
          <a:p>
            <a:r>
              <a:rPr lang="en-US" sz="2100" b="0" i="0" dirty="0">
                <a:effectLst/>
              </a:rPr>
              <a:t> physical or virtual machines</a:t>
            </a:r>
          </a:p>
          <a:p>
            <a:r>
              <a:rPr lang="en-US" sz="2100" dirty="0"/>
              <a:t> </a:t>
            </a:r>
            <a:r>
              <a:rPr lang="en-US" sz="2100" b="0" i="0" dirty="0">
                <a:effectLst/>
              </a:rPr>
              <a:t>storage systems</a:t>
            </a:r>
          </a:p>
          <a:p>
            <a:r>
              <a:rPr lang="en-US" sz="2100" b="0" i="0" dirty="0">
                <a:effectLst/>
              </a:rPr>
              <a:t> networking components</a:t>
            </a:r>
          </a:p>
          <a:p>
            <a:pPr marL="0" indent="0">
              <a:buNone/>
            </a:pPr>
            <a:endParaRPr lang="en-US" sz="2100" dirty="0"/>
          </a:p>
          <a:p>
            <a:pPr marL="0" indent="0">
              <a:buNone/>
            </a:pPr>
            <a:r>
              <a:rPr lang="en-US" sz="2100" b="1" dirty="0"/>
              <a:t>Cloud Provider</a:t>
            </a:r>
          </a:p>
          <a:p>
            <a:r>
              <a:rPr lang="en-US" sz="2100" dirty="0"/>
              <a:t>  Google Cloud Platform (GCP)</a:t>
            </a:r>
          </a:p>
          <a:p>
            <a:pPr marL="0" indent="0">
              <a:buNone/>
            </a:pPr>
            <a:endParaRPr lang="en-US" sz="2100" dirty="0"/>
          </a:p>
          <a:p>
            <a:pPr marL="0" indent="0">
              <a:buNone/>
            </a:pPr>
            <a:r>
              <a:rPr lang="en-US" sz="2100" b="1" dirty="0"/>
              <a:t>GCP Services</a:t>
            </a:r>
          </a:p>
          <a:p>
            <a:r>
              <a:rPr lang="en-US" sz="2100" b="0" i="1" dirty="0">
                <a:effectLst/>
              </a:rPr>
              <a:t>VPC networks </a:t>
            </a:r>
            <a:r>
              <a:rPr lang="en-US" sz="2100" b="0" i="0" dirty="0">
                <a:effectLst/>
              </a:rPr>
              <a:t>– Virtual Private Cloud Network</a:t>
            </a:r>
          </a:p>
          <a:p>
            <a:r>
              <a:rPr lang="en-US" sz="2100" i="1" dirty="0"/>
              <a:t>Compute Engine </a:t>
            </a:r>
            <a:r>
              <a:rPr lang="en-US" sz="2100" dirty="0"/>
              <a:t>– CPU, Memory, Storage for VMs</a:t>
            </a:r>
          </a:p>
          <a:p>
            <a:endParaRPr lang="en-US" dirty="0"/>
          </a:p>
          <a:p>
            <a:pPr marL="0" indent="0">
              <a:buNone/>
            </a:pPr>
            <a:endParaRPr lang="en-US" dirty="0"/>
          </a:p>
        </p:txBody>
      </p:sp>
    </p:spTree>
    <p:extLst>
      <p:ext uri="{BB962C8B-B14F-4D97-AF65-F5344CB8AC3E}">
        <p14:creationId xmlns:p14="http://schemas.microsoft.com/office/powerpoint/2010/main" val="3529116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8938-C625-582D-77CE-6CAD31A51099}"/>
              </a:ext>
            </a:extLst>
          </p:cNvPr>
          <p:cNvSpPr>
            <a:spLocks noGrp="1"/>
          </p:cNvSpPr>
          <p:nvPr>
            <p:ph type="title"/>
          </p:nvPr>
        </p:nvSpPr>
        <p:spPr>
          <a:xfrm>
            <a:off x="256309" y="0"/>
            <a:ext cx="10515600" cy="1325563"/>
          </a:xfrm>
        </p:spPr>
        <p:txBody>
          <a:bodyPr/>
          <a:lstStyle/>
          <a:p>
            <a:r>
              <a:rPr lang="en-US" dirty="0"/>
              <a:t>System Architecture</a:t>
            </a:r>
          </a:p>
        </p:txBody>
      </p:sp>
      <p:pic>
        <p:nvPicPr>
          <p:cNvPr id="5" name="Content Placeholder 4">
            <a:extLst>
              <a:ext uri="{FF2B5EF4-FFF2-40B4-BE49-F238E27FC236}">
                <a16:creationId xmlns:a16="http://schemas.microsoft.com/office/drawing/2014/main" id="{BB3B72B4-FC6F-098A-879F-68DFA6DE15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3226" y="2058823"/>
            <a:ext cx="6581775" cy="3676650"/>
          </a:xfrm>
        </p:spPr>
      </p:pic>
      <p:sp>
        <p:nvSpPr>
          <p:cNvPr id="6" name="Title 1">
            <a:extLst>
              <a:ext uri="{FF2B5EF4-FFF2-40B4-BE49-F238E27FC236}">
                <a16:creationId xmlns:a16="http://schemas.microsoft.com/office/drawing/2014/main" id="{7ABD82CD-B8BA-12BC-0168-D382916EB200}"/>
              </a:ext>
            </a:extLst>
          </p:cNvPr>
          <p:cNvSpPr txBox="1">
            <a:spLocks/>
          </p:cNvSpPr>
          <p:nvPr/>
        </p:nvSpPr>
        <p:spPr>
          <a:xfrm>
            <a:off x="612568" y="1325563"/>
            <a:ext cx="5556663" cy="446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latin typeface="+mn-lt"/>
              </a:rPr>
              <a:t>Book Store Application – Microservice architecture</a:t>
            </a:r>
          </a:p>
        </p:txBody>
      </p:sp>
    </p:spTree>
    <p:extLst>
      <p:ext uri="{BB962C8B-B14F-4D97-AF65-F5344CB8AC3E}">
        <p14:creationId xmlns:p14="http://schemas.microsoft.com/office/powerpoint/2010/main" val="734181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606096A-346D-B102-8123-2F3ECF2EC8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1305" y="1782417"/>
            <a:ext cx="8004860" cy="453705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F2406C7A-2018-DC50-4A5A-9A9FE4242A0A}"/>
              </a:ext>
            </a:extLst>
          </p:cNvPr>
          <p:cNvSpPr txBox="1">
            <a:spLocks/>
          </p:cNvSpPr>
          <p:nvPr/>
        </p:nvSpPr>
        <p:spPr>
          <a:xfrm>
            <a:off x="260267" y="-136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System Architecture</a:t>
            </a:r>
          </a:p>
        </p:txBody>
      </p:sp>
      <p:sp>
        <p:nvSpPr>
          <p:cNvPr id="7" name="Title 1">
            <a:extLst>
              <a:ext uri="{FF2B5EF4-FFF2-40B4-BE49-F238E27FC236}">
                <a16:creationId xmlns:a16="http://schemas.microsoft.com/office/drawing/2014/main" id="{04F4373E-F18E-9561-9600-F4708EB4A391}"/>
              </a:ext>
            </a:extLst>
          </p:cNvPr>
          <p:cNvSpPr txBox="1">
            <a:spLocks/>
          </p:cNvSpPr>
          <p:nvPr/>
        </p:nvSpPr>
        <p:spPr>
          <a:xfrm>
            <a:off x="636319" y="1111807"/>
            <a:ext cx="7088580" cy="446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latin typeface="+mn-lt"/>
              </a:rPr>
              <a:t>Book Store Application – Docker architecture (on single host)</a:t>
            </a:r>
          </a:p>
        </p:txBody>
      </p:sp>
    </p:spTree>
    <p:extLst>
      <p:ext uri="{BB962C8B-B14F-4D97-AF65-F5344CB8AC3E}">
        <p14:creationId xmlns:p14="http://schemas.microsoft.com/office/powerpoint/2010/main" val="2130588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4E7C5564-CCF4-4226-01BE-64550F7B2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385" y="876377"/>
            <a:ext cx="9700533" cy="602832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F46ABFF4-FC0E-BEF1-79D8-02ABBE44A626}"/>
              </a:ext>
            </a:extLst>
          </p:cNvPr>
          <p:cNvSpPr txBox="1">
            <a:spLocks/>
          </p:cNvSpPr>
          <p:nvPr/>
        </p:nvSpPr>
        <p:spPr>
          <a:xfrm>
            <a:off x="260267" y="-136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System Architecture</a:t>
            </a:r>
          </a:p>
        </p:txBody>
      </p:sp>
      <p:sp>
        <p:nvSpPr>
          <p:cNvPr id="5" name="Title 1">
            <a:extLst>
              <a:ext uri="{FF2B5EF4-FFF2-40B4-BE49-F238E27FC236}">
                <a16:creationId xmlns:a16="http://schemas.microsoft.com/office/drawing/2014/main" id="{E3E1F04C-FCCA-85EB-3809-1C8A6C033B62}"/>
              </a:ext>
            </a:extLst>
          </p:cNvPr>
          <p:cNvSpPr txBox="1">
            <a:spLocks/>
          </p:cNvSpPr>
          <p:nvPr/>
        </p:nvSpPr>
        <p:spPr>
          <a:xfrm>
            <a:off x="677882" y="966389"/>
            <a:ext cx="7088580" cy="446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latin typeface="+mn-lt"/>
              </a:rPr>
              <a:t>Book Store Application – Kubernetes architecture</a:t>
            </a:r>
          </a:p>
        </p:txBody>
      </p:sp>
    </p:spTree>
    <p:extLst>
      <p:ext uri="{BB962C8B-B14F-4D97-AF65-F5344CB8AC3E}">
        <p14:creationId xmlns:p14="http://schemas.microsoft.com/office/powerpoint/2010/main" val="3947143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References</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255857"/>
            <a:ext cx="10515600" cy="4284864"/>
          </a:xfrm>
        </p:spPr>
        <p:txBody>
          <a:bodyPr>
            <a:normAutofit fontScale="55000" lnSpcReduction="20000"/>
          </a:bodyPr>
          <a:lstStyle/>
          <a:p>
            <a:pPr marL="0" indent="0" algn="l">
              <a:lnSpc>
                <a:spcPct val="110000"/>
              </a:lnSpc>
              <a:spcBef>
                <a:spcPts val="600"/>
              </a:spcBef>
              <a:spcAft>
                <a:spcPts val="600"/>
              </a:spcAft>
              <a:buNone/>
            </a:pPr>
            <a:r>
              <a:rPr lang="en-US" sz="2600" b="0" i="0" dirty="0">
                <a:solidFill>
                  <a:srgbClr val="374151"/>
                </a:solidFill>
                <a:effectLst/>
              </a:rPr>
              <a:t>[1] Leila </a:t>
            </a:r>
            <a:r>
              <a:rPr lang="en-US" sz="2600" b="0" i="0" dirty="0" err="1">
                <a:solidFill>
                  <a:srgbClr val="374151"/>
                </a:solidFill>
                <a:effectLst/>
              </a:rPr>
              <a:t>Abdollahi</a:t>
            </a:r>
            <a:r>
              <a:rPr lang="en-US" sz="2600" b="0" i="0" dirty="0">
                <a:solidFill>
                  <a:srgbClr val="374151"/>
                </a:solidFill>
                <a:effectLst/>
              </a:rPr>
              <a:t> </a:t>
            </a:r>
            <a:r>
              <a:rPr lang="en-US" sz="2600" b="0" i="0" dirty="0" err="1">
                <a:solidFill>
                  <a:srgbClr val="374151"/>
                </a:solidFill>
                <a:effectLst/>
              </a:rPr>
              <a:t>Vayghan</a:t>
            </a:r>
            <a:r>
              <a:rPr lang="en-US" sz="2600" b="0" i="0" dirty="0">
                <a:solidFill>
                  <a:srgbClr val="374151"/>
                </a:solidFill>
                <a:effectLst/>
              </a:rPr>
              <a:t>, Mohamed </a:t>
            </a:r>
            <a:r>
              <a:rPr lang="en-US" sz="2600" b="0" i="0" dirty="0" err="1">
                <a:solidFill>
                  <a:srgbClr val="374151"/>
                </a:solidFill>
                <a:effectLst/>
              </a:rPr>
              <a:t>Aymen</a:t>
            </a:r>
            <a:r>
              <a:rPr lang="en-US" sz="2600" b="0" i="0" dirty="0">
                <a:solidFill>
                  <a:srgbClr val="374151"/>
                </a:solidFill>
                <a:effectLst/>
              </a:rPr>
              <a:t> Saied, Maria </a:t>
            </a:r>
            <a:r>
              <a:rPr lang="en-US" sz="2600" b="0" i="0" dirty="0" err="1">
                <a:solidFill>
                  <a:srgbClr val="374151"/>
                </a:solidFill>
                <a:effectLst/>
              </a:rPr>
              <a:t>Toeroe</a:t>
            </a:r>
            <a:r>
              <a:rPr lang="en-US" sz="2600" b="0" i="0" dirty="0">
                <a:solidFill>
                  <a:srgbClr val="374151"/>
                </a:solidFill>
                <a:effectLst/>
              </a:rPr>
              <a:t>, and Ferhat </a:t>
            </a:r>
            <a:r>
              <a:rPr lang="en-US" sz="2600" b="0" i="0" dirty="0" err="1">
                <a:solidFill>
                  <a:srgbClr val="374151"/>
                </a:solidFill>
                <a:effectLst/>
              </a:rPr>
              <a:t>Khendek</a:t>
            </a:r>
            <a:r>
              <a:rPr lang="en-US" sz="2600" b="0" i="0" dirty="0">
                <a:solidFill>
                  <a:srgbClr val="374151"/>
                </a:solidFill>
                <a:effectLst/>
              </a:rPr>
              <a:t>. Microservice based architecture: Towards high-      availability for stateful applications with </a:t>
            </a:r>
            <a:r>
              <a:rPr lang="en-US" sz="2600" b="0" i="0" dirty="0" err="1">
                <a:solidFill>
                  <a:srgbClr val="374151"/>
                </a:solidFill>
                <a:effectLst/>
              </a:rPr>
              <a:t>kubernetes</a:t>
            </a:r>
            <a:r>
              <a:rPr lang="en-US" sz="2600" b="0" i="0" dirty="0">
                <a:solidFill>
                  <a:srgbClr val="374151"/>
                </a:solidFill>
                <a:effectLst/>
              </a:rPr>
              <a:t>. In 2019 IEEE 19th international conference on software quality, reliability and security (QRS), pages 176–185. IEEE, 2019.Achieving agility in the development of monolithic applications is challenging.</a:t>
            </a:r>
          </a:p>
          <a:p>
            <a:pPr marL="0" indent="0" algn="l">
              <a:lnSpc>
                <a:spcPct val="110000"/>
              </a:lnSpc>
              <a:spcBef>
                <a:spcPts val="600"/>
              </a:spcBef>
              <a:spcAft>
                <a:spcPts val="600"/>
              </a:spcAft>
              <a:buNone/>
            </a:pPr>
            <a:r>
              <a:rPr lang="en-US" sz="2600" b="0" i="0" dirty="0">
                <a:solidFill>
                  <a:srgbClr val="374151"/>
                </a:solidFill>
                <a:effectLst/>
              </a:rPr>
              <a:t>[2] Vivek Sharma, Harsh Kumar Saxena, and Akhilesh Kumar Singh. Docker for multi-containers web application. In 2020 2nd International Conference on Innovative Mechanisms for Industry Applications (ICIMIA), pages 589–592. IEEE, 2020.Microservices are often set up in traditional virtual machines, leading to issues with conflicting libraries and components.</a:t>
            </a:r>
          </a:p>
          <a:p>
            <a:pPr marL="0" indent="0" algn="l">
              <a:lnSpc>
                <a:spcPct val="110000"/>
              </a:lnSpc>
              <a:spcBef>
                <a:spcPts val="600"/>
              </a:spcBef>
              <a:spcAft>
                <a:spcPts val="600"/>
              </a:spcAft>
              <a:buNone/>
            </a:pPr>
            <a:r>
              <a:rPr lang="en-US" sz="2600" dirty="0">
                <a:solidFill>
                  <a:srgbClr val="374151"/>
                </a:solidFill>
              </a:rPr>
              <a:t>[3] </a:t>
            </a:r>
            <a:r>
              <a:rPr lang="en-US" sz="2600" b="0" i="0" dirty="0" err="1">
                <a:solidFill>
                  <a:srgbClr val="374151"/>
                </a:solidFill>
                <a:effectLst/>
              </a:rPr>
              <a:t>Guogen</a:t>
            </a:r>
            <a:r>
              <a:rPr lang="en-US" sz="2600" b="0" i="0" dirty="0">
                <a:solidFill>
                  <a:srgbClr val="374151"/>
                </a:solidFill>
                <a:effectLst/>
              </a:rPr>
              <a:t> Zhang, </a:t>
            </a:r>
            <a:r>
              <a:rPr lang="en-US" sz="2600" b="0" i="0" dirty="0" err="1">
                <a:solidFill>
                  <a:srgbClr val="374151"/>
                </a:solidFill>
                <a:effectLst/>
              </a:rPr>
              <a:t>Kun</a:t>
            </a:r>
            <a:r>
              <a:rPr lang="en-US" sz="2600" b="0" i="0" dirty="0">
                <a:solidFill>
                  <a:srgbClr val="374151"/>
                </a:solidFill>
                <a:effectLst/>
              </a:rPr>
              <a:t> Ren, Jung-Sang </a:t>
            </a:r>
            <a:r>
              <a:rPr lang="en-US" sz="2600" b="0" i="0" dirty="0" err="1">
                <a:solidFill>
                  <a:srgbClr val="374151"/>
                </a:solidFill>
                <a:effectLst/>
              </a:rPr>
              <a:t>Ahn</a:t>
            </a:r>
            <a:r>
              <a:rPr lang="en-US" sz="2600" b="0" i="0" dirty="0">
                <a:solidFill>
                  <a:srgbClr val="374151"/>
                </a:solidFill>
                <a:effectLst/>
              </a:rPr>
              <a:t>, and Sami Ben-</a:t>
            </a:r>
            <a:r>
              <a:rPr lang="en-US" sz="2600" b="0" i="0" dirty="0" err="1">
                <a:solidFill>
                  <a:srgbClr val="374151"/>
                </a:solidFill>
                <a:effectLst/>
              </a:rPr>
              <a:t>Romdhane</a:t>
            </a:r>
            <a:r>
              <a:rPr lang="en-US" sz="2600" b="0" i="0" dirty="0">
                <a:solidFill>
                  <a:srgbClr val="374151"/>
                </a:solidFill>
                <a:effectLst/>
              </a:rPr>
              <a:t>. Grit: consistent distributed transactions across polyglot microservices with multiple databases. In 2019 IEEE 35th International Conference on Data Engineering (ICDE), pages 2024–2027. IEEE, 2019.</a:t>
            </a:r>
          </a:p>
          <a:p>
            <a:pPr marL="0" indent="0" algn="l">
              <a:lnSpc>
                <a:spcPct val="110000"/>
              </a:lnSpc>
              <a:spcBef>
                <a:spcPts val="600"/>
              </a:spcBef>
              <a:spcAft>
                <a:spcPts val="600"/>
              </a:spcAft>
              <a:buNone/>
            </a:pPr>
            <a:r>
              <a:rPr lang="en-US" sz="2600" b="0" i="0" dirty="0">
                <a:solidFill>
                  <a:srgbClr val="374151"/>
                </a:solidFill>
                <a:effectLst/>
                <a:latin typeface="Söhne"/>
              </a:rPr>
              <a:t>[4] Victor </a:t>
            </a:r>
            <a:r>
              <a:rPr lang="en-US" sz="2600" b="0" i="0" dirty="0" err="1">
                <a:solidFill>
                  <a:srgbClr val="374151"/>
                </a:solidFill>
                <a:effectLst/>
                <a:latin typeface="Söhne"/>
              </a:rPr>
              <a:t>Medel</a:t>
            </a:r>
            <a:r>
              <a:rPr lang="en-US" sz="2600" b="0" i="0" dirty="0">
                <a:solidFill>
                  <a:srgbClr val="374151"/>
                </a:solidFill>
                <a:effectLst/>
                <a:latin typeface="Söhne"/>
              </a:rPr>
              <a:t>, Omer Rana, Jos ́e  ́Angel Ba ̃nares, and Unai </a:t>
            </a:r>
            <a:r>
              <a:rPr lang="en-US" sz="2600" b="0" i="0" dirty="0" err="1">
                <a:solidFill>
                  <a:srgbClr val="374151"/>
                </a:solidFill>
                <a:effectLst/>
                <a:latin typeface="Söhne"/>
              </a:rPr>
              <a:t>Arronategui</a:t>
            </a:r>
            <a:r>
              <a:rPr lang="en-US" sz="2600" b="0" i="0" dirty="0">
                <a:solidFill>
                  <a:srgbClr val="374151"/>
                </a:solidFill>
                <a:effectLst/>
                <a:latin typeface="Söhne"/>
              </a:rPr>
              <a:t>. Modelling performance &amp; resource management in </a:t>
            </a:r>
            <a:r>
              <a:rPr lang="en-US" sz="2600" b="0" i="0" dirty="0" err="1">
                <a:solidFill>
                  <a:srgbClr val="374151"/>
                </a:solidFill>
                <a:effectLst/>
                <a:latin typeface="Söhne"/>
              </a:rPr>
              <a:t>kubernetes</a:t>
            </a:r>
            <a:r>
              <a:rPr lang="en-US" sz="2600" b="0" i="0" dirty="0">
                <a:solidFill>
                  <a:srgbClr val="374151"/>
                </a:solidFill>
                <a:effectLst/>
                <a:latin typeface="Söhne"/>
              </a:rPr>
              <a:t>. In Proceedings of the 9th International Conference on Utility and Cloud Computing, pages 257–262, 2016.</a:t>
            </a:r>
          </a:p>
          <a:p>
            <a:pPr marL="0" indent="0" algn="l">
              <a:lnSpc>
                <a:spcPct val="110000"/>
              </a:lnSpc>
              <a:spcBef>
                <a:spcPts val="600"/>
              </a:spcBef>
              <a:spcAft>
                <a:spcPts val="600"/>
              </a:spcAft>
              <a:buNone/>
            </a:pPr>
            <a:r>
              <a:rPr lang="en-US" sz="2600" b="0" i="0" dirty="0">
                <a:solidFill>
                  <a:srgbClr val="374151"/>
                </a:solidFill>
                <a:effectLst/>
                <a:latin typeface="Söhne"/>
              </a:rPr>
              <a:t>[5] Marcelo Amaral, </a:t>
            </a:r>
            <a:r>
              <a:rPr lang="en-US" sz="2600" b="0" i="0" dirty="0" err="1">
                <a:solidFill>
                  <a:srgbClr val="374151"/>
                </a:solidFill>
                <a:effectLst/>
                <a:latin typeface="Söhne"/>
              </a:rPr>
              <a:t>Jorda</a:t>
            </a:r>
            <a:r>
              <a:rPr lang="en-US" sz="2600" b="0" i="0" dirty="0">
                <a:solidFill>
                  <a:srgbClr val="374151"/>
                </a:solidFill>
                <a:effectLst/>
                <a:latin typeface="Söhne"/>
              </a:rPr>
              <a:t> Polo, David Carrera, Iqbal </a:t>
            </a:r>
            <a:r>
              <a:rPr lang="en-US" sz="2600" b="0" i="0" dirty="0" err="1">
                <a:solidFill>
                  <a:srgbClr val="374151"/>
                </a:solidFill>
                <a:effectLst/>
                <a:latin typeface="Söhne"/>
              </a:rPr>
              <a:t>Mohomed</a:t>
            </a:r>
            <a:r>
              <a:rPr lang="en-US" sz="2600" b="0" i="0" dirty="0">
                <a:solidFill>
                  <a:srgbClr val="374151"/>
                </a:solidFill>
                <a:effectLst/>
                <a:latin typeface="Söhne"/>
              </a:rPr>
              <a:t>, </a:t>
            </a:r>
            <a:r>
              <a:rPr lang="en-US" sz="2600" b="0" i="0" dirty="0" err="1">
                <a:solidFill>
                  <a:srgbClr val="374151"/>
                </a:solidFill>
                <a:effectLst/>
                <a:latin typeface="Söhne"/>
              </a:rPr>
              <a:t>Merve</a:t>
            </a:r>
            <a:r>
              <a:rPr lang="en-US" sz="2600" b="0" i="0" dirty="0">
                <a:solidFill>
                  <a:srgbClr val="374151"/>
                </a:solidFill>
                <a:effectLst/>
                <a:latin typeface="Söhne"/>
              </a:rPr>
              <a:t> </a:t>
            </a:r>
            <a:r>
              <a:rPr lang="en-US" sz="2600" b="0" i="0" dirty="0" err="1">
                <a:solidFill>
                  <a:srgbClr val="374151"/>
                </a:solidFill>
                <a:effectLst/>
                <a:latin typeface="Söhne"/>
              </a:rPr>
              <a:t>Unuvar</a:t>
            </a:r>
            <a:r>
              <a:rPr lang="en-US" sz="2600" b="0" i="0" dirty="0">
                <a:solidFill>
                  <a:srgbClr val="374151"/>
                </a:solidFill>
                <a:effectLst/>
                <a:latin typeface="Söhne"/>
              </a:rPr>
              <a:t>, and Malgorzata </a:t>
            </a:r>
            <a:r>
              <a:rPr lang="en-US" sz="2600" b="0" i="0" dirty="0" err="1">
                <a:solidFill>
                  <a:srgbClr val="374151"/>
                </a:solidFill>
                <a:effectLst/>
                <a:latin typeface="Söhne"/>
              </a:rPr>
              <a:t>Steinder</a:t>
            </a:r>
            <a:r>
              <a:rPr lang="en-US" sz="2600" b="0" i="0" dirty="0">
                <a:solidFill>
                  <a:srgbClr val="374151"/>
                </a:solidFill>
                <a:effectLst/>
                <a:latin typeface="Söhne"/>
              </a:rPr>
              <a:t>. Performance evaluation of microservices architectures using containers. In 2015 </a:t>
            </a:r>
            <a:r>
              <a:rPr lang="en-US" sz="2600" b="0" i="0" dirty="0" err="1">
                <a:solidFill>
                  <a:srgbClr val="374151"/>
                </a:solidFill>
                <a:effectLst/>
                <a:latin typeface="Söhne"/>
              </a:rPr>
              <a:t>ieee</a:t>
            </a:r>
            <a:r>
              <a:rPr lang="en-US" sz="2600" b="0" i="0" dirty="0">
                <a:solidFill>
                  <a:srgbClr val="374151"/>
                </a:solidFill>
                <a:effectLst/>
                <a:latin typeface="Söhne"/>
              </a:rPr>
              <a:t> 14th international symposium on network computing and applications, pages 27–34. IEEE, 2015.</a:t>
            </a:r>
          </a:p>
          <a:p>
            <a:pPr algn="l">
              <a:lnSpc>
                <a:spcPct val="110000"/>
              </a:lnSpc>
              <a:spcBef>
                <a:spcPts val="600"/>
              </a:spcBef>
              <a:spcAft>
                <a:spcPts val="600"/>
              </a:spcAft>
              <a:buFont typeface="Arial" panose="020B0604020202020204" pitchFamily="34" charset="0"/>
              <a:buChar char="•"/>
            </a:pP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2475580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CA81-4F63-D68C-EE6A-47EE263AEE1C}"/>
              </a:ext>
            </a:extLst>
          </p:cNvPr>
          <p:cNvSpPr>
            <a:spLocks noGrp="1"/>
          </p:cNvSpPr>
          <p:nvPr>
            <p:ph type="title"/>
          </p:nvPr>
        </p:nvSpPr>
        <p:spPr/>
        <p:txBody>
          <a:bodyPr/>
          <a:lstStyle/>
          <a:p>
            <a:r>
              <a:rPr lang="en-US" dirty="0"/>
              <a:t>Appendix</a:t>
            </a:r>
          </a:p>
        </p:txBody>
      </p:sp>
      <p:pic>
        <p:nvPicPr>
          <p:cNvPr id="5" name="Content Placeholder 4">
            <a:extLst>
              <a:ext uri="{FF2B5EF4-FFF2-40B4-BE49-F238E27FC236}">
                <a16:creationId xmlns:a16="http://schemas.microsoft.com/office/drawing/2014/main" id="{F18FA186-08BC-1009-2938-203EAD7B412E}"/>
              </a:ext>
            </a:extLst>
          </p:cNvPr>
          <p:cNvPicPr>
            <a:picLocks noGrp="1" noChangeAspect="1"/>
          </p:cNvPicPr>
          <p:nvPr>
            <p:ph idx="1"/>
          </p:nvPr>
        </p:nvPicPr>
        <p:blipFill>
          <a:blip r:embed="rId2"/>
          <a:stretch>
            <a:fillRect/>
          </a:stretch>
        </p:blipFill>
        <p:spPr>
          <a:xfrm>
            <a:off x="2228675" y="1800150"/>
            <a:ext cx="7435179" cy="3543745"/>
          </a:xfrm>
        </p:spPr>
      </p:pic>
      <p:sp>
        <p:nvSpPr>
          <p:cNvPr id="4" name="TextBox 3">
            <a:extLst>
              <a:ext uri="{FF2B5EF4-FFF2-40B4-BE49-F238E27FC236}">
                <a16:creationId xmlns:a16="http://schemas.microsoft.com/office/drawing/2014/main" id="{8CE7C513-082D-3B81-29FF-D6421D7EF2B8}"/>
              </a:ext>
            </a:extLst>
          </p:cNvPr>
          <p:cNvSpPr txBox="1"/>
          <p:nvPr/>
        </p:nvSpPr>
        <p:spPr>
          <a:xfrm>
            <a:off x="838200" y="5789659"/>
            <a:ext cx="10057410" cy="369332"/>
          </a:xfrm>
          <a:prstGeom prst="rect">
            <a:avLst/>
          </a:prstGeom>
          <a:noFill/>
        </p:spPr>
        <p:txBody>
          <a:bodyPr wrap="square">
            <a:spAutoFit/>
          </a:bodyPr>
          <a:lstStyle/>
          <a:p>
            <a:r>
              <a:rPr lang="en-US" dirty="0">
                <a:hlinkClick r:id="rId3"/>
              </a:rPr>
              <a:t>Container Runtimes</a:t>
            </a:r>
            <a:endParaRPr lang="en-US" dirty="0"/>
          </a:p>
        </p:txBody>
      </p:sp>
      <p:sp>
        <p:nvSpPr>
          <p:cNvPr id="9" name="TextBox 8">
            <a:extLst>
              <a:ext uri="{FF2B5EF4-FFF2-40B4-BE49-F238E27FC236}">
                <a16:creationId xmlns:a16="http://schemas.microsoft.com/office/drawing/2014/main" id="{C64161D4-BBB1-203D-FAB2-8026651D41B3}"/>
              </a:ext>
            </a:extLst>
          </p:cNvPr>
          <p:cNvSpPr txBox="1"/>
          <p:nvPr/>
        </p:nvSpPr>
        <p:spPr>
          <a:xfrm>
            <a:off x="838200" y="6158991"/>
            <a:ext cx="6095010" cy="369332"/>
          </a:xfrm>
          <a:prstGeom prst="rect">
            <a:avLst/>
          </a:prstGeom>
          <a:noFill/>
        </p:spPr>
        <p:txBody>
          <a:bodyPr wrap="square">
            <a:spAutoFit/>
          </a:bodyPr>
          <a:lstStyle/>
          <a:p>
            <a:r>
              <a:rPr lang="en-US" dirty="0" err="1">
                <a:hlinkClick r:id="rId4"/>
              </a:rPr>
              <a:t>Containerd</a:t>
            </a:r>
            <a:endParaRPr lang="en-US" dirty="0"/>
          </a:p>
        </p:txBody>
      </p:sp>
    </p:spTree>
    <p:extLst>
      <p:ext uri="{BB962C8B-B14F-4D97-AF65-F5344CB8AC3E}">
        <p14:creationId xmlns:p14="http://schemas.microsoft.com/office/powerpoint/2010/main" val="202665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Problem Statement</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303109"/>
            <a:ext cx="10515600" cy="4949249"/>
          </a:xfrm>
        </p:spPr>
        <p:txBody>
          <a:bodyPr>
            <a:normAutofit/>
          </a:bodyPr>
          <a:lstStyle/>
          <a:p>
            <a:pPr marL="0" indent="0" algn="l">
              <a:lnSpc>
                <a:spcPct val="110000"/>
              </a:lnSpc>
              <a:spcBef>
                <a:spcPts val="600"/>
              </a:spcBef>
              <a:spcAft>
                <a:spcPts val="600"/>
              </a:spcAft>
              <a:buNone/>
            </a:pPr>
            <a:r>
              <a:rPr lang="en-US" sz="1800" b="1" i="0" dirty="0">
                <a:effectLst/>
              </a:rPr>
              <a:t>Monolithic applications : Drawbacks</a:t>
            </a:r>
          </a:p>
          <a:p>
            <a:pPr algn="l">
              <a:lnSpc>
                <a:spcPct val="110000"/>
              </a:lnSpc>
              <a:spcBef>
                <a:spcPts val="600"/>
              </a:spcBef>
              <a:spcAft>
                <a:spcPts val="600"/>
              </a:spcAft>
              <a:buFont typeface="Arial" panose="020B0604020202020204" pitchFamily="34" charset="0"/>
              <a:buChar char="•"/>
            </a:pPr>
            <a:r>
              <a:rPr lang="en-US" sz="1800" b="0" i="0" dirty="0">
                <a:effectLst/>
              </a:rPr>
              <a:t>complex and difficult to manage as a single unit</a:t>
            </a:r>
          </a:p>
          <a:p>
            <a:pPr algn="l">
              <a:lnSpc>
                <a:spcPct val="110000"/>
              </a:lnSpc>
              <a:spcBef>
                <a:spcPts val="600"/>
              </a:spcBef>
              <a:spcAft>
                <a:spcPts val="600"/>
              </a:spcAft>
              <a:buFont typeface="Arial" panose="020B0604020202020204" pitchFamily="34" charset="0"/>
              <a:buChar char="•"/>
            </a:pPr>
            <a:r>
              <a:rPr lang="en-US" sz="1800" b="0" i="0" dirty="0">
                <a:effectLst/>
              </a:rPr>
              <a:t>achieving agility is challenging</a:t>
            </a:r>
          </a:p>
          <a:p>
            <a:pPr marL="0" indent="0" algn="l">
              <a:lnSpc>
                <a:spcPct val="110000"/>
              </a:lnSpc>
              <a:spcBef>
                <a:spcPts val="600"/>
              </a:spcBef>
              <a:spcAft>
                <a:spcPts val="600"/>
              </a:spcAft>
              <a:buNone/>
            </a:pPr>
            <a:endParaRPr lang="en-US" sz="100" b="0" i="0" dirty="0">
              <a:effectLst/>
            </a:endParaRPr>
          </a:p>
          <a:p>
            <a:pPr marL="0" indent="0" algn="l">
              <a:lnSpc>
                <a:spcPct val="110000"/>
              </a:lnSpc>
              <a:spcBef>
                <a:spcPts val="600"/>
              </a:spcBef>
              <a:spcAft>
                <a:spcPts val="600"/>
              </a:spcAft>
              <a:buNone/>
            </a:pPr>
            <a:r>
              <a:rPr lang="en-US" sz="1800" b="1" i="0" dirty="0">
                <a:effectLst/>
              </a:rPr>
              <a:t>Microservices</a:t>
            </a:r>
          </a:p>
          <a:p>
            <a:pPr>
              <a:lnSpc>
                <a:spcPct val="110000"/>
              </a:lnSpc>
              <a:spcBef>
                <a:spcPts val="600"/>
              </a:spcBef>
              <a:spcAft>
                <a:spcPts val="600"/>
              </a:spcAft>
            </a:pPr>
            <a:r>
              <a:rPr lang="en-US" sz="1800" b="0" i="0" dirty="0">
                <a:effectLst/>
              </a:rPr>
              <a:t> simplifies monolithic applications</a:t>
            </a:r>
          </a:p>
          <a:p>
            <a:pPr>
              <a:lnSpc>
                <a:spcPct val="110000"/>
              </a:lnSpc>
              <a:spcBef>
                <a:spcPts val="600"/>
              </a:spcBef>
              <a:spcAft>
                <a:spcPts val="600"/>
              </a:spcAft>
            </a:pPr>
            <a:r>
              <a:rPr lang="en-US" sz="1800" b="0" i="0" dirty="0">
                <a:effectLst/>
              </a:rPr>
              <a:t> flexible, agile, easy to maintain</a:t>
            </a:r>
          </a:p>
          <a:p>
            <a:pPr>
              <a:lnSpc>
                <a:spcPct val="110000"/>
              </a:lnSpc>
              <a:spcBef>
                <a:spcPts val="600"/>
              </a:spcBef>
              <a:spcAft>
                <a:spcPts val="600"/>
              </a:spcAft>
            </a:pPr>
            <a:endParaRPr lang="en-US" sz="100" b="0" i="0" dirty="0">
              <a:effectLst/>
            </a:endParaRPr>
          </a:p>
          <a:p>
            <a:pPr marL="0" indent="0">
              <a:lnSpc>
                <a:spcPct val="110000"/>
              </a:lnSpc>
              <a:spcBef>
                <a:spcPts val="600"/>
              </a:spcBef>
              <a:spcAft>
                <a:spcPts val="600"/>
              </a:spcAft>
              <a:buNone/>
            </a:pPr>
            <a:r>
              <a:rPr lang="en-US" sz="1800" b="1" i="0" dirty="0">
                <a:effectLst/>
              </a:rPr>
              <a:t>Microservices Deployment on Virtual Machines: Drawbacks</a:t>
            </a:r>
          </a:p>
          <a:p>
            <a:pPr algn="l">
              <a:lnSpc>
                <a:spcPct val="110000"/>
              </a:lnSpc>
              <a:spcBef>
                <a:spcPts val="600"/>
              </a:spcBef>
              <a:spcAft>
                <a:spcPts val="600"/>
              </a:spcAft>
              <a:buFont typeface="Arial" panose="020B0604020202020204" pitchFamily="34" charset="0"/>
              <a:buChar char="•"/>
            </a:pPr>
            <a:r>
              <a:rPr lang="en-US" sz="1800" b="0" i="0" dirty="0">
                <a:effectLst/>
              </a:rPr>
              <a:t>conflicting libraries and components</a:t>
            </a:r>
          </a:p>
          <a:p>
            <a:pPr algn="l">
              <a:lnSpc>
                <a:spcPct val="110000"/>
              </a:lnSpc>
              <a:spcBef>
                <a:spcPts val="600"/>
              </a:spcBef>
              <a:spcAft>
                <a:spcPts val="600"/>
              </a:spcAft>
              <a:buFont typeface="Arial" panose="020B0604020202020204" pitchFamily="34" charset="0"/>
              <a:buChar char="•"/>
            </a:pPr>
            <a:r>
              <a:rPr lang="en-US" sz="1800" b="0" i="0" dirty="0">
                <a:effectLst/>
              </a:rPr>
              <a:t>Efforts : provisioning, scaling, service discovery, load balancing</a:t>
            </a:r>
            <a:endParaRPr lang="en-US" sz="1800" dirty="0"/>
          </a:p>
        </p:txBody>
      </p:sp>
    </p:spTree>
    <p:extLst>
      <p:ext uri="{BB962C8B-B14F-4D97-AF65-F5344CB8AC3E}">
        <p14:creationId xmlns:p14="http://schemas.microsoft.com/office/powerpoint/2010/main" val="3365756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87CF4-3D0B-FB28-3586-BA340B698A08}"/>
              </a:ext>
            </a:extLst>
          </p:cNvPr>
          <p:cNvSpPr>
            <a:spLocks noGrp="1"/>
          </p:cNvSpPr>
          <p:nvPr>
            <p:ph type="title"/>
          </p:nvPr>
        </p:nvSpPr>
        <p:spPr>
          <a:xfrm>
            <a:off x="505691" y="0"/>
            <a:ext cx="10515600" cy="1325563"/>
          </a:xfrm>
        </p:spPr>
        <p:txBody>
          <a:bodyPr/>
          <a:lstStyle/>
          <a:p>
            <a:r>
              <a:rPr lang="en-US" dirty="0"/>
              <a:t>Abstract</a:t>
            </a:r>
          </a:p>
        </p:txBody>
      </p:sp>
      <p:sp>
        <p:nvSpPr>
          <p:cNvPr id="3" name="Content Placeholder 2">
            <a:extLst>
              <a:ext uri="{FF2B5EF4-FFF2-40B4-BE49-F238E27FC236}">
                <a16:creationId xmlns:a16="http://schemas.microsoft.com/office/drawing/2014/main" id="{FC48BF5C-AB21-902D-EEE4-43292972C8AC}"/>
              </a:ext>
            </a:extLst>
          </p:cNvPr>
          <p:cNvSpPr>
            <a:spLocks noGrp="1"/>
          </p:cNvSpPr>
          <p:nvPr>
            <p:ph idx="1"/>
          </p:nvPr>
        </p:nvSpPr>
        <p:spPr>
          <a:xfrm>
            <a:off x="784761" y="1225921"/>
            <a:ext cx="10515600" cy="4397045"/>
          </a:xfrm>
        </p:spPr>
        <p:txBody>
          <a:bodyPr>
            <a:noAutofit/>
          </a:bodyPr>
          <a:lstStyle/>
          <a:p>
            <a:pPr marL="0" indent="0" algn="just">
              <a:lnSpc>
                <a:spcPct val="100000"/>
              </a:lnSpc>
              <a:spcBef>
                <a:spcPts val="600"/>
              </a:spcBef>
              <a:spcAft>
                <a:spcPts val="600"/>
              </a:spcAft>
              <a:buNone/>
            </a:pPr>
            <a:r>
              <a:rPr lang="en-US" sz="1800" b="1" i="0" dirty="0">
                <a:effectLst/>
              </a:rPr>
              <a:t>Project Development</a:t>
            </a:r>
          </a:p>
          <a:p>
            <a:pPr algn="just">
              <a:lnSpc>
                <a:spcPct val="100000"/>
              </a:lnSpc>
              <a:spcBef>
                <a:spcPts val="600"/>
              </a:spcBef>
              <a:spcAft>
                <a:spcPts val="600"/>
              </a:spcAft>
            </a:pPr>
            <a:r>
              <a:rPr lang="en-US" sz="1800" b="0" i="0" dirty="0">
                <a:effectLst/>
              </a:rPr>
              <a:t>polyglot microservice application (Java, Python, and JavaScript) </a:t>
            </a:r>
          </a:p>
          <a:p>
            <a:pPr algn="just">
              <a:lnSpc>
                <a:spcPct val="100000"/>
              </a:lnSpc>
              <a:spcBef>
                <a:spcPts val="600"/>
              </a:spcBef>
              <a:spcAft>
                <a:spcPts val="600"/>
              </a:spcAft>
            </a:pPr>
            <a:r>
              <a:rPr lang="en-US" sz="1800" b="0" i="0" dirty="0">
                <a:effectLst/>
              </a:rPr>
              <a:t>containerized with </a:t>
            </a:r>
            <a:r>
              <a:rPr lang="en-US" sz="1800" i="0" dirty="0">
                <a:effectLst/>
              </a:rPr>
              <a:t>Docker </a:t>
            </a:r>
            <a:endParaRPr lang="en-US" sz="1800" dirty="0"/>
          </a:p>
          <a:p>
            <a:pPr algn="just">
              <a:lnSpc>
                <a:spcPct val="100000"/>
              </a:lnSpc>
              <a:spcBef>
                <a:spcPts val="600"/>
              </a:spcBef>
              <a:spcAft>
                <a:spcPts val="600"/>
              </a:spcAft>
            </a:pPr>
            <a:r>
              <a:rPr lang="en-US" sz="1800" b="0" i="0" dirty="0">
                <a:effectLst/>
              </a:rPr>
              <a:t>deployed on </a:t>
            </a:r>
            <a:r>
              <a:rPr lang="en-US" sz="1800" i="0" dirty="0">
                <a:effectLst/>
              </a:rPr>
              <a:t>Kubernetes</a:t>
            </a:r>
          </a:p>
          <a:p>
            <a:pPr algn="just">
              <a:lnSpc>
                <a:spcPct val="100000"/>
              </a:lnSpc>
              <a:spcBef>
                <a:spcPts val="600"/>
              </a:spcBef>
              <a:spcAft>
                <a:spcPts val="600"/>
              </a:spcAft>
            </a:pPr>
            <a:endParaRPr lang="en-US" sz="100" i="0" dirty="0">
              <a:effectLst/>
            </a:endParaRPr>
          </a:p>
          <a:p>
            <a:pPr marL="0" indent="0" algn="just">
              <a:lnSpc>
                <a:spcPct val="100000"/>
              </a:lnSpc>
              <a:spcBef>
                <a:spcPts val="600"/>
              </a:spcBef>
              <a:spcAft>
                <a:spcPts val="600"/>
              </a:spcAft>
              <a:buNone/>
            </a:pPr>
            <a:r>
              <a:rPr lang="en-US" sz="1800" b="1" i="0" dirty="0">
                <a:effectLst/>
              </a:rPr>
              <a:t>Study</a:t>
            </a:r>
          </a:p>
          <a:p>
            <a:pPr algn="just">
              <a:lnSpc>
                <a:spcPct val="100000"/>
              </a:lnSpc>
              <a:spcBef>
                <a:spcPts val="600"/>
              </a:spcBef>
              <a:spcAft>
                <a:spcPts val="600"/>
              </a:spcAft>
            </a:pPr>
            <a:r>
              <a:rPr lang="en-US" sz="1800" dirty="0"/>
              <a:t>benefits of containerization </a:t>
            </a:r>
          </a:p>
          <a:p>
            <a:pPr algn="just">
              <a:lnSpc>
                <a:spcPct val="100000"/>
              </a:lnSpc>
              <a:spcBef>
                <a:spcPts val="600"/>
              </a:spcBef>
              <a:spcAft>
                <a:spcPts val="600"/>
              </a:spcAft>
            </a:pPr>
            <a:r>
              <a:rPr lang="en-US" sz="1800" dirty="0"/>
              <a:t>Benefits : portability, deployment, resource utilization, startup times, scalability , flexibility</a:t>
            </a:r>
          </a:p>
          <a:p>
            <a:pPr algn="just">
              <a:lnSpc>
                <a:spcPct val="100000"/>
              </a:lnSpc>
              <a:spcBef>
                <a:spcPts val="600"/>
              </a:spcBef>
              <a:spcAft>
                <a:spcPts val="600"/>
              </a:spcAft>
            </a:pPr>
            <a:endParaRPr lang="en-US" sz="100" dirty="0"/>
          </a:p>
          <a:p>
            <a:pPr marL="0" indent="0" algn="just">
              <a:lnSpc>
                <a:spcPct val="100000"/>
              </a:lnSpc>
              <a:spcBef>
                <a:spcPts val="600"/>
              </a:spcBef>
              <a:spcAft>
                <a:spcPts val="600"/>
              </a:spcAft>
              <a:buNone/>
            </a:pPr>
            <a:r>
              <a:rPr lang="en-US" sz="1800" b="1" dirty="0"/>
              <a:t>Performance Evaluation</a:t>
            </a:r>
          </a:p>
          <a:p>
            <a:pPr algn="just">
              <a:lnSpc>
                <a:spcPct val="100000"/>
              </a:lnSpc>
              <a:spcBef>
                <a:spcPts val="600"/>
              </a:spcBef>
              <a:spcAft>
                <a:spcPts val="600"/>
              </a:spcAft>
            </a:pPr>
            <a:r>
              <a:rPr lang="en-US" sz="1800" dirty="0"/>
              <a:t>Performance metrics : virtual machines vs containers</a:t>
            </a:r>
          </a:p>
          <a:p>
            <a:endParaRPr lang="en-US" sz="2000" dirty="0"/>
          </a:p>
          <a:p>
            <a:endParaRPr lang="en-US" sz="2000" dirty="0"/>
          </a:p>
          <a:p>
            <a:pPr algn="l">
              <a:buFont typeface="Arial" panose="020B0604020202020204" pitchFamily="34" charset="0"/>
              <a:buChar char="•"/>
            </a:pPr>
            <a:endParaRPr lang="en-US" sz="2000" b="0" i="0" dirty="0">
              <a:solidFill>
                <a:srgbClr val="374151"/>
              </a:solidFill>
              <a:effectLst/>
              <a:latin typeface="Söhne"/>
            </a:endParaRPr>
          </a:p>
          <a:p>
            <a:pPr algn="l">
              <a:buFont typeface="Arial" panose="020B0604020202020204" pitchFamily="34" charset="0"/>
              <a:buChar char="•"/>
            </a:pPr>
            <a:endParaRPr lang="en-US" sz="2000" b="0" i="0" dirty="0">
              <a:solidFill>
                <a:srgbClr val="374151"/>
              </a:solidFill>
              <a:effectLst/>
              <a:latin typeface="Söhne"/>
            </a:endParaRPr>
          </a:p>
          <a:p>
            <a:endParaRPr lang="en-US" sz="2000" dirty="0"/>
          </a:p>
        </p:txBody>
      </p:sp>
    </p:spTree>
    <p:extLst>
      <p:ext uri="{BB962C8B-B14F-4D97-AF65-F5344CB8AC3E}">
        <p14:creationId xmlns:p14="http://schemas.microsoft.com/office/powerpoint/2010/main" val="3760391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18358-84D4-257E-4118-A50C6E4F252A}"/>
              </a:ext>
            </a:extLst>
          </p:cNvPr>
          <p:cNvSpPr>
            <a:spLocks noGrp="1"/>
          </p:cNvSpPr>
          <p:nvPr>
            <p:ph type="title"/>
          </p:nvPr>
        </p:nvSpPr>
        <p:spPr/>
        <p:txBody>
          <a:bodyPr/>
          <a:lstStyle/>
          <a:p>
            <a:r>
              <a:rPr lang="en-IN" dirty="0"/>
              <a:t>Literature Review</a:t>
            </a:r>
          </a:p>
        </p:txBody>
      </p:sp>
      <p:graphicFrame>
        <p:nvGraphicFramePr>
          <p:cNvPr id="4" name="Table 4">
            <a:extLst>
              <a:ext uri="{FF2B5EF4-FFF2-40B4-BE49-F238E27FC236}">
                <a16:creationId xmlns:a16="http://schemas.microsoft.com/office/drawing/2014/main" id="{A6491BBE-3AC8-8182-53F6-B925825D4185}"/>
              </a:ext>
            </a:extLst>
          </p:cNvPr>
          <p:cNvGraphicFramePr>
            <a:graphicFrameLocks noGrp="1"/>
          </p:cNvGraphicFramePr>
          <p:nvPr>
            <p:ph idx="1"/>
            <p:extLst>
              <p:ext uri="{D42A27DB-BD31-4B8C-83A1-F6EECF244321}">
                <p14:modId xmlns:p14="http://schemas.microsoft.com/office/powerpoint/2010/main" val="1626106181"/>
              </p:ext>
            </p:extLst>
          </p:nvPr>
        </p:nvGraphicFramePr>
        <p:xfrm>
          <a:off x="1589316" y="1690688"/>
          <a:ext cx="9013368" cy="2595880"/>
        </p:xfrm>
        <a:graphic>
          <a:graphicData uri="http://schemas.openxmlformats.org/drawingml/2006/table">
            <a:tbl>
              <a:tblPr firstRow="1">
                <a:tableStyleId>{5940675A-B579-460E-94D1-54222C63F5DA}</a:tableStyleId>
              </a:tblPr>
              <a:tblGrid>
                <a:gridCol w="836691">
                  <a:extLst>
                    <a:ext uri="{9D8B030D-6E8A-4147-A177-3AD203B41FA5}">
                      <a16:colId xmlns:a16="http://schemas.microsoft.com/office/drawing/2014/main" val="4222032945"/>
                    </a:ext>
                  </a:extLst>
                </a:gridCol>
                <a:gridCol w="1602463">
                  <a:extLst>
                    <a:ext uri="{9D8B030D-6E8A-4147-A177-3AD203B41FA5}">
                      <a16:colId xmlns:a16="http://schemas.microsoft.com/office/drawing/2014/main" val="502414749"/>
                    </a:ext>
                  </a:extLst>
                </a:gridCol>
                <a:gridCol w="1466662">
                  <a:extLst>
                    <a:ext uri="{9D8B030D-6E8A-4147-A177-3AD203B41FA5}">
                      <a16:colId xmlns:a16="http://schemas.microsoft.com/office/drawing/2014/main" val="1871915010"/>
                    </a:ext>
                  </a:extLst>
                </a:gridCol>
                <a:gridCol w="1421394">
                  <a:extLst>
                    <a:ext uri="{9D8B030D-6E8A-4147-A177-3AD203B41FA5}">
                      <a16:colId xmlns:a16="http://schemas.microsoft.com/office/drawing/2014/main" val="577969547"/>
                    </a:ext>
                  </a:extLst>
                </a:gridCol>
                <a:gridCol w="1566249">
                  <a:extLst>
                    <a:ext uri="{9D8B030D-6E8A-4147-A177-3AD203B41FA5}">
                      <a16:colId xmlns:a16="http://schemas.microsoft.com/office/drawing/2014/main" val="2917930041"/>
                    </a:ext>
                  </a:extLst>
                </a:gridCol>
                <a:gridCol w="2119909">
                  <a:extLst>
                    <a:ext uri="{9D8B030D-6E8A-4147-A177-3AD203B41FA5}">
                      <a16:colId xmlns:a16="http://schemas.microsoft.com/office/drawing/2014/main" val="3783370553"/>
                    </a:ext>
                  </a:extLst>
                </a:gridCol>
              </a:tblGrid>
              <a:tr h="370840">
                <a:tc>
                  <a:txBody>
                    <a:bodyPr/>
                    <a:lstStyle/>
                    <a:p>
                      <a:pPr algn="ctr"/>
                      <a:r>
                        <a:rPr lang="en-IN" dirty="0"/>
                        <a:t>Papers</a:t>
                      </a:r>
                    </a:p>
                  </a:txBody>
                  <a:tcPr/>
                </a:tc>
                <a:tc>
                  <a:txBody>
                    <a:bodyPr/>
                    <a:lstStyle/>
                    <a:p>
                      <a:pPr algn="ctr"/>
                      <a:r>
                        <a:rPr lang="en-IN" dirty="0"/>
                        <a:t>Microservices</a:t>
                      </a:r>
                    </a:p>
                  </a:txBody>
                  <a:tcPr/>
                </a:tc>
                <a:tc>
                  <a:txBody>
                    <a:bodyPr/>
                    <a:lstStyle/>
                    <a:p>
                      <a:pPr algn="ctr"/>
                      <a:r>
                        <a:rPr lang="en-IN" dirty="0"/>
                        <a:t>Stateless</a:t>
                      </a:r>
                    </a:p>
                  </a:txBody>
                  <a:tcPr/>
                </a:tc>
                <a:tc>
                  <a:txBody>
                    <a:bodyPr/>
                    <a:lstStyle/>
                    <a:p>
                      <a:pPr algn="ctr"/>
                      <a:r>
                        <a:rPr lang="en-IN" dirty="0"/>
                        <a:t>Container</a:t>
                      </a:r>
                    </a:p>
                  </a:txBody>
                  <a:tcPr/>
                </a:tc>
                <a:tc>
                  <a:txBody>
                    <a:bodyPr/>
                    <a:lstStyle/>
                    <a:p>
                      <a:pPr algn="ctr"/>
                      <a:r>
                        <a:rPr lang="en-IN" dirty="0"/>
                        <a:t>Kubernetes</a:t>
                      </a:r>
                    </a:p>
                  </a:txBody>
                  <a:tcPr/>
                </a:tc>
                <a:tc>
                  <a:txBody>
                    <a:bodyPr/>
                    <a:lstStyle/>
                    <a:p>
                      <a:pPr algn="ctr"/>
                      <a:r>
                        <a:rPr lang="en-IN" dirty="0"/>
                        <a:t>Polyglot</a:t>
                      </a:r>
                    </a:p>
                  </a:txBody>
                  <a:tcPr/>
                </a:tc>
                <a:extLst>
                  <a:ext uri="{0D108BD9-81ED-4DB2-BD59-A6C34878D82A}">
                    <a16:rowId xmlns:a16="http://schemas.microsoft.com/office/drawing/2014/main" val="1236114253"/>
                  </a:ext>
                </a:extLst>
              </a:tr>
              <a:tr h="370840">
                <a:tc>
                  <a:txBody>
                    <a:bodyPr/>
                    <a:lstStyle/>
                    <a:p>
                      <a:pPr algn="ctr"/>
                      <a:r>
                        <a:rPr lang="en-IN" dirty="0"/>
                        <a:t>1</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4048886725"/>
                  </a:ext>
                </a:extLst>
              </a:tr>
              <a:tr h="370840">
                <a:tc>
                  <a:txBody>
                    <a:bodyPr/>
                    <a:lstStyle/>
                    <a:p>
                      <a:pPr algn="ctr"/>
                      <a:r>
                        <a:rPr lang="en-IN" dirty="0"/>
                        <a:t>2</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1216938413"/>
                  </a:ext>
                </a:extLst>
              </a:tr>
              <a:tr h="370840">
                <a:tc>
                  <a:txBody>
                    <a:bodyPr/>
                    <a:lstStyle/>
                    <a:p>
                      <a:pPr algn="ctr"/>
                      <a:r>
                        <a:rPr lang="en-IN" dirty="0"/>
                        <a:t>3</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3070525402"/>
                  </a:ext>
                </a:extLst>
              </a:tr>
              <a:tr h="370840">
                <a:tc>
                  <a:txBody>
                    <a:bodyPr/>
                    <a:lstStyle/>
                    <a:p>
                      <a:pPr algn="ctr"/>
                      <a:r>
                        <a:rPr lang="en-IN" dirty="0"/>
                        <a:t>4</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3496010836"/>
                  </a:ext>
                </a:extLst>
              </a:tr>
              <a:tr h="370840">
                <a:tc>
                  <a:txBody>
                    <a:bodyPr/>
                    <a:lstStyle/>
                    <a:p>
                      <a:pPr algn="ctr"/>
                      <a:r>
                        <a:rPr lang="en-IN" dirty="0"/>
                        <a:t>5</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2566631986"/>
                  </a:ext>
                </a:extLst>
              </a:tr>
              <a:tr h="370840">
                <a:tc>
                  <a:txBody>
                    <a:bodyPr/>
                    <a:lstStyle/>
                    <a:p>
                      <a:pPr algn="ctr"/>
                      <a:r>
                        <a:rPr lang="en-IN" dirty="0"/>
                        <a:t>Ours</a:t>
                      </a:r>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tc>
                  <a:txBody>
                    <a:bodyPr/>
                    <a:lstStyle/>
                    <a:p>
                      <a:pPr algn="ctr"/>
                      <a:r>
                        <a:rPr lang="en-IN" dirty="0">
                          <a:sym typeface="Wingdings" panose="05000000000000000000" pitchFamily="2" charset="2"/>
                        </a:rPr>
                        <a:t></a:t>
                      </a:r>
                      <a:endParaRPr lang="en-IN" dirty="0"/>
                    </a:p>
                  </a:txBody>
                  <a:tcPr/>
                </a:tc>
                <a:extLst>
                  <a:ext uri="{0D108BD9-81ED-4DB2-BD59-A6C34878D82A}">
                    <a16:rowId xmlns:a16="http://schemas.microsoft.com/office/drawing/2014/main" val="1951234518"/>
                  </a:ext>
                </a:extLst>
              </a:tr>
            </a:tbl>
          </a:graphicData>
        </a:graphic>
      </p:graphicFrame>
    </p:spTree>
    <p:extLst>
      <p:ext uri="{BB962C8B-B14F-4D97-AF65-F5344CB8AC3E}">
        <p14:creationId xmlns:p14="http://schemas.microsoft.com/office/powerpoint/2010/main" val="56587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Related Work</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303110"/>
            <a:ext cx="10515600" cy="4237611"/>
          </a:xfrm>
        </p:spPr>
        <p:txBody>
          <a:bodyPr>
            <a:normAutofit/>
          </a:bodyPr>
          <a:lstStyle/>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[1] explains the significance of using a microservices-based architecture to implement high availability for stateful applications in Kubernetes.</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In [2], emphasized the enhanced portability, scalability, and flexibility of a web application made up of several microservices that each execute in their own container.</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The methods for achieving consistent distributed transactions across polyglot microservices that use several databases were covered in [3], that also addressed the challenges of distributed transactions in a polyglot environment.</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[4] proposes a validated performance model for Kubernetes clusters that utilizes queueing theory and stochastic processes to optimize resource allocation and enhance cluster efficiency.</a:t>
            </a:r>
          </a:p>
          <a:p>
            <a:pPr algn="l">
              <a:lnSpc>
                <a:spcPct val="110000"/>
              </a:lnSpc>
              <a:spcBef>
                <a:spcPts val="600"/>
              </a:spcBef>
              <a:spcAft>
                <a:spcPts val="600"/>
              </a:spcAft>
              <a:buFont typeface="Arial" panose="020B0604020202020204" pitchFamily="34" charset="0"/>
              <a:buChar char="•"/>
            </a:pPr>
            <a:r>
              <a:rPr lang="en-US" sz="1800" b="0" i="0" dirty="0">
                <a:solidFill>
                  <a:srgbClr val="374151"/>
                </a:solidFill>
                <a:effectLst/>
              </a:rPr>
              <a:t>[5] compares monolithic and microservices-based applications' performance using Docker containers. The experiments measure response time and throughput under different workloads.</a:t>
            </a:r>
          </a:p>
        </p:txBody>
      </p:sp>
    </p:spTree>
    <p:extLst>
      <p:ext uri="{BB962C8B-B14F-4D97-AF65-F5344CB8AC3E}">
        <p14:creationId xmlns:p14="http://schemas.microsoft.com/office/powerpoint/2010/main" val="2763176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E01B-61EB-D55D-D0C9-A985B914AB04}"/>
              </a:ext>
            </a:extLst>
          </p:cNvPr>
          <p:cNvSpPr>
            <a:spLocks noGrp="1"/>
          </p:cNvSpPr>
          <p:nvPr>
            <p:ph type="title"/>
          </p:nvPr>
        </p:nvSpPr>
        <p:spPr>
          <a:xfrm>
            <a:off x="618507" y="0"/>
            <a:ext cx="10515600" cy="1325563"/>
          </a:xfrm>
        </p:spPr>
        <p:txBody>
          <a:bodyPr/>
          <a:lstStyle/>
          <a:p>
            <a:r>
              <a:rPr lang="en-US" dirty="0"/>
              <a:t>Milestones</a:t>
            </a:r>
          </a:p>
        </p:txBody>
      </p:sp>
      <p:sp>
        <p:nvSpPr>
          <p:cNvPr id="7" name="TextBox 6">
            <a:extLst>
              <a:ext uri="{FF2B5EF4-FFF2-40B4-BE49-F238E27FC236}">
                <a16:creationId xmlns:a16="http://schemas.microsoft.com/office/drawing/2014/main" id="{9AABA35B-E65D-33B8-AC4F-7F60CBF8C1CF}"/>
              </a:ext>
            </a:extLst>
          </p:cNvPr>
          <p:cNvSpPr txBox="1"/>
          <p:nvPr/>
        </p:nvSpPr>
        <p:spPr>
          <a:xfrm>
            <a:off x="666502" y="1325563"/>
            <a:ext cx="10579430" cy="2246769"/>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2000" b="1" dirty="0"/>
              <a:t>Milestone 1</a:t>
            </a:r>
            <a:r>
              <a:rPr lang="en-US" sz="2000" dirty="0"/>
              <a:t> : Development of polyglot microservices </a:t>
            </a:r>
          </a:p>
          <a:p>
            <a:pPr marL="285750" indent="-285750">
              <a:spcBef>
                <a:spcPts val="600"/>
              </a:spcBef>
              <a:spcAft>
                <a:spcPts val="600"/>
              </a:spcAft>
              <a:buFont typeface="Arial" panose="020B0604020202020204" pitchFamily="34" charset="0"/>
              <a:buChar char="•"/>
            </a:pPr>
            <a:r>
              <a:rPr lang="en-US" sz="2000" b="1" dirty="0"/>
              <a:t>Milestone 2</a:t>
            </a:r>
            <a:r>
              <a:rPr lang="en-US" sz="2000" dirty="0"/>
              <a:t> : Containerizing microservices with Docker</a:t>
            </a:r>
          </a:p>
          <a:p>
            <a:pPr marL="285750" indent="-285750">
              <a:spcBef>
                <a:spcPts val="600"/>
              </a:spcBef>
              <a:spcAft>
                <a:spcPts val="600"/>
              </a:spcAft>
              <a:buFont typeface="Arial" panose="020B0604020202020204" pitchFamily="34" charset="0"/>
              <a:buChar char="•"/>
            </a:pPr>
            <a:r>
              <a:rPr lang="en-US" sz="2000" b="1" dirty="0"/>
              <a:t>Milestone 3</a:t>
            </a:r>
            <a:r>
              <a:rPr lang="en-US" sz="2000" dirty="0"/>
              <a:t> : Setting up Kubernetes on cloud</a:t>
            </a:r>
          </a:p>
          <a:p>
            <a:pPr marL="285750" indent="-285750">
              <a:spcBef>
                <a:spcPts val="600"/>
              </a:spcBef>
              <a:spcAft>
                <a:spcPts val="600"/>
              </a:spcAft>
              <a:buFont typeface="Arial" panose="020B0604020202020204" pitchFamily="34" charset="0"/>
              <a:buChar char="•"/>
            </a:pPr>
            <a:r>
              <a:rPr lang="en-US" sz="2000" b="1" dirty="0"/>
              <a:t>Milestone 4 </a:t>
            </a:r>
            <a:r>
              <a:rPr lang="en-US" sz="2000" dirty="0"/>
              <a:t>: Deployment, autoscaling and load balancing of microservices on K8s</a:t>
            </a:r>
          </a:p>
          <a:p>
            <a:pPr marL="285750" indent="-285750">
              <a:spcBef>
                <a:spcPts val="600"/>
              </a:spcBef>
              <a:spcAft>
                <a:spcPts val="600"/>
              </a:spcAft>
              <a:buFont typeface="Arial" panose="020B0604020202020204" pitchFamily="34" charset="0"/>
              <a:buChar char="•"/>
            </a:pPr>
            <a:r>
              <a:rPr lang="en-US" sz="2000" b="1" dirty="0"/>
              <a:t>Milestone 5 </a:t>
            </a:r>
            <a:r>
              <a:rPr lang="en-US" sz="2000" dirty="0"/>
              <a:t>: Performance comparison of application on VM and containers</a:t>
            </a:r>
          </a:p>
        </p:txBody>
      </p:sp>
    </p:spTree>
    <p:extLst>
      <p:ext uri="{BB962C8B-B14F-4D97-AF65-F5344CB8AC3E}">
        <p14:creationId xmlns:p14="http://schemas.microsoft.com/office/powerpoint/2010/main" val="160539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4ED9-A54E-6825-8CB9-D7FD6CABD4F5}"/>
              </a:ext>
            </a:extLst>
          </p:cNvPr>
          <p:cNvSpPr>
            <a:spLocks noGrp="1"/>
          </p:cNvSpPr>
          <p:nvPr>
            <p:ph type="title"/>
          </p:nvPr>
        </p:nvSpPr>
        <p:spPr>
          <a:xfrm>
            <a:off x="369125" y="0"/>
            <a:ext cx="10515600" cy="1255857"/>
          </a:xfrm>
        </p:spPr>
        <p:txBody>
          <a:bodyPr/>
          <a:lstStyle/>
          <a:p>
            <a:r>
              <a:rPr lang="en-US" dirty="0"/>
              <a:t>Project Background – Key Concepts</a:t>
            </a:r>
          </a:p>
        </p:txBody>
      </p:sp>
      <p:sp>
        <p:nvSpPr>
          <p:cNvPr id="3" name="Content Placeholder 2">
            <a:extLst>
              <a:ext uri="{FF2B5EF4-FFF2-40B4-BE49-F238E27FC236}">
                <a16:creationId xmlns:a16="http://schemas.microsoft.com/office/drawing/2014/main" id="{8D4EE92D-3F8A-DE98-EDCC-3A34827D33B3}"/>
              </a:ext>
            </a:extLst>
          </p:cNvPr>
          <p:cNvSpPr>
            <a:spLocks noGrp="1"/>
          </p:cNvSpPr>
          <p:nvPr>
            <p:ph idx="1"/>
          </p:nvPr>
        </p:nvSpPr>
        <p:spPr>
          <a:xfrm>
            <a:off x="689758" y="1303110"/>
            <a:ext cx="10515600" cy="4745998"/>
          </a:xfrm>
        </p:spPr>
        <p:txBody>
          <a:bodyPr>
            <a:normAutofit/>
          </a:bodyPr>
          <a:lstStyle/>
          <a:p>
            <a:r>
              <a:rPr lang="en-US" sz="1800" b="1" dirty="0"/>
              <a:t>Monolithic and Microservices</a:t>
            </a:r>
          </a:p>
        </p:txBody>
      </p:sp>
      <p:pic>
        <p:nvPicPr>
          <p:cNvPr id="5" name="Picture 4">
            <a:extLst>
              <a:ext uri="{FF2B5EF4-FFF2-40B4-BE49-F238E27FC236}">
                <a16:creationId xmlns:a16="http://schemas.microsoft.com/office/drawing/2014/main" id="{7BA27DEA-4BFC-B342-4288-45BB43D8B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3693" y="1946074"/>
            <a:ext cx="7256830" cy="4257340"/>
          </a:xfrm>
          <a:prstGeom prst="rect">
            <a:avLst/>
          </a:prstGeom>
        </p:spPr>
      </p:pic>
    </p:spTree>
    <p:extLst>
      <p:ext uri="{BB962C8B-B14F-4D97-AF65-F5344CB8AC3E}">
        <p14:creationId xmlns:p14="http://schemas.microsoft.com/office/powerpoint/2010/main" val="1120341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9C40-6442-EE0A-CDB9-9527632BE0CD}"/>
              </a:ext>
            </a:extLst>
          </p:cNvPr>
          <p:cNvSpPr>
            <a:spLocks noGrp="1"/>
          </p:cNvSpPr>
          <p:nvPr>
            <p:ph type="title"/>
          </p:nvPr>
        </p:nvSpPr>
        <p:spPr>
          <a:xfrm>
            <a:off x="452253" y="-112373"/>
            <a:ext cx="10515600" cy="1325563"/>
          </a:xfrm>
        </p:spPr>
        <p:txBody>
          <a:bodyPr/>
          <a:lstStyle/>
          <a:p>
            <a:r>
              <a:rPr lang="en-US" dirty="0"/>
              <a:t>Project Background – Key Concepts</a:t>
            </a:r>
          </a:p>
        </p:txBody>
      </p:sp>
      <p:pic>
        <p:nvPicPr>
          <p:cNvPr id="2050" name="Picture 2" descr="Business value of Polyglot programming">
            <a:extLst>
              <a:ext uri="{FF2B5EF4-FFF2-40B4-BE49-F238E27FC236}">
                <a16:creationId xmlns:a16="http://schemas.microsoft.com/office/drawing/2014/main" id="{0BBFB226-5B95-FCE3-C13B-374FAE6DFB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73236" y="2228231"/>
            <a:ext cx="3539184" cy="36696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12B48B-96F3-FA8D-0654-DB70A0528367}"/>
              </a:ext>
            </a:extLst>
          </p:cNvPr>
          <p:cNvSpPr txBox="1"/>
          <p:nvPr/>
        </p:nvSpPr>
        <p:spPr>
          <a:xfrm>
            <a:off x="571500" y="1283844"/>
            <a:ext cx="9564089" cy="341632"/>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Polyglot Microservices : </a:t>
            </a:r>
            <a:r>
              <a:rPr kumimoji="0" lang="en-US" sz="1800" i="0" u="none" strike="noStrike" kern="1200" cap="none" spc="0" normalizeH="0" baseline="0" noProof="0" dirty="0">
                <a:ln>
                  <a:noFill/>
                </a:ln>
                <a:solidFill>
                  <a:prstClr val="black"/>
                </a:solidFill>
                <a:effectLst/>
                <a:uLnTx/>
                <a:uFillTx/>
                <a:latin typeface="Calibri" panose="020F0502020204030204"/>
                <a:ea typeface="+mn-ea"/>
                <a:cs typeface="+mn-cs"/>
              </a:rPr>
              <a:t>Developed in multiple programming languages</a:t>
            </a:r>
          </a:p>
        </p:txBody>
      </p:sp>
    </p:spTree>
    <p:extLst>
      <p:ext uri="{BB962C8B-B14F-4D97-AF65-F5344CB8AC3E}">
        <p14:creationId xmlns:p14="http://schemas.microsoft.com/office/powerpoint/2010/main" val="675637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9C40-6442-EE0A-CDB9-9527632BE0CD}"/>
              </a:ext>
            </a:extLst>
          </p:cNvPr>
          <p:cNvSpPr>
            <a:spLocks noGrp="1"/>
          </p:cNvSpPr>
          <p:nvPr>
            <p:ph type="title"/>
          </p:nvPr>
        </p:nvSpPr>
        <p:spPr>
          <a:xfrm>
            <a:off x="452253" y="-112373"/>
            <a:ext cx="10515600" cy="1325563"/>
          </a:xfrm>
        </p:spPr>
        <p:txBody>
          <a:bodyPr/>
          <a:lstStyle/>
          <a:p>
            <a:r>
              <a:rPr lang="en-US" dirty="0"/>
              <a:t>Project Background – Key Concepts</a:t>
            </a:r>
          </a:p>
        </p:txBody>
      </p:sp>
      <p:sp>
        <p:nvSpPr>
          <p:cNvPr id="5" name="TextBox 4">
            <a:extLst>
              <a:ext uri="{FF2B5EF4-FFF2-40B4-BE49-F238E27FC236}">
                <a16:creationId xmlns:a16="http://schemas.microsoft.com/office/drawing/2014/main" id="{0B12B48B-96F3-FA8D-0654-DB70A0528367}"/>
              </a:ext>
            </a:extLst>
          </p:cNvPr>
          <p:cNvSpPr txBox="1"/>
          <p:nvPr/>
        </p:nvSpPr>
        <p:spPr>
          <a:xfrm>
            <a:off x="571501" y="1283844"/>
            <a:ext cx="8317180" cy="71917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Container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unit of software that packages application and its dependencies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Virtual Machine vs Container</a:t>
            </a:r>
          </a:p>
        </p:txBody>
      </p:sp>
      <p:pic>
        <p:nvPicPr>
          <p:cNvPr id="3078" name="Picture 6" descr="Virtual Machine (VM) vs. Container | by Martin Kaschke | Medium">
            <a:extLst>
              <a:ext uri="{FF2B5EF4-FFF2-40B4-BE49-F238E27FC236}">
                <a16:creationId xmlns:a16="http://schemas.microsoft.com/office/drawing/2014/main" id="{6F7E9C75-9557-92BA-668B-408AF818D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557" y="2211536"/>
            <a:ext cx="8717788" cy="4180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779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1241</TotalTime>
  <Words>789</Words>
  <Application>Microsoft Office PowerPoint</Application>
  <PresentationFormat>Widescreen</PresentationFormat>
  <Paragraphs>151</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Roboto</vt:lpstr>
      <vt:lpstr>Söhne</vt:lpstr>
      <vt:lpstr>Wingdings</vt:lpstr>
      <vt:lpstr>Office Theme</vt:lpstr>
      <vt:lpstr>Containerization of a polyglot microservice application using Docker and Kubernetes </vt:lpstr>
      <vt:lpstr>Problem Statement</vt:lpstr>
      <vt:lpstr>Abstract</vt:lpstr>
      <vt:lpstr>Literature Review</vt:lpstr>
      <vt:lpstr>Related Work</vt:lpstr>
      <vt:lpstr>Milestones</vt:lpstr>
      <vt:lpstr>Project Background – Key Concepts</vt:lpstr>
      <vt:lpstr>Project Background – Key Concepts</vt:lpstr>
      <vt:lpstr>Project Background – Key Concepts</vt:lpstr>
      <vt:lpstr>Project Background – Key Concepts</vt:lpstr>
      <vt:lpstr>Infrastructure</vt:lpstr>
      <vt:lpstr>System Architecture</vt:lpstr>
      <vt:lpstr>PowerPoint Presentation</vt:lpstr>
      <vt:lpstr>PowerPoint Presentation</vt:lpstr>
      <vt:lpstr>References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Containerization of a polyglot microservice application using Docker and Kubernetes </dc:title>
  <dc:creator>Vamsi Krishna Yepuri</dc:creator>
  <cp:lastModifiedBy>Vamsi Krishna Yepuri</cp:lastModifiedBy>
  <cp:revision>49</cp:revision>
  <dcterms:created xsi:type="dcterms:W3CDTF">2023-02-21T20:37:17Z</dcterms:created>
  <dcterms:modified xsi:type="dcterms:W3CDTF">2023-03-11T04:20:56Z</dcterms:modified>
</cp:coreProperties>
</file>