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8" r:id="rId4"/>
    <p:sldId id="261" r:id="rId5"/>
    <p:sldId id="262" r:id="rId6"/>
    <p:sldId id="257" r:id="rId7"/>
    <p:sldId id="265" r:id="rId8"/>
    <p:sldId id="264" r:id="rId9"/>
    <p:sldId id="266" r:id="rId10"/>
    <p:sldId id="267" r:id="rId11"/>
    <p:sldId id="268" r:id="rId12"/>
    <p:sldId id="26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822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solidFill>
                  <a:srgbClr val="374151"/>
                </a:solidFill>
                <a:effectLst/>
              </a:rPr>
              <a:t>Infrastructure required</a:t>
            </a:r>
          </a:p>
          <a:p>
            <a:r>
              <a:rPr lang="en-US" sz="2100" b="0" i="0" dirty="0">
                <a:solidFill>
                  <a:srgbClr val="374151"/>
                </a:solidFill>
                <a:effectLst/>
              </a:rPr>
              <a:t> physical or virtual machines</a:t>
            </a:r>
          </a:p>
          <a:p>
            <a:r>
              <a:rPr lang="en-US" sz="2100" dirty="0">
                <a:solidFill>
                  <a:srgbClr val="374151"/>
                </a:solidFill>
              </a:rPr>
              <a:t> </a:t>
            </a:r>
            <a:r>
              <a:rPr lang="en-US" sz="2100" b="0" i="0" dirty="0">
                <a:solidFill>
                  <a:srgbClr val="374151"/>
                </a:solidFill>
                <a:effectLst/>
              </a:rPr>
              <a:t>storage systems</a:t>
            </a:r>
          </a:p>
          <a:p>
            <a:r>
              <a:rPr lang="en-US" sz="2100" b="0" i="0" dirty="0">
                <a:solidFill>
                  <a:srgbClr val="374151"/>
                </a:solidFill>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solidFill>
                  <a:srgbClr val="202124"/>
                </a:solidFill>
                <a:effectLst/>
              </a:rPr>
              <a:t>VPC networks </a:t>
            </a:r>
            <a:r>
              <a:rPr lang="en-US" sz="2100" b="0" i="0" dirty="0">
                <a:solidFill>
                  <a:srgbClr val="202124"/>
                </a:solidFill>
                <a:effectLst/>
              </a:rPr>
              <a:t>– </a:t>
            </a:r>
            <a:r>
              <a:rPr lang="en-US" sz="2100" b="0" i="0" dirty="0" err="1">
                <a:solidFill>
                  <a:srgbClr val="202124"/>
                </a:solidFill>
                <a:effectLst/>
              </a:rPr>
              <a:t>Virutal</a:t>
            </a:r>
            <a:r>
              <a:rPr lang="en-US" sz="2100" b="0" i="0" dirty="0">
                <a:solidFill>
                  <a:srgbClr val="202124"/>
                </a:solidFill>
                <a:effectLst/>
              </a:rPr>
              <a:t>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Appendix</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Tree>
    <p:extLst>
      <p:ext uri="{BB962C8B-B14F-4D97-AF65-F5344CB8AC3E}">
        <p14:creationId xmlns:p14="http://schemas.microsoft.com/office/powerpoint/2010/main" val="2026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4949249"/>
          </a:xfrm>
        </p:spPr>
        <p:txBody>
          <a:bodyPr>
            <a:normAutofit/>
          </a:bodyPr>
          <a:lstStyle/>
          <a:p>
            <a:pPr marL="0" indent="0" algn="l">
              <a:lnSpc>
                <a:spcPct val="110000"/>
              </a:lnSpc>
              <a:spcBef>
                <a:spcPts val="600"/>
              </a:spcBef>
              <a:spcAft>
                <a:spcPts val="600"/>
              </a:spcAft>
              <a:buNone/>
            </a:pPr>
            <a:r>
              <a:rPr lang="en-US" sz="1800" b="1" i="0" dirty="0">
                <a:effectLst/>
              </a:rPr>
              <a:t>Monolithic applications : Drawbacks</a:t>
            </a:r>
          </a:p>
          <a:p>
            <a:pPr algn="l">
              <a:lnSpc>
                <a:spcPct val="110000"/>
              </a:lnSpc>
              <a:spcBef>
                <a:spcPts val="600"/>
              </a:spcBef>
              <a:spcAft>
                <a:spcPts val="600"/>
              </a:spcAft>
              <a:buFont typeface="Arial" panose="020B0604020202020204" pitchFamily="34" charset="0"/>
              <a:buChar char="•"/>
            </a:pPr>
            <a:r>
              <a:rPr lang="en-US" sz="1800" b="0" i="0" dirty="0">
                <a:effectLst/>
              </a:rPr>
              <a:t>complex and difficult to manage as a single unit</a:t>
            </a:r>
          </a:p>
          <a:p>
            <a:pPr algn="l">
              <a:lnSpc>
                <a:spcPct val="110000"/>
              </a:lnSpc>
              <a:spcBef>
                <a:spcPts val="600"/>
              </a:spcBef>
              <a:spcAft>
                <a:spcPts val="600"/>
              </a:spcAft>
              <a:buFont typeface="Arial" panose="020B0604020202020204" pitchFamily="34" charset="0"/>
              <a:buChar char="•"/>
            </a:pPr>
            <a:r>
              <a:rPr lang="en-US" sz="1800" b="0" i="0" dirty="0">
                <a:effectLst/>
              </a:rPr>
              <a:t>achieving agility is challenging</a:t>
            </a:r>
          </a:p>
          <a:p>
            <a:pPr marL="0" indent="0" algn="l">
              <a:lnSpc>
                <a:spcPct val="110000"/>
              </a:lnSpc>
              <a:spcBef>
                <a:spcPts val="600"/>
              </a:spcBef>
              <a:spcAft>
                <a:spcPts val="600"/>
              </a:spcAft>
              <a:buNone/>
            </a:pPr>
            <a:endParaRPr lang="en-US" sz="100" b="0" i="0" dirty="0">
              <a:effectLst/>
            </a:endParaRPr>
          </a:p>
          <a:p>
            <a:pPr marL="0" indent="0" algn="l">
              <a:lnSpc>
                <a:spcPct val="110000"/>
              </a:lnSpc>
              <a:spcBef>
                <a:spcPts val="600"/>
              </a:spcBef>
              <a:spcAft>
                <a:spcPts val="600"/>
              </a:spcAft>
              <a:buNone/>
            </a:pPr>
            <a:r>
              <a:rPr lang="en-US" sz="1800" b="1" i="0" dirty="0">
                <a:effectLst/>
              </a:rPr>
              <a:t>Microservices</a:t>
            </a:r>
          </a:p>
          <a:p>
            <a:pPr>
              <a:lnSpc>
                <a:spcPct val="110000"/>
              </a:lnSpc>
              <a:spcBef>
                <a:spcPts val="600"/>
              </a:spcBef>
              <a:spcAft>
                <a:spcPts val="600"/>
              </a:spcAft>
            </a:pPr>
            <a:r>
              <a:rPr lang="en-US" sz="1800" b="0" i="0" dirty="0">
                <a:effectLst/>
              </a:rPr>
              <a:t> simplifies monolithic applications</a:t>
            </a:r>
          </a:p>
          <a:p>
            <a:pPr>
              <a:lnSpc>
                <a:spcPct val="110000"/>
              </a:lnSpc>
              <a:spcBef>
                <a:spcPts val="600"/>
              </a:spcBef>
              <a:spcAft>
                <a:spcPts val="600"/>
              </a:spcAft>
            </a:pPr>
            <a:r>
              <a:rPr lang="en-US" sz="1800" b="0" i="0" dirty="0">
                <a:effectLst/>
              </a:rPr>
              <a:t> flexible, agile, easy to maintain</a:t>
            </a:r>
          </a:p>
          <a:p>
            <a:pPr>
              <a:lnSpc>
                <a:spcPct val="110000"/>
              </a:lnSpc>
              <a:spcBef>
                <a:spcPts val="600"/>
              </a:spcBef>
              <a:spcAft>
                <a:spcPts val="600"/>
              </a:spcAft>
            </a:pPr>
            <a:endParaRPr lang="en-US" sz="100" b="0" i="0" dirty="0">
              <a:effectLst/>
            </a:endParaRPr>
          </a:p>
          <a:p>
            <a:pPr marL="0" indent="0">
              <a:lnSpc>
                <a:spcPct val="110000"/>
              </a:lnSpc>
              <a:spcBef>
                <a:spcPts val="600"/>
              </a:spcBef>
              <a:spcAft>
                <a:spcPts val="600"/>
              </a:spcAft>
              <a:buNone/>
            </a:pPr>
            <a:r>
              <a:rPr lang="en-US" sz="1800" b="1" i="0" dirty="0">
                <a:effectLst/>
              </a:rPr>
              <a:t>Microservices Deployment on Virtual Machines: Drawbacks</a:t>
            </a:r>
          </a:p>
          <a:p>
            <a:pPr algn="l">
              <a:lnSpc>
                <a:spcPct val="110000"/>
              </a:lnSpc>
              <a:spcBef>
                <a:spcPts val="600"/>
              </a:spcBef>
              <a:spcAft>
                <a:spcPts val="600"/>
              </a:spcAft>
              <a:buFont typeface="Arial" panose="020B0604020202020204" pitchFamily="34" charset="0"/>
              <a:buChar char="•"/>
            </a:pPr>
            <a:r>
              <a:rPr lang="en-US" sz="1800" b="0" i="0" dirty="0">
                <a:effectLst/>
              </a:rPr>
              <a:t>conflicting libraries and components</a:t>
            </a:r>
          </a:p>
          <a:p>
            <a:pPr algn="l">
              <a:lnSpc>
                <a:spcPct val="110000"/>
              </a:lnSpc>
              <a:spcBef>
                <a:spcPts val="600"/>
              </a:spcBef>
              <a:spcAft>
                <a:spcPts val="600"/>
              </a:spcAft>
              <a:buFont typeface="Arial" panose="020B0604020202020204" pitchFamily="34" charset="0"/>
              <a:buChar char="•"/>
            </a:pPr>
            <a:r>
              <a:rPr lang="en-US" sz="1800" b="0" i="0" dirty="0">
                <a:effectLst/>
              </a:rPr>
              <a:t>Efforts : provisioning, scaling, service discovery, load balancing</a:t>
            </a:r>
            <a:endParaRPr lang="en-US" sz="1800" dirty="0"/>
          </a:p>
        </p:txBody>
      </p:sp>
    </p:spTree>
    <p:extLst>
      <p:ext uri="{BB962C8B-B14F-4D97-AF65-F5344CB8AC3E}">
        <p14:creationId xmlns:p14="http://schemas.microsoft.com/office/powerpoint/2010/main" val="336575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polyglot microservice application (Java, Python, and JavaScript) </a:t>
            </a:r>
          </a:p>
          <a:p>
            <a:pPr algn="just">
              <a:lnSpc>
                <a:spcPct val="100000"/>
              </a:lnSpc>
              <a:spcBef>
                <a:spcPts val="600"/>
              </a:spcBef>
              <a:spcAft>
                <a:spcPts val="600"/>
              </a:spcAft>
            </a:pPr>
            <a:r>
              <a:rPr lang="en-US" sz="1800" b="0" i="0" dirty="0">
                <a:effectLst/>
              </a:rPr>
              <a:t>containerized with </a:t>
            </a:r>
            <a:r>
              <a:rPr lang="en-US" sz="1800" i="0" dirty="0">
                <a:effectLst/>
              </a:rPr>
              <a:t>Docker </a:t>
            </a:r>
            <a:endParaRPr lang="en-US" sz="1800" dirty="0"/>
          </a:p>
          <a:p>
            <a:pPr algn="just">
              <a:lnSpc>
                <a:spcPct val="100000"/>
              </a:lnSpc>
              <a:spcBef>
                <a:spcPts val="600"/>
              </a:spcBef>
              <a:spcAft>
                <a:spcPts val="600"/>
              </a:spcAft>
            </a:pPr>
            <a:r>
              <a:rPr lang="en-US" sz="1800" b="0" i="0" dirty="0">
                <a:effectLst/>
              </a:rPr>
              <a:t>deployed on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of containerization </a:t>
            </a:r>
          </a:p>
          <a:p>
            <a:pPr algn="just">
              <a:lnSpc>
                <a:spcPct val="100000"/>
              </a:lnSpc>
              <a:spcBef>
                <a:spcPts val="600"/>
              </a:spcBef>
              <a:spcAft>
                <a:spcPts val="600"/>
              </a:spcAft>
            </a:pPr>
            <a:r>
              <a:rPr lang="en-US" sz="1800" dirty="0"/>
              <a:t>Benefits : portability, deployment, resource utilization, startup times, scalability , flexibility</a:t>
            </a:r>
          </a:p>
          <a:p>
            <a:pPr algn="just">
              <a:lnSpc>
                <a:spcPct val="100000"/>
              </a:lnSpc>
              <a:spcBef>
                <a:spcPts val="600"/>
              </a:spcBef>
              <a:spcAft>
                <a:spcPts val="600"/>
              </a:spcAft>
            </a:pPr>
            <a:endParaRPr lang="en-US" sz="100" dirty="0"/>
          </a:p>
          <a:p>
            <a:pPr marL="0" indent="0" algn="just">
              <a:lnSpc>
                <a:spcPct val="100000"/>
              </a:lnSpc>
              <a:spcBef>
                <a:spcPts val="600"/>
              </a:spcBef>
              <a:spcAft>
                <a:spcPts val="600"/>
              </a:spcAft>
              <a:buNone/>
            </a:pPr>
            <a:r>
              <a:rPr lang="en-US" sz="1800" b="1" dirty="0"/>
              <a:t>Performance Evaluation</a:t>
            </a:r>
          </a:p>
          <a:p>
            <a:pPr algn="just">
              <a:lnSpc>
                <a:spcPct val="100000"/>
              </a:lnSpc>
              <a:spcBef>
                <a:spcPts val="600"/>
              </a:spcBef>
              <a:spcAft>
                <a:spcPts val="600"/>
              </a:spcAft>
            </a:pPr>
            <a:r>
              <a:rPr lang="en-US" sz="1800" dirty="0"/>
              <a:t>Performance metrics : virtual machines vs containers</a:t>
            </a:r>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fontScale="62500" lnSpcReduction="20000"/>
          </a:bodyPr>
          <a:lstStyle/>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rPr>
              <a:t>The importance of adopting a microservice-based architecture to achieve high availability for stateful applications in Kubernetes is being explained in [1].</a:t>
            </a:r>
          </a:p>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rPr>
              <a:t>In [2] , presented a case study of a web application that consists of several microservices, each running in a separate container and highlighted the improved portability, scalability, and flexibility..</a:t>
            </a:r>
          </a:p>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rPr>
              <a:t>[3] discussed the approaches for achieving consistent distributed transactions across polyglot microservices that use multiple databases addressed the challenges in distributed transactions in a polyglot environment.</a:t>
            </a:r>
          </a:p>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latin typeface="Söhne"/>
              </a:rPr>
              <a:t>[4] proposes a performance model to analyze the resource management in Kubernetes clusters. The model uses queueing theory and stochastic processes to represent the resource utilization of nodes and pods. The proposed model is validated through experiments that compare its accuracy against the real system performance. The paper highlights the importance of having an accurate performance model to optimize resource allocation and improve the overall efficiency of Kubernetes clusters.</a:t>
            </a:r>
          </a:p>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latin typeface="Söhne"/>
              </a:rPr>
              <a:t>In [5] the evaluation of the performance of microservices architectures using containers, specifically Docker. The authors conduct experiments to compare the performance of a monolithic application with a microservices-based application, both deployed on Docker. The experiments involve measuring the response time and throughput of the applications under various workloads.</a:t>
            </a: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7631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224676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Containerizing microservices with Docker</a:t>
            </a:r>
          </a:p>
          <a:p>
            <a:pPr marL="285750" indent="-285750">
              <a:spcBef>
                <a:spcPts val="600"/>
              </a:spcBef>
              <a:spcAft>
                <a:spcPts val="600"/>
              </a:spcAft>
              <a:buFont typeface="Arial" panose="020B0604020202020204" pitchFamily="34" charset="0"/>
              <a:buChar char="•"/>
            </a:pPr>
            <a:r>
              <a:rPr lang="en-US" sz="2000" b="1" dirty="0"/>
              <a:t>Milestone 3</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5 </a:t>
            </a:r>
            <a:r>
              <a:rPr lang="en-US" sz="2000" dirty="0"/>
              <a:t>: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r>
              <a:rPr lang="en-US" sz="1800" b="1" dirty="0"/>
              <a:t>Monolithic and Microservices</a:t>
            </a:r>
          </a:p>
        </p:txBody>
      </p:sp>
      <p:pic>
        <p:nvPicPr>
          <p:cNvPr id="1026" name="Picture 2" descr="Monoliths versus microservices - Octopus Deploy">
            <a:extLst>
              <a:ext uri="{FF2B5EF4-FFF2-40B4-BE49-F238E27FC236}">
                <a16:creationId xmlns:a16="http://schemas.microsoft.com/office/drawing/2014/main" id="{9D9D73B0-45B8-7472-6D44-16D503768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186" y="2090024"/>
            <a:ext cx="7074993" cy="415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34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840</Words>
  <Application>Microsoft Office PowerPoint</Application>
  <PresentationFormat>Widescreen</PresentationFormat>
  <Paragraphs>143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Roboto</vt:lpstr>
      <vt:lpstr>Söhne</vt:lpstr>
      <vt:lpstr>Wingdings</vt:lpstr>
      <vt:lpstr>Office Theme</vt:lpstr>
      <vt:lpstr>Containerization of a polyglot microservice application using Docker and Kubernetes </vt:lpstr>
      <vt:lpstr>Problem Statement</vt:lpstr>
      <vt:lpstr>Abstract</vt:lpstr>
      <vt:lpstr>Literature Review</vt:lpstr>
      <vt:lpstr>Related Work</vt:lpstr>
      <vt:lpstr>Milestones</vt:lpstr>
      <vt:lpstr>Project Background – Key Concepts</vt:lpstr>
      <vt:lpstr>Project Background – Key Concepts</vt:lpstr>
      <vt:lpstr>Project Background – Key Concepts</vt:lpstr>
      <vt:lpstr>Project Background – Key Concepts</vt:lpstr>
      <vt:lpstr>Infrastructure</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41</cp:revision>
  <dcterms:created xsi:type="dcterms:W3CDTF">2023-02-21T20:37:17Z</dcterms:created>
  <dcterms:modified xsi:type="dcterms:W3CDTF">2023-02-27T23:47:09Z</dcterms:modified>
</cp:coreProperties>
</file>