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1" r:id="rId5"/>
    <p:sldId id="262" r:id="rId6"/>
    <p:sldId id="257"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3983-99CC-3C03-7233-7E5348D38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339A03-62FD-9DAB-2368-16EB23094A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460BDA-A91A-554C-DB24-98576AD8EF74}"/>
              </a:ext>
            </a:extLst>
          </p:cNvPr>
          <p:cNvSpPr>
            <a:spLocks noGrp="1"/>
          </p:cNvSpPr>
          <p:nvPr>
            <p:ph type="dt" sz="half" idx="10"/>
          </p:nvPr>
        </p:nvSpPr>
        <p:spPr/>
        <p:txBody>
          <a:bodyPr/>
          <a:lstStyle/>
          <a:p>
            <a:fld id="{20483390-C10D-495D-AD08-B75BDE32C1DD}" type="datetimeFigureOut">
              <a:rPr lang="en-US" smtClean="0"/>
              <a:t>2/23/2023</a:t>
            </a:fld>
            <a:endParaRPr lang="en-US"/>
          </a:p>
        </p:txBody>
      </p:sp>
      <p:sp>
        <p:nvSpPr>
          <p:cNvPr id="5" name="Footer Placeholder 4">
            <a:extLst>
              <a:ext uri="{FF2B5EF4-FFF2-40B4-BE49-F238E27FC236}">
                <a16:creationId xmlns:a16="http://schemas.microsoft.com/office/drawing/2014/main" id="{B8485DF2-54E5-4354-B23C-F66C4D384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ECB12-4A00-0F5B-DEB2-1C1EE4E5EDD2}"/>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78567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0090-A9B6-6B0B-816C-7B0739BEF5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8309FD-9174-87AF-D18A-DC28BCD53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35FBF-B814-E237-772A-CBA2A77F7B52}"/>
              </a:ext>
            </a:extLst>
          </p:cNvPr>
          <p:cNvSpPr>
            <a:spLocks noGrp="1"/>
          </p:cNvSpPr>
          <p:nvPr>
            <p:ph type="dt" sz="half" idx="10"/>
          </p:nvPr>
        </p:nvSpPr>
        <p:spPr/>
        <p:txBody>
          <a:bodyPr/>
          <a:lstStyle/>
          <a:p>
            <a:fld id="{20483390-C10D-495D-AD08-B75BDE32C1DD}" type="datetimeFigureOut">
              <a:rPr lang="en-US" smtClean="0"/>
              <a:t>2/23/2023</a:t>
            </a:fld>
            <a:endParaRPr lang="en-US"/>
          </a:p>
        </p:txBody>
      </p:sp>
      <p:sp>
        <p:nvSpPr>
          <p:cNvPr id="5" name="Footer Placeholder 4">
            <a:extLst>
              <a:ext uri="{FF2B5EF4-FFF2-40B4-BE49-F238E27FC236}">
                <a16:creationId xmlns:a16="http://schemas.microsoft.com/office/drawing/2014/main" id="{C9E334A8-7CF7-525D-E4B1-CA96C123F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EBA37-40D0-BF01-D717-F09229113434}"/>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3075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90CE58-54C6-4E42-98FF-3325C12EB6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3216DB-50FE-3FDF-B8B9-7AF12461FB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87540-29F4-E4C4-F12B-744280359D56}"/>
              </a:ext>
            </a:extLst>
          </p:cNvPr>
          <p:cNvSpPr>
            <a:spLocks noGrp="1"/>
          </p:cNvSpPr>
          <p:nvPr>
            <p:ph type="dt" sz="half" idx="10"/>
          </p:nvPr>
        </p:nvSpPr>
        <p:spPr/>
        <p:txBody>
          <a:bodyPr/>
          <a:lstStyle/>
          <a:p>
            <a:fld id="{20483390-C10D-495D-AD08-B75BDE32C1DD}" type="datetimeFigureOut">
              <a:rPr lang="en-US" smtClean="0"/>
              <a:t>2/23/2023</a:t>
            </a:fld>
            <a:endParaRPr lang="en-US"/>
          </a:p>
        </p:txBody>
      </p:sp>
      <p:sp>
        <p:nvSpPr>
          <p:cNvPr id="5" name="Footer Placeholder 4">
            <a:extLst>
              <a:ext uri="{FF2B5EF4-FFF2-40B4-BE49-F238E27FC236}">
                <a16:creationId xmlns:a16="http://schemas.microsoft.com/office/drawing/2014/main" id="{22415BC1-95B3-625E-A84C-0FFDEE01C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203F4-DFB9-FC6C-4811-8D3ED9A93EED}"/>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6821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75AB-14EE-74C3-8AAC-E4D488396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57AF35-EAEC-5B57-5CAE-8796829498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6311E-57E5-B415-539B-67F1F043F406}"/>
              </a:ext>
            </a:extLst>
          </p:cNvPr>
          <p:cNvSpPr>
            <a:spLocks noGrp="1"/>
          </p:cNvSpPr>
          <p:nvPr>
            <p:ph type="dt" sz="half" idx="10"/>
          </p:nvPr>
        </p:nvSpPr>
        <p:spPr/>
        <p:txBody>
          <a:bodyPr/>
          <a:lstStyle/>
          <a:p>
            <a:fld id="{20483390-C10D-495D-AD08-B75BDE32C1DD}" type="datetimeFigureOut">
              <a:rPr lang="en-US" smtClean="0"/>
              <a:t>2/23/2023</a:t>
            </a:fld>
            <a:endParaRPr lang="en-US"/>
          </a:p>
        </p:txBody>
      </p:sp>
      <p:sp>
        <p:nvSpPr>
          <p:cNvPr id="5" name="Footer Placeholder 4">
            <a:extLst>
              <a:ext uri="{FF2B5EF4-FFF2-40B4-BE49-F238E27FC236}">
                <a16:creationId xmlns:a16="http://schemas.microsoft.com/office/drawing/2014/main" id="{9B8EB51D-4D84-98A1-0898-35B963BA4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D092B-ACB0-A0F5-149C-E7345C0D9F00}"/>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09841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609A-5F16-849A-0BAF-49F0DA1AEE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B55593-5B77-1F6E-6921-215467E4B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DA97E2-97EF-5591-47DB-04928E49E5FC}"/>
              </a:ext>
            </a:extLst>
          </p:cNvPr>
          <p:cNvSpPr>
            <a:spLocks noGrp="1"/>
          </p:cNvSpPr>
          <p:nvPr>
            <p:ph type="dt" sz="half" idx="10"/>
          </p:nvPr>
        </p:nvSpPr>
        <p:spPr/>
        <p:txBody>
          <a:bodyPr/>
          <a:lstStyle/>
          <a:p>
            <a:fld id="{20483390-C10D-495D-AD08-B75BDE32C1DD}" type="datetimeFigureOut">
              <a:rPr lang="en-US" smtClean="0"/>
              <a:t>2/23/2023</a:t>
            </a:fld>
            <a:endParaRPr lang="en-US"/>
          </a:p>
        </p:txBody>
      </p:sp>
      <p:sp>
        <p:nvSpPr>
          <p:cNvPr id="5" name="Footer Placeholder 4">
            <a:extLst>
              <a:ext uri="{FF2B5EF4-FFF2-40B4-BE49-F238E27FC236}">
                <a16:creationId xmlns:a16="http://schemas.microsoft.com/office/drawing/2014/main" id="{28CE59F5-F229-8CEB-3D0C-7C1E0A6E9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DD5E5-E0B9-9726-A15F-3869B03CEB78}"/>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81173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4855-5F39-362C-BE56-1DACDCC253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3630D-0438-AC90-F478-BE18E714F2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95F30D-171E-80C5-795F-F43F9BC2D8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731E5C-D0BA-1D44-1BCB-7921BFC499F3}"/>
              </a:ext>
            </a:extLst>
          </p:cNvPr>
          <p:cNvSpPr>
            <a:spLocks noGrp="1"/>
          </p:cNvSpPr>
          <p:nvPr>
            <p:ph type="dt" sz="half" idx="10"/>
          </p:nvPr>
        </p:nvSpPr>
        <p:spPr/>
        <p:txBody>
          <a:bodyPr/>
          <a:lstStyle/>
          <a:p>
            <a:fld id="{20483390-C10D-495D-AD08-B75BDE32C1DD}" type="datetimeFigureOut">
              <a:rPr lang="en-US" smtClean="0"/>
              <a:t>2/23/2023</a:t>
            </a:fld>
            <a:endParaRPr lang="en-US"/>
          </a:p>
        </p:txBody>
      </p:sp>
      <p:sp>
        <p:nvSpPr>
          <p:cNvPr id="6" name="Footer Placeholder 5">
            <a:extLst>
              <a:ext uri="{FF2B5EF4-FFF2-40B4-BE49-F238E27FC236}">
                <a16:creationId xmlns:a16="http://schemas.microsoft.com/office/drawing/2014/main" id="{FD066C27-2DD8-C81F-22B1-9584D3E57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AE928-5C74-8D73-A06A-30A702A5ECFA}"/>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912507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1CEC-0405-A7A0-A475-D15147AEA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16D97D-B94A-E87D-8B5F-24BC19906A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C40435-8B64-7D01-828A-FA51CF852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C2BD32-2874-9A74-9643-723868EAC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0B2080-105A-C19A-84AE-4CE5B85236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4ADF0C-0940-7784-BD5A-FEFC5E9BB6F0}"/>
              </a:ext>
            </a:extLst>
          </p:cNvPr>
          <p:cNvSpPr>
            <a:spLocks noGrp="1"/>
          </p:cNvSpPr>
          <p:nvPr>
            <p:ph type="dt" sz="half" idx="10"/>
          </p:nvPr>
        </p:nvSpPr>
        <p:spPr/>
        <p:txBody>
          <a:bodyPr/>
          <a:lstStyle/>
          <a:p>
            <a:fld id="{20483390-C10D-495D-AD08-B75BDE32C1DD}" type="datetimeFigureOut">
              <a:rPr lang="en-US" smtClean="0"/>
              <a:t>2/23/2023</a:t>
            </a:fld>
            <a:endParaRPr lang="en-US"/>
          </a:p>
        </p:txBody>
      </p:sp>
      <p:sp>
        <p:nvSpPr>
          <p:cNvPr id="8" name="Footer Placeholder 7">
            <a:extLst>
              <a:ext uri="{FF2B5EF4-FFF2-40B4-BE49-F238E27FC236}">
                <a16:creationId xmlns:a16="http://schemas.microsoft.com/office/drawing/2014/main" id="{C110CBE0-6CB0-9CFE-61F1-AE21C496F2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016836-A754-25CC-A158-A6E15F42BF5F}"/>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327253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2FB0-066E-FFCA-18F9-8DE5B9039E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1DBCB6-0E7B-6A86-6ECF-77305395E802}"/>
              </a:ext>
            </a:extLst>
          </p:cNvPr>
          <p:cNvSpPr>
            <a:spLocks noGrp="1"/>
          </p:cNvSpPr>
          <p:nvPr>
            <p:ph type="dt" sz="half" idx="10"/>
          </p:nvPr>
        </p:nvSpPr>
        <p:spPr/>
        <p:txBody>
          <a:bodyPr/>
          <a:lstStyle/>
          <a:p>
            <a:fld id="{20483390-C10D-495D-AD08-B75BDE32C1DD}" type="datetimeFigureOut">
              <a:rPr lang="en-US" smtClean="0"/>
              <a:t>2/23/2023</a:t>
            </a:fld>
            <a:endParaRPr lang="en-US"/>
          </a:p>
        </p:txBody>
      </p:sp>
      <p:sp>
        <p:nvSpPr>
          <p:cNvPr id="4" name="Footer Placeholder 3">
            <a:extLst>
              <a:ext uri="{FF2B5EF4-FFF2-40B4-BE49-F238E27FC236}">
                <a16:creationId xmlns:a16="http://schemas.microsoft.com/office/drawing/2014/main" id="{CF8D9C29-8B27-C78E-0BCB-77151FA60E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E06EF-CA21-0A75-C48C-A907ADBBA09B}"/>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23751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CF4A5-42B4-0CE3-48B5-C8A54C43BDFB}"/>
              </a:ext>
            </a:extLst>
          </p:cNvPr>
          <p:cNvSpPr>
            <a:spLocks noGrp="1"/>
          </p:cNvSpPr>
          <p:nvPr>
            <p:ph type="dt" sz="half" idx="10"/>
          </p:nvPr>
        </p:nvSpPr>
        <p:spPr/>
        <p:txBody>
          <a:bodyPr/>
          <a:lstStyle/>
          <a:p>
            <a:fld id="{20483390-C10D-495D-AD08-B75BDE32C1DD}" type="datetimeFigureOut">
              <a:rPr lang="en-US" smtClean="0"/>
              <a:t>2/23/2023</a:t>
            </a:fld>
            <a:endParaRPr lang="en-US"/>
          </a:p>
        </p:txBody>
      </p:sp>
      <p:sp>
        <p:nvSpPr>
          <p:cNvPr id="3" name="Footer Placeholder 2">
            <a:extLst>
              <a:ext uri="{FF2B5EF4-FFF2-40B4-BE49-F238E27FC236}">
                <a16:creationId xmlns:a16="http://schemas.microsoft.com/office/drawing/2014/main" id="{C6344D1C-FB4D-C3D5-5C5D-3C8BD9D0B6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37C643-1E98-5DD5-7C61-8B885AF35C8E}"/>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36869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5D44-E72D-B350-728A-7344D87FF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B4A133-BE8B-59A2-BADF-A905B97C6A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18AC52-2AF1-681D-6852-EE4D2A72D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1A13F-859C-4F1C-A94C-7C459B85B2A2}"/>
              </a:ext>
            </a:extLst>
          </p:cNvPr>
          <p:cNvSpPr>
            <a:spLocks noGrp="1"/>
          </p:cNvSpPr>
          <p:nvPr>
            <p:ph type="dt" sz="half" idx="10"/>
          </p:nvPr>
        </p:nvSpPr>
        <p:spPr/>
        <p:txBody>
          <a:bodyPr/>
          <a:lstStyle/>
          <a:p>
            <a:fld id="{20483390-C10D-495D-AD08-B75BDE32C1DD}" type="datetimeFigureOut">
              <a:rPr lang="en-US" smtClean="0"/>
              <a:t>2/23/2023</a:t>
            </a:fld>
            <a:endParaRPr lang="en-US"/>
          </a:p>
        </p:txBody>
      </p:sp>
      <p:sp>
        <p:nvSpPr>
          <p:cNvPr id="6" name="Footer Placeholder 5">
            <a:extLst>
              <a:ext uri="{FF2B5EF4-FFF2-40B4-BE49-F238E27FC236}">
                <a16:creationId xmlns:a16="http://schemas.microsoft.com/office/drawing/2014/main" id="{064FC4AD-5DE5-B3B8-7C22-117468126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7EAB3-F41A-B97B-7605-1BF6FCE38C31}"/>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241798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763E-D401-72B8-FFE8-2633EEB790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101833-2620-CE07-29F1-3DE0ACB72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7BA79D-409A-4DD8-7277-E0BC3B611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BDB0A-9B8C-8E24-0506-1E6FBBBC0968}"/>
              </a:ext>
            </a:extLst>
          </p:cNvPr>
          <p:cNvSpPr>
            <a:spLocks noGrp="1"/>
          </p:cNvSpPr>
          <p:nvPr>
            <p:ph type="dt" sz="half" idx="10"/>
          </p:nvPr>
        </p:nvSpPr>
        <p:spPr/>
        <p:txBody>
          <a:bodyPr/>
          <a:lstStyle/>
          <a:p>
            <a:fld id="{20483390-C10D-495D-AD08-B75BDE32C1DD}" type="datetimeFigureOut">
              <a:rPr lang="en-US" smtClean="0"/>
              <a:t>2/23/2023</a:t>
            </a:fld>
            <a:endParaRPr lang="en-US"/>
          </a:p>
        </p:txBody>
      </p:sp>
      <p:sp>
        <p:nvSpPr>
          <p:cNvPr id="6" name="Footer Placeholder 5">
            <a:extLst>
              <a:ext uri="{FF2B5EF4-FFF2-40B4-BE49-F238E27FC236}">
                <a16:creationId xmlns:a16="http://schemas.microsoft.com/office/drawing/2014/main" id="{5F3E51E8-2E1B-66E4-F8C5-761DA64C2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47500-2224-E6A8-5A8B-E90CDECA1F57}"/>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85738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D1D9A9-69FC-7BA0-EBF1-7DC5F3B9C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16D5A9-170F-670A-9481-B6D365F44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50A53-7CB2-9596-4CFD-656ECD6BC1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83390-C10D-495D-AD08-B75BDE32C1DD}" type="datetimeFigureOut">
              <a:rPr lang="en-US" smtClean="0"/>
              <a:t>2/23/2023</a:t>
            </a:fld>
            <a:endParaRPr lang="en-US"/>
          </a:p>
        </p:txBody>
      </p:sp>
      <p:sp>
        <p:nvSpPr>
          <p:cNvPr id="5" name="Footer Placeholder 4">
            <a:extLst>
              <a:ext uri="{FF2B5EF4-FFF2-40B4-BE49-F238E27FC236}">
                <a16:creationId xmlns:a16="http://schemas.microsoft.com/office/drawing/2014/main" id="{7DFC97A2-E2BD-231D-1662-E99486294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DE5D63-9658-910A-0E55-AC16BF787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6FC83-E4AF-4A90-A4B1-C595E830C97C}" type="slidenum">
              <a:rPr lang="en-US" smtClean="0"/>
              <a:t>‹#›</a:t>
            </a:fld>
            <a:endParaRPr lang="en-US"/>
          </a:p>
        </p:txBody>
      </p:sp>
    </p:spTree>
    <p:extLst>
      <p:ext uri="{BB962C8B-B14F-4D97-AF65-F5344CB8AC3E}">
        <p14:creationId xmlns:p14="http://schemas.microsoft.com/office/powerpoint/2010/main" val="2806518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E437-8BEE-8F1F-36C8-C3D26FA5DE3B}"/>
              </a:ext>
            </a:extLst>
          </p:cNvPr>
          <p:cNvSpPr>
            <a:spLocks noGrp="1"/>
          </p:cNvSpPr>
          <p:nvPr>
            <p:ph type="ctrTitle"/>
          </p:nvPr>
        </p:nvSpPr>
        <p:spPr/>
        <p:txBody>
          <a:bodyPr>
            <a:normAutofit fontScale="90000"/>
          </a:bodyPr>
          <a:lstStyle/>
          <a:p>
            <a:r>
              <a:rPr lang="en-US" dirty="0"/>
              <a:t>Containerization of a polyglot microservice application using Docker and Kubernetes </a:t>
            </a:r>
          </a:p>
        </p:txBody>
      </p:sp>
      <p:sp>
        <p:nvSpPr>
          <p:cNvPr id="4" name="TextBox 3">
            <a:extLst>
              <a:ext uri="{FF2B5EF4-FFF2-40B4-BE49-F238E27FC236}">
                <a16:creationId xmlns:a16="http://schemas.microsoft.com/office/drawing/2014/main" id="{982B0CB6-AE87-4E11-C4DE-176348C861C4}"/>
              </a:ext>
            </a:extLst>
          </p:cNvPr>
          <p:cNvSpPr txBox="1"/>
          <p:nvPr/>
        </p:nvSpPr>
        <p:spPr>
          <a:xfrm>
            <a:off x="6792686" y="4519136"/>
            <a:ext cx="4025145" cy="1815882"/>
          </a:xfrm>
          <a:prstGeom prst="rect">
            <a:avLst/>
          </a:prstGeom>
          <a:noFill/>
        </p:spPr>
        <p:txBody>
          <a:bodyPr wrap="square">
            <a:spAutoFit/>
          </a:bodyPr>
          <a:lstStyle/>
          <a:p>
            <a:r>
              <a:rPr lang="en-US" sz="2000" b="1" dirty="0"/>
              <a:t>Submitted By – Team #5</a:t>
            </a:r>
          </a:p>
          <a:p>
            <a:endParaRPr lang="en-US" b="1" dirty="0"/>
          </a:p>
          <a:p>
            <a:r>
              <a:rPr lang="en-US" dirty="0"/>
              <a:t>Vamsi Krishna Yepuri </a:t>
            </a:r>
          </a:p>
          <a:p>
            <a:r>
              <a:rPr lang="en-US" dirty="0"/>
              <a:t>Venkata Kalyan </a:t>
            </a:r>
            <a:r>
              <a:rPr lang="en-US" dirty="0" err="1"/>
              <a:t>Polamarasetty</a:t>
            </a:r>
            <a:r>
              <a:rPr lang="en-US" dirty="0"/>
              <a:t> </a:t>
            </a:r>
          </a:p>
          <a:p>
            <a:r>
              <a:rPr lang="en-US" dirty="0"/>
              <a:t>Shivani </a:t>
            </a:r>
            <a:r>
              <a:rPr lang="en-US" dirty="0" err="1"/>
              <a:t>Donthi</a:t>
            </a:r>
            <a:r>
              <a:rPr lang="en-US" dirty="0"/>
              <a:t> </a:t>
            </a:r>
          </a:p>
          <a:p>
            <a:r>
              <a:rPr lang="en-US" dirty="0"/>
              <a:t>Ajay Kumar Reddy Gondi</a:t>
            </a:r>
          </a:p>
        </p:txBody>
      </p:sp>
    </p:spTree>
    <p:extLst>
      <p:ext uri="{BB962C8B-B14F-4D97-AF65-F5344CB8AC3E}">
        <p14:creationId xmlns:p14="http://schemas.microsoft.com/office/powerpoint/2010/main" val="172353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Problem Statement</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3108573"/>
          </a:xfrm>
        </p:spPr>
        <p:txBody>
          <a:bodyPr>
            <a:normAutofit fontScale="92500" lnSpcReduction="20000"/>
          </a:bodyPr>
          <a:lstStyle/>
          <a:p>
            <a:pPr algn="l">
              <a:lnSpc>
                <a:spcPct val="110000"/>
              </a:lnSpc>
              <a:spcBef>
                <a:spcPts val="600"/>
              </a:spcBef>
              <a:spcAft>
                <a:spcPts val="600"/>
              </a:spcAft>
              <a:buFont typeface="Arial" panose="020B0604020202020204" pitchFamily="34" charset="0"/>
              <a:buChar char="•"/>
            </a:pPr>
            <a:r>
              <a:rPr lang="en-US" sz="2200" b="0" i="0" dirty="0">
                <a:effectLst/>
              </a:rPr>
              <a:t>Monolithic applications are complex and difficult to manage as a single unit.</a:t>
            </a:r>
          </a:p>
          <a:p>
            <a:pPr algn="l">
              <a:lnSpc>
                <a:spcPct val="110000"/>
              </a:lnSpc>
              <a:spcBef>
                <a:spcPts val="600"/>
              </a:spcBef>
              <a:spcAft>
                <a:spcPts val="600"/>
              </a:spcAft>
              <a:buFont typeface="Arial" panose="020B0604020202020204" pitchFamily="34" charset="0"/>
              <a:buChar char="•"/>
            </a:pPr>
            <a:r>
              <a:rPr lang="en-US" sz="2200" b="0" i="0" dirty="0">
                <a:effectLst/>
              </a:rPr>
              <a:t>Achieving agility in the development of monolithic applications is challenging.</a:t>
            </a:r>
          </a:p>
          <a:p>
            <a:pPr algn="l">
              <a:lnSpc>
                <a:spcPct val="110000"/>
              </a:lnSpc>
              <a:spcBef>
                <a:spcPts val="600"/>
              </a:spcBef>
              <a:spcAft>
                <a:spcPts val="600"/>
              </a:spcAft>
              <a:buFont typeface="Arial" panose="020B0604020202020204" pitchFamily="34" charset="0"/>
              <a:buChar char="•"/>
            </a:pPr>
            <a:r>
              <a:rPr lang="en-US" sz="2200" b="0" i="0" dirty="0">
                <a:effectLst/>
              </a:rPr>
              <a:t>Microservices are a popular solution to address the complexity and lack of agility of monolithic applications, providing greater flexibility, agility, and ease of maintenance.</a:t>
            </a:r>
          </a:p>
          <a:p>
            <a:pPr algn="l">
              <a:lnSpc>
                <a:spcPct val="110000"/>
              </a:lnSpc>
              <a:spcBef>
                <a:spcPts val="600"/>
              </a:spcBef>
              <a:spcAft>
                <a:spcPts val="600"/>
              </a:spcAft>
              <a:buFont typeface="Arial" panose="020B0604020202020204" pitchFamily="34" charset="0"/>
              <a:buChar char="•"/>
            </a:pPr>
            <a:r>
              <a:rPr lang="en-US" sz="2200" b="0" i="0" dirty="0">
                <a:effectLst/>
              </a:rPr>
              <a:t>Microservices are often set up in traditional virtual machines, leading to issues with conflicting libraries and components.</a:t>
            </a:r>
          </a:p>
          <a:p>
            <a:pPr algn="l">
              <a:lnSpc>
                <a:spcPct val="110000"/>
              </a:lnSpc>
              <a:spcBef>
                <a:spcPts val="600"/>
              </a:spcBef>
              <a:spcAft>
                <a:spcPts val="600"/>
              </a:spcAft>
              <a:buFont typeface="Arial" panose="020B0604020202020204" pitchFamily="34" charset="0"/>
              <a:buChar char="•"/>
            </a:pPr>
            <a:r>
              <a:rPr lang="en-US" sz="2200" b="0" i="0" dirty="0">
                <a:effectLst/>
              </a:rPr>
              <a:t>Provisioning, scaling, service discovery, load balancing, and deployment are difficult, manual, and time-consuming when scaling with virtual machines.</a:t>
            </a:r>
          </a:p>
          <a:p>
            <a:pPr algn="l">
              <a:buFont typeface="Arial" panose="020B0604020202020204" pitchFamily="34" charset="0"/>
              <a:buChar char="•"/>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336575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CF4-3D0B-FB28-3586-BA340B698A08}"/>
              </a:ext>
            </a:extLst>
          </p:cNvPr>
          <p:cNvSpPr>
            <a:spLocks noGrp="1"/>
          </p:cNvSpPr>
          <p:nvPr>
            <p:ph type="title"/>
          </p:nvPr>
        </p:nvSpPr>
        <p:spPr>
          <a:xfrm>
            <a:off x="505691" y="0"/>
            <a:ext cx="10515600" cy="1325563"/>
          </a:xfrm>
        </p:spPr>
        <p:txBody>
          <a:bodyPr/>
          <a:lstStyle/>
          <a:p>
            <a:r>
              <a:rPr lang="en-US" dirty="0"/>
              <a:t>Abstract</a:t>
            </a:r>
          </a:p>
        </p:txBody>
      </p:sp>
      <p:sp>
        <p:nvSpPr>
          <p:cNvPr id="3" name="Content Placeholder 2">
            <a:extLst>
              <a:ext uri="{FF2B5EF4-FFF2-40B4-BE49-F238E27FC236}">
                <a16:creationId xmlns:a16="http://schemas.microsoft.com/office/drawing/2014/main" id="{FC48BF5C-AB21-902D-EEE4-43292972C8AC}"/>
              </a:ext>
            </a:extLst>
          </p:cNvPr>
          <p:cNvSpPr>
            <a:spLocks noGrp="1"/>
          </p:cNvSpPr>
          <p:nvPr>
            <p:ph idx="1"/>
          </p:nvPr>
        </p:nvSpPr>
        <p:spPr>
          <a:xfrm>
            <a:off x="784761" y="1225921"/>
            <a:ext cx="10515600" cy="4545487"/>
          </a:xfrm>
        </p:spPr>
        <p:txBody>
          <a:bodyPr>
            <a:noAutofit/>
          </a:bodyPr>
          <a:lstStyle/>
          <a:p>
            <a:pPr algn="just">
              <a:lnSpc>
                <a:spcPct val="100000"/>
              </a:lnSpc>
              <a:spcBef>
                <a:spcPts val="600"/>
              </a:spcBef>
              <a:spcAft>
                <a:spcPts val="600"/>
              </a:spcAft>
            </a:pPr>
            <a:r>
              <a:rPr lang="en-US" sz="2000" dirty="0"/>
              <a:t>The project investigates the benefits of containerization technology in modern software development and deployment, focusing on Kubernetes and Docker.</a:t>
            </a:r>
          </a:p>
          <a:p>
            <a:pPr algn="just">
              <a:lnSpc>
                <a:spcPct val="100000"/>
              </a:lnSpc>
              <a:spcBef>
                <a:spcPts val="600"/>
              </a:spcBef>
              <a:spcAft>
                <a:spcPts val="600"/>
              </a:spcAft>
            </a:pPr>
            <a:r>
              <a:rPr lang="en-US" sz="2000" dirty="0"/>
              <a:t>Benefits of containerization technology include easier packaging and deployment of microservices, efficient resource utilization, faster startup times, and greater scalability and flexibility.</a:t>
            </a:r>
          </a:p>
          <a:p>
            <a:pPr algn="just">
              <a:lnSpc>
                <a:spcPct val="100000"/>
              </a:lnSpc>
              <a:spcBef>
                <a:spcPts val="600"/>
              </a:spcBef>
              <a:spcAft>
                <a:spcPts val="600"/>
              </a:spcAft>
            </a:pPr>
            <a:r>
              <a:rPr lang="en-US" sz="2000" b="0" i="0" dirty="0">
                <a:effectLst/>
              </a:rPr>
              <a:t>The project proposes a study involving a polyglot microservice application created using Java, Python, and JavaScript, containerized with Docker and deployed in Kubernetes.</a:t>
            </a:r>
          </a:p>
          <a:p>
            <a:pPr algn="just">
              <a:lnSpc>
                <a:spcPct val="100000"/>
              </a:lnSpc>
              <a:spcBef>
                <a:spcPts val="600"/>
              </a:spcBef>
              <a:spcAft>
                <a:spcPts val="600"/>
              </a:spcAft>
            </a:pPr>
            <a:r>
              <a:rPr lang="en-US" sz="2000" dirty="0"/>
              <a:t>The study evaluates the benefits of containerization by comparing the performance metrics of virtual machines and containers in distributed mode, focusing on service discovery and auto-scaling to inform software development teams.</a:t>
            </a:r>
          </a:p>
          <a:p>
            <a:endParaRPr lang="en-US" sz="2000" dirty="0"/>
          </a:p>
          <a:p>
            <a:endParaRPr lang="en-US" sz="2000" dirty="0"/>
          </a:p>
          <a:p>
            <a:endParaRPr lang="en-US" sz="2000" dirty="0"/>
          </a:p>
          <a:p>
            <a:pPr algn="l">
              <a:buFont typeface="Arial" panose="020B0604020202020204" pitchFamily="34" charset="0"/>
              <a:buChar char="•"/>
            </a:pPr>
            <a:endParaRPr lang="en-US" sz="2000" b="0" i="0" dirty="0">
              <a:solidFill>
                <a:srgbClr val="374151"/>
              </a:solidFill>
              <a:effectLst/>
              <a:latin typeface="Söhne"/>
            </a:endParaRPr>
          </a:p>
          <a:p>
            <a:pPr algn="l">
              <a:buFont typeface="Arial" panose="020B0604020202020204" pitchFamily="34" charset="0"/>
              <a:buChar char="•"/>
            </a:pPr>
            <a:endParaRPr lang="en-US" sz="2000" b="0" i="0" dirty="0">
              <a:solidFill>
                <a:srgbClr val="374151"/>
              </a:solidFill>
              <a:effectLst/>
              <a:latin typeface="Söhne"/>
            </a:endParaRPr>
          </a:p>
          <a:p>
            <a:endParaRPr lang="en-US" sz="2000" dirty="0"/>
          </a:p>
        </p:txBody>
      </p:sp>
    </p:spTree>
    <p:extLst>
      <p:ext uri="{BB962C8B-B14F-4D97-AF65-F5344CB8AC3E}">
        <p14:creationId xmlns:p14="http://schemas.microsoft.com/office/powerpoint/2010/main" val="376039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8358-84D4-257E-4118-A50C6E4F252A}"/>
              </a:ext>
            </a:extLst>
          </p:cNvPr>
          <p:cNvSpPr>
            <a:spLocks noGrp="1"/>
          </p:cNvSpPr>
          <p:nvPr>
            <p:ph type="title"/>
          </p:nvPr>
        </p:nvSpPr>
        <p:spPr/>
        <p:txBody>
          <a:bodyPr/>
          <a:lstStyle/>
          <a:p>
            <a:r>
              <a:rPr lang="en-IN" dirty="0"/>
              <a:t>Literature Review</a:t>
            </a:r>
          </a:p>
        </p:txBody>
      </p:sp>
      <p:graphicFrame>
        <p:nvGraphicFramePr>
          <p:cNvPr id="4" name="Table 4">
            <a:extLst>
              <a:ext uri="{FF2B5EF4-FFF2-40B4-BE49-F238E27FC236}">
                <a16:creationId xmlns:a16="http://schemas.microsoft.com/office/drawing/2014/main" id="{A6491BBE-3AC8-8182-53F6-B925825D4185}"/>
              </a:ext>
            </a:extLst>
          </p:cNvPr>
          <p:cNvGraphicFramePr>
            <a:graphicFrameLocks noGrp="1"/>
          </p:cNvGraphicFramePr>
          <p:nvPr>
            <p:ph idx="1"/>
          </p:nvPr>
        </p:nvGraphicFramePr>
        <p:xfrm>
          <a:off x="955895" y="1690688"/>
          <a:ext cx="9013368" cy="2595880"/>
        </p:xfrm>
        <a:graphic>
          <a:graphicData uri="http://schemas.openxmlformats.org/drawingml/2006/table">
            <a:tbl>
              <a:tblPr firstRow="1">
                <a:tableStyleId>{5940675A-B579-460E-94D1-54222C63F5DA}</a:tableStyleId>
              </a:tblPr>
              <a:tblGrid>
                <a:gridCol w="836691">
                  <a:extLst>
                    <a:ext uri="{9D8B030D-6E8A-4147-A177-3AD203B41FA5}">
                      <a16:colId xmlns:a16="http://schemas.microsoft.com/office/drawing/2014/main" val="4222032945"/>
                    </a:ext>
                  </a:extLst>
                </a:gridCol>
                <a:gridCol w="1602463">
                  <a:extLst>
                    <a:ext uri="{9D8B030D-6E8A-4147-A177-3AD203B41FA5}">
                      <a16:colId xmlns:a16="http://schemas.microsoft.com/office/drawing/2014/main" val="502414749"/>
                    </a:ext>
                  </a:extLst>
                </a:gridCol>
                <a:gridCol w="1466662">
                  <a:extLst>
                    <a:ext uri="{9D8B030D-6E8A-4147-A177-3AD203B41FA5}">
                      <a16:colId xmlns:a16="http://schemas.microsoft.com/office/drawing/2014/main" val="1871915010"/>
                    </a:ext>
                  </a:extLst>
                </a:gridCol>
                <a:gridCol w="1421394">
                  <a:extLst>
                    <a:ext uri="{9D8B030D-6E8A-4147-A177-3AD203B41FA5}">
                      <a16:colId xmlns:a16="http://schemas.microsoft.com/office/drawing/2014/main" val="577969547"/>
                    </a:ext>
                  </a:extLst>
                </a:gridCol>
                <a:gridCol w="1566249">
                  <a:extLst>
                    <a:ext uri="{9D8B030D-6E8A-4147-A177-3AD203B41FA5}">
                      <a16:colId xmlns:a16="http://schemas.microsoft.com/office/drawing/2014/main" val="2917930041"/>
                    </a:ext>
                  </a:extLst>
                </a:gridCol>
                <a:gridCol w="2119909">
                  <a:extLst>
                    <a:ext uri="{9D8B030D-6E8A-4147-A177-3AD203B41FA5}">
                      <a16:colId xmlns:a16="http://schemas.microsoft.com/office/drawing/2014/main" val="3783370553"/>
                    </a:ext>
                  </a:extLst>
                </a:gridCol>
              </a:tblGrid>
              <a:tr h="370840">
                <a:tc>
                  <a:txBody>
                    <a:bodyPr/>
                    <a:lstStyle/>
                    <a:p>
                      <a:pPr algn="ctr"/>
                      <a:r>
                        <a:rPr lang="en-IN" dirty="0"/>
                        <a:t>Papers</a:t>
                      </a:r>
                    </a:p>
                  </a:txBody>
                  <a:tcPr/>
                </a:tc>
                <a:tc>
                  <a:txBody>
                    <a:bodyPr/>
                    <a:lstStyle/>
                    <a:p>
                      <a:pPr algn="ctr"/>
                      <a:r>
                        <a:rPr lang="en-IN" dirty="0"/>
                        <a:t>Microservices</a:t>
                      </a:r>
                    </a:p>
                  </a:txBody>
                  <a:tcPr/>
                </a:tc>
                <a:tc>
                  <a:txBody>
                    <a:bodyPr/>
                    <a:lstStyle/>
                    <a:p>
                      <a:pPr algn="ctr"/>
                      <a:r>
                        <a:rPr lang="en-IN" dirty="0"/>
                        <a:t>Stateless</a:t>
                      </a:r>
                    </a:p>
                  </a:txBody>
                  <a:tcPr/>
                </a:tc>
                <a:tc>
                  <a:txBody>
                    <a:bodyPr/>
                    <a:lstStyle/>
                    <a:p>
                      <a:pPr algn="ctr"/>
                      <a:r>
                        <a:rPr lang="en-IN" dirty="0"/>
                        <a:t>Container</a:t>
                      </a:r>
                    </a:p>
                  </a:txBody>
                  <a:tcPr/>
                </a:tc>
                <a:tc>
                  <a:txBody>
                    <a:bodyPr/>
                    <a:lstStyle/>
                    <a:p>
                      <a:pPr algn="ctr"/>
                      <a:r>
                        <a:rPr lang="en-IN" dirty="0"/>
                        <a:t>Kubernetes</a:t>
                      </a:r>
                    </a:p>
                  </a:txBody>
                  <a:tcPr/>
                </a:tc>
                <a:tc>
                  <a:txBody>
                    <a:bodyPr/>
                    <a:lstStyle/>
                    <a:p>
                      <a:pPr algn="ctr"/>
                      <a:r>
                        <a:rPr lang="en-IN" dirty="0"/>
                        <a:t>Polyglot</a:t>
                      </a:r>
                    </a:p>
                  </a:txBody>
                  <a:tcPr/>
                </a:tc>
                <a:extLst>
                  <a:ext uri="{0D108BD9-81ED-4DB2-BD59-A6C34878D82A}">
                    <a16:rowId xmlns:a16="http://schemas.microsoft.com/office/drawing/2014/main" val="1236114253"/>
                  </a:ext>
                </a:extLst>
              </a:tr>
              <a:tr h="370840">
                <a:tc>
                  <a:txBody>
                    <a:bodyPr/>
                    <a:lstStyle/>
                    <a:p>
                      <a:pPr algn="ctr"/>
                      <a:r>
                        <a:rPr lang="en-IN" dirty="0"/>
                        <a:t>1</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4048886725"/>
                  </a:ext>
                </a:extLst>
              </a:tr>
              <a:tr h="370840">
                <a:tc>
                  <a:txBody>
                    <a:bodyPr/>
                    <a:lstStyle/>
                    <a:p>
                      <a:pPr algn="ctr"/>
                      <a:r>
                        <a:rPr lang="en-IN" dirty="0"/>
                        <a:t>2</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216938413"/>
                  </a:ext>
                </a:extLst>
              </a:tr>
              <a:tr h="370840">
                <a:tc>
                  <a:txBody>
                    <a:bodyPr/>
                    <a:lstStyle/>
                    <a:p>
                      <a:pPr algn="ctr"/>
                      <a:r>
                        <a:rPr lang="en-IN" dirty="0"/>
                        <a:t>3</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070525402"/>
                  </a:ext>
                </a:extLst>
              </a:tr>
              <a:tr h="370840">
                <a:tc>
                  <a:txBody>
                    <a:bodyPr/>
                    <a:lstStyle/>
                    <a:p>
                      <a:pPr algn="ctr"/>
                      <a:r>
                        <a:rPr lang="en-IN" dirty="0"/>
                        <a:t>4</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496010836"/>
                  </a:ext>
                </a:extLst>
              </a:tr>
              <a:tr h="370840">
                <a:tc>
                  <a:txBody>
                    <a:bodyPr/>
                    <a:lstStyle/>
                    <a:p>
                      <a:pPr algn="ctr"/>
                      <a:r>
                        <a:rPr lang="en-IN" dirty="0"/>
                        <a:t>5</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2566631986"/>
                  </a:ext>
                </a:extLst>
              </a:tr>
              <a:tr h="370840">
                <a:tc>
                  <a:txBody>
                    <a:bodyPr/>
                    <a:lstStyle/>
                    <a:p>
                      <a:pPr algn="ctr"/>
                      <a:r>
                        <a:rPr lang="en-IN" dirty="0"/>
                        <a:t>Ours</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951234518"/>
                  </a:ext>
                </a:extLst>
              </a:tr>
            </a:tbl>
          </a:graphicData>
        </a:graphic>
      </p:graphicFrame>
    </p:spTree>
    <p:extLst>
      <p:ext uri="{BB962C8B-B14F-4D97-AF65-F5344CB8AC3E}">
        <p14:creationId xmlns:p14="http://schemas.microsoft.com/office/powerpoint/2010/main" val="56587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Related Work</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4237611"/>
          </a:xfrm>
        </p:spPr>
        <p:txBody>
          <a:bodyPr>
            <a:normAutofit fontScale="62500" lnSpcReduction="20000"/>
          </a:bodyPr>
          <a:lstStyle/>
          <a:p>
            <a:pPr algn="l">
              <a:lnSpc>
                <a:spcPct val="110000"/>
              </a:lnSpc>
              <a:spcBef>
                <a:spcPts val="600"/>
              </a:spcBef>
              <a:spcAft>
                <a:spcPts val="600"/>
              </a:spcAft>
              <a:buFont typeface="Arial" panose="020B0604020202020204" pitchFamily="34" charset="0"/>
              <a:buChar char="•"/>
            </a:pPr>
            <a:r>
              <a:rPr lang="en-US" sz="2600" b="0" i="0" dirty="0">
                <a:solidFill>
                  <a:srgbClr val="374151"/>
                </a:solidFill>
                <a:effectLst/>
              </a:rPr>
              <a:t>The importance of adopting a microservice-based architecture to achieve high availability for stateful applications in Kubernetes is being explained in [1].</a:t>
            </a:r>
          </a:p>
          <a:p>
            <a:pPr algn="l">
              <a:lnSpc>
                <a:spcPct val="110000"/>
              </a:lnSpc>
              <a:spcBef>
                <a:spcPts val="600"/>
              </a:spcBef>
              <a:spcAft>
                <a:spcPts val="600"/>
              </a:spcAft>
              <a:buFont typeface="Arial" panose="020B0604020202020204" pitchFamily="34" charset="0"/>
              <a:buChar char="•"/>
            </a:pPr>
            <a:r>
              <a:rPr lang="en-US" sz="2600" b="0" i="0" dirty="0">
                <a:solidFill>
                  <a:srgbClr val="374151"/>
                </a:solidFill>
                <a:effectLst/>
              </a:rPr>
              <a:t>In [2] , presented a case study of a web application that consists of several microservices, each running in a separate container and highlighted the improved portability, scalability, and flexibility..</a:t>
            </a:r>
          </a:p>
          <a:p>
            <a:pPr algn="l">
              <a:lnSpc>
                <a:spcPct val="110000"/>
              </a:lnSpc>
              <a:spcBef>
                <a:spcPts val="600"/>
              </a:spcBef>
              <a:spcAft>
                <a:spcPts val="600"/>
              </a:spcAft>
              <a:buFont typeface="Arial" panose="020B0604020202020204" pitchFamily="34" charset="0"/>
              <a:buChar char="•"/>
            </a:pPr>
            <a:r>
              <a:rPr lang="en-US" sz="2600" b="0" i="0" dirty="0">
                <a:solidFill>
                  <a:srgbClr val="374151"/>
                </a:solidFill>
                <a:effectLst/>
              </a:rPr>
              <a:t>[3] discussed the approaches for achieving consistent distributed transactions across polyglot microservices that use multiple databases addressed the challenges in distributed transactions in a polyglot environment.</a:t>
            </a:r>
          </a:p>
          <a:p>
            <a:pPr algn="l">
              <a:lnSpc>
                <a:spcPct val="110000"/>
              </a:lnSpc>
              <a:spcBef>
                <a:spcPts val="600"/>
              </a:spcBef>
              <a:spcAft>
                <a:spcPts val="600"/>
              </a:spcAft>
              <a:buFont typeface="Arial" panose="020B0604020202020204" pitchFamily="34" charset="0"/>
              <a:buChar char="•"/>
            </a:pPr>
            <a:r>
              <a:rPr lang="en-US" sz="2600" b="0" i="0" dirty="0">
                <a:solidFill>
                  <a:srgbClr val="374151"/>
                </a:solidFill>
                <a:effectLst/>
                <a:latin typeface="Söhne"/>
              </a:rPr>
              <a:t>[4] proposes a performance model to analyze the resource management in Kubernetes clusters. The model uses queueing theory and stochastic processes to represent the resource utilization of nodes and pods. The proposed model is validated through experiments that compare its accuracy against the real system performance. The paper highlights the importance of having an accurate performance model to optimize resource allocation and improve the overall efficiency of Kubernetes clusters.</a:t>
            </a:r>
          </a:p>
          <a:p>
            <a:pPr algn="l">
              <a:lnSpc>
                <a:spcPct val="110000"/>
              </a:lnSpc>
              <a:spcBef>
                <a:spcPts val="600"/>
              </a:spcBef>
              <a:spcAft>
                <a:spcPts val="600"/>
              </a:spcAft>
              <a:buFont typeface="Arial" panose="020B0604020202020204" pitchFamily="34" charset="0"/>
              <a:buChar char="•"/>
            </a:pPr>
            <a:r>
              <a:rPr lang="en-US" sz="2600" b="0" i="0" dirty="0">
                <a:solidFill>
                  <a:srgbClr val="374151"/>
                </a:solidFill>
                <a:effectLst/>
                <a:latin typeface="Söhne"/>
              </a:rPr>
              <a:t>In [5] the evaluation of the performance of microservices architectures using containers, specifically Docker. The authors conduct experiments to compare the performance of a monolithic application with a microservices-based application, both deployed on Docker. The experiments involve measuring the response time and throughput of the applications under various workloads.</a:t>
            </a: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76317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E01B-61EB-D55D-D0C9-A985B914AB04}"/>
              </a:ext>
            </a:extLst>
          </p:cNvPr>
          <p:cNvSpPr>
            <a:spLocks noGrp="1"/>
          </p:cNvSpPr>
          <p:nvPr>
            <p:ph type="title"/>
          </p:nvPr>
        </p:nvSpPr>
        <p:spPr>
          <a:xfrm>
            <a:off x="618507" y="0"/>
            <a:ext cx="10515600" cy="1325563"/>
          </a:xfrm>
        </p:spPr>
        <p:txBody>
          <a:bodyPr/>
          <a:lstStyle/>
          <a:p>
            <a:r>
              <a:rPr lang="en-US" dirty="0"/>
              <a:t>Milestones</a:t>
            </a:r>
          </a:p>
        </p:txBody>
      </p:sp>
      <p:sp>
        <p:nvSpPr>
          <p:cNvPr id="7" name="TextBox 6">
            <a:extLst>
              <a:ext uri="{FF2B5EF4-FFF2-40B4-BE49-F238E27FC236}">
                <a16:creationId xmlns:a16="http://schemas.microsoft.com/office/drawing/2014/main" id="{9AABA35B-E65D-33B8-AC4F-7F60CBF8C1CF}"/>
              </a:ext>
            </a:extLst>
          </p:cNvPr>
          <p:cNvSpPr txBox="1"/>
          <p:nvPr/>
        </p:nvSpPr>
        <p:spPr>
          <a:xfrm>
            <a:off x="666502" y="1325563"/>
            <a:ext cx="10579430" cy="2246769"/>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000" dirty="0"/>
              <a:t>Milestone 1 - Development of polyglot microservices </a:t>
            </a:r>
          </a:p>
          <a:p>
            <a:pPr marL="285750" indent="-285750">
              <a:spcBef>
                <a:spcPts val="600"/>
              </a:spcBef>
              <a:spcAft>
                <a:spcPts val="600"/>
              </a:spcAft>
              <a:buFont typeface="Arial" panose="020B0604020202020204" pitchFamily="34" charset="0"/>
              <a:buChar char="•"/>
            </a:pPr>
            <a:r>
              <a:rPr lang="en-US" sz="2000" dirty="0"/>
              <a:t>Milestone 2 - Containerizing microservices with Docker</a:t>
            </a:r>
          </a:p>
          <a:p>
            <a:pPr marL="285750" indent="-285750">
              <a:spcBef>
                <a:spcPts val="600"/>
              </a:spcBef>
              <a:spcAft>
                <a:spcPts val="600"/>
              </a:spcAft>
              <a:buFont typeface="Arial" panose="020B0604020202020204" pitchFamily="34" charset="0"/>
              <a:buChar char="•"/>
            </a:pPr>
            <a:r>
              <a:rPr lang="en-US" sz="2000" dirty="0"/>
              <a:t>Milestone 3 - Setting up Kubernetes on cloud</a:t>
            </a:r>
          </a:p>
          <a:p>
            <a:pPr marL="285750" indent="-285750">
              <a:spcBef>
                <a:spcPts val="600"/>
              </a:spcBef>
              <a:spcAft>
                <a:spcPts val="600"/>
              </a:spcAft>
              <a:buFont typeface="Arial" panose="020B0604020202020204" pitchFamily="34" charset="0"/>
              <a:buChar char="•"/>
            </a:pPr>
            <a:r>
              <a:rPr lang="en-US" sz="2000" dirty="0"/>
              <a:t>Milestone 4 - Deployment, autoscaling and load balancing of microservices on K8s</a:t>
            </a:r>
          </a:p>
          <a:p>
            <a:pPr marL="285750" indent="-285750">
              <a:spcBef>
                <a:spcPts val="600"/>
              </a:spcBef>
              <a:spcAft>
                <a:spcPts val="600"/>
              </a:spcAft>
              <a:buFont typeface="Arial" panose="020B0604020202020204" pitchFamily="34" charset="0"/>
              <a:buChar char="•"/>
            </a:pPr>
            <a:r>
              <a:rPr lang="en-US" sz="2000" dirty="0"/>
              <a:t>Milestone 5 - Performance comparison of application on VM and containers</a:t>
            </a:r>
          </a:p>
        </p:txBody>
      </p:sp>
    </p:spTree>
    <p:extLst>
      <p:ext uri="{BB962C8B-B14F-4D97-AF65-F5344CB8AC3E}">
        <p14:creationId xmlns:p14="http://schemas.microsoft.com/office/powerpoint/2010/main" val="16053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References</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255857"/>
            <a:ext cx="10515600" cy="4284864"/>
          </a:xfrm>
        </p:spPr>
        <p:txBody>
          <a:bodyPr>
            <a:normAutofit fontScale="55000" lnSpcReduction="20000"/>
          </a:bodyPr>
          <a:lstStyle/>
          <a:p>
            <a:pPr marL="0" indent="0" algn="l">
              <a:lnSpc>
                <a:spcPct val="110000"/>
              </a:lnSpc>
              <a:spcBef>
                <a:spcPts val="600"/>
              </a:spcBef>
              <a:spcAft>
                <a:spcPts val="600"/>
              </a:spcAft>
              <a:buNone/>
            </a:pPr>
            <a:r>
              <a:rPr lang="en-US" sz="2600" b="0" i="0" dirty="0">
                <a:solidFill>
                  <a:srgbClr val="374151"/>
                </a:solidFill>
                <a:effectLst/>
              </a:rPr>
              <a:t>[1] Leila </a:t>
            </a:r>
            <a:r>
              <a:rPr lang="en-US" sz="2600" b="0" i="0" dirty="0" err="1">
                <a:solidFill>
                  <a:srgbClr val="374151"/>
                </a:solidFill>
                <a:effectLst/>
              </a:rPr>
              <a:t>Abdollahi</a:t>
            </a:r>
            <a:r>
              <a:rPr lang="en-US" sz="2600" b="0" i="0" dirty="0">
                <a:solidFill>
                  <a:srgbClr val="374151"/>
                </a:solidFill>
                <a:effectLst/>
              </a:rPr>
              <a:t> </a:t>
            </a:r>
            <a:r>
              <a:rPr lang="en-US" sz="2600" b="0" i="0" dirty="0" err="1">
                <a:solidFill>
                  <a:srgbClr val="374151"/>
                </a:solidFill>
                <a:effectLst/>
              </a:rPr>
              <a:t>Vayghan</a:t>
            </a:r>
            <a:r>
              <a:rPr lang="en-US" sz="2600" b="0" i="0" dirty="0">
                <a:solidFill>
                  <a:srgbClr val="374151"/>
                </a:solidFill>
                <a:effectLst/>
              </a:rPr>
              <a:t>, Mohamed </a:t>
            </a:r>
            <a:r>
              <a:rPr lang="en-US" sz="2600" b="0" i="0" dirty="0" err="1">
                <a:solidFill>
                  <a:srgbClr val="374151"/>
                </a:solidFill>
                <a:effectLst/>
              </a:rPr>
              <a:t>Aymen</a:t>
            </a:r>
            <a:r>
              <a:rPr lang="en-US" sz="2600" b="0" i="0" dirty="0">
                <a:solidFill>
                  <a:srgbClr val="374151"/>
                </a:solidFill>
                <a:effectLst/>
              </a:rPr>
              <a:t> Saied, Maria </a:t>
            </a:r>
            <a:r>
              <a:rPr lang="en-US" sz="2600" b="0" i="0" dirty="0" err="1">
                <a:solidFill>
                  <a:srgbClr val="374151"/>
                </a:solidFill>
                <a:effectLst/>
              </a:rPr>
              <a:t>Toeroe</a:t>
            </a:r>
            <a:r>
              <a:rPr lang="en-US" sz="2600" b="0" i="0" dirty="0">
                <a:solidFill>
                  <a:srgbClr val="374151"/>
                </a:solidFill>
                <a:effectLst/>
              </a:rPr>
              <a:t>, and Ferhat </a:t>
            </a:r>
            <a:r>
              <a:rPr lang="en-US" sz="2600" b="0" i="0" dirty="0" err="1">
                <a:solidFill>
                  <a:srgbClr val="374151"/>
                </a:solidFill>
                <a:effectLst/>
              </a:rPr>
              <a:t>Khendek</a:t>
            </a:r>
            <a:r>
              <a:rPr lang="en-US" sz="2600" b="0" i="0" dirty="0">
                <a:solidFill>
                  <a:srgbClr val="374151"/>
                </a:solidFill>
                <a:effectLst/>
              </a:rPr>
              <a:t>. Microservice based architecture: Towards high-      availability for stateful applications with </a:t>
            </a:r>
            <a:r>
              <a:rPr lang="en-US" sz="2600" b="0" i="0" dirty="0" err="1">
                <a:solidFill>
                  <a:srgbClr val="374151"/>
                </a:solidFill>
                <a:effectLst/>
              </a:rPr>
              <a:t>kubernetes</a:t>
            </a:r>
            <a:r>
              <a:rPr lang="en-US" sz="2600" b="0" i="0" dirty="0">
                <a:solidFill>
                  <a:srgbClr val="374151"/>
                </a:solidFill>
                <a:effectLst/>
              </a:rPr>
              <a:t>. In 2019 IEEE 19th international conference on software quality, reliability and security (QRS), pages 176–185. IEEE, 2019.Achieving agility in the development of monolithic applications is challenging.</a:t>
            </a:r>
          </a:p>
          <a:p>
            <a:pPr marL="0" indent="0" algn="l">
              <a:lnSpc>
                <a:spcPct val="110000"/>
              </a:lnSpc>
              <a:spcBef>
                <a:spcPts val="600"/>
              </a:spcBef>
              <a:spcAft>
                <a:spcPts val="600"/>
              </a:spcAft>
              <a:buNone/>
            </a:pPr>
            <a:r>
              <a:rPr lang="en-US" sz="2600" b="0" i="0" dirty="0">
                <a:solidFill>
                  <a:srgbClr val="374151"/>
                </a:solidFill>
                <a:effectLst/>
              </a:rPr>
              <a:t>[2] Vivek Sharma, Harsh Kumar Saxena, and Akhilesh Kumar Singh. Docker for multi-containers web application. In 2020 2nd International Conference on Innovative Mechanisms for Industry Applications (ICIMIA), pages 589–592. IEEE, 2020.Microservices are often set up in traditional virtual machines, leading to issues with conflicting libraries and components.</a:t>
            </a:r>
          </a:p>
          <a:p>
            <a:pPr marL="0" indent="0" algn="l">
              <a:lnSpc>
                <a:spcPct val="110000"/>
              </a:lnSpc>
              <a:spcBef>
                <a:spcPts val="600"/>
              </a:spcBef>
              <a:spcAft>
                <a:spcPts val="600"/>
              </a:spcAft>
              <a:buNone/>
            </a:pPr>
            <a:r>
              <a:rPr lang="en-US" sz="2600" dirty="0">
                <a:solidFill>
                  <a:srgbClr val="374151"/>
                </a:solidFill>
              </a:rPr>
              <a:t>[3] </a:t>
            </a:r>
            <a:r>
              <a:rPr lang="en-US" sz="2600" b="0" i="0" dirty="0" err="1">
                <a:solidFill>
                  <a:srgbClr val="374151"/>
                </a:solidFill>
                <a:effectLst/>
              </a:rPr>
              <a:t>Guogen</a:t>
            </a:r>
            <a:r>
              <a:rPr lang="en-US" sz="2600" b="0" i="0" dirty="0">
                <a:solidFill>
                  <a:srgbClr val="374151"/>
                </a:solidFill>
                <a:effectLst/>
              </a:rPr>
              <a:t> Zhang, </a:t>
            </a:r>
            <a:r>
              <a:rPr lang="en-US" sz="2600" b="0" i="0" dirty="0" err="1">
                <a:solidFill>
                  <a:srgbClr val="374151"/>
                </a:solidFill>
                <a:effectLst/>
              </a:rPr>
              <a:t>Kun</a:t>
            </a:r>
            <a:r>
              <a:rPr lang="en-US" sz="2600" b="0" i="0" dirty="0">
                <a:solidFill>
                  <a:srgbClr val="374151"/>
                </a:solidFill>
                <a:effectLst/>
              </a:rPr>
              <a:t> Ren, Jung-Sang </a:t>
            </a:r>
            <a:r>
              <a:rPr lang="en-US" sz="2600" b="0" i="0" dirty="0" err="1">
                <a:solidFill>
                  <a:srgbClr val="374151"/>
                </a:solidFill>
                <a:effectLst/>
              </a:rPr>
              <a:t>Ahn</a:t>
            </a:r>
            <a:r>
              <a:rPr lang="en-US" sz="2600" b="0" i="0" dirty="0">
                <a:solidFill>
                  <a:srgbClr val="374151"/>
                </a:solidFill>
                <a:effectLst/>
              </a:rPr>
              <a:t>, and Sami Ben-</a:t>
            </a:r>
            <a:r>
              <a:rPr lang="en-US" sz="2600" b="0" i="0" dirty="0" err="1">
                <a:solidFill>
                  <a:srgbClr val="374151"/>
                </a:solidFill>
                <a:effectLst/>
              </a:rPr>
              <a:t>Romdhane</a:t>
            </a:r>
            <a:r>
              <a:rPr lang="en-US" sz="2600" b="0" i="0" dirty="0">
                <a:solidFill>
                  <a:srgbClr val="374151"/>
                </a:solidFill>
                <a:effectLst/>
              </a:rPr>
              <a:t>. Grit: consistent distributed transactions across polyglot microservices with multiple databases. In 2019 IEEE 35th International Conference on Data Engineering (ICDE), pages 2024–2027. IEEE, 2019.</a:t>
            </a:r>
          </a:p>
          <a:p>
            <a:pPr marL="0" indent="0" algn="l">
              <a:lnSpc>
                <a:spcPct val="110000"/>
              </a:lnSpc>
              <a:spcBef>
                <a:spcPts val="600"/>
              </a:spcBef>
              <a:spcAft>
                <a:spcPts val="600"/>
              </a:spcAft>
              <a:buNone/>
            </a:pPr>
            <a:r>
              <a:rPr lang="en-US" sz="2600" b="0" i="0" dirty="0">
                <a:solidFill>
                  <a:srgbClr val="374151"/>
                </a:solidFill>
                <a:effectLst/>
                <a:latin typeface="Söhne"/>
              </a:rPr>
              <a:t>[4] Victor </a:t>
            </a:r>
            <a:r>
              <a:rPr lang="en-US" sz="2600" b="0" i="0" dirty="0" err="1">
                <a:solidFill>
                  <a:srgbClr val="374151"/>
                </a:solidFill>
                <a:effectLst/>
                <a:latin typeface="Söhne"/>
              </a:rPr>
              <a:t>Medel</a:t>
            </a:r>
            <a:r>
              <a:rPr lang="en-US" sz="2600" b="0" i="0" dirty="0">
                <a:solidFill>
                  <a:srgbClr val="374151"/>
                </a:solidFill>
                <a:effectLst/>
                <a:latin typeface="Söhne"/>
              </a:rPr>
              <a:t>, Omer Rana, Jos ́e  ́Angel Ba ̃nares, and Unai </a:t>
            </a:r>
            <a:r>
              <a:rPr lang="en-US" sz="2600" b="0" i="0" dirty="0" err="1">
                <a:solidFill>
                  <a:srgbClr val="374151"/>
                </a:solidFill>
                <a:effectLst/>
                <a:latin typeface="Söhne"/>
              </a:rPr>
              <a:t>Arronategui</a:t>
            </a:r>
            <a:r>
              <a:rPr lang="en-US" sz="2600" b="0" i="0" dirty="0">
                <a:solidFill>
                  <a:srgbClr val="374151"/>
                </a:solidFill>
                <a:effectLst/>
                <a:latin typeface="Söhne"/>
              </a:rPr>
              <a:t>. Modelling performance &amp; resource management in </a:t>
            </a:r>
            <a:r>
              <a:rPr lang="en-US" sz="2600" b="0" i="0" dirty="0" err="1">
                <a:solidFill>
                  <a:srgbClr val="374151"/>
                </a:solidFill>
                <a:effectLst/>
                <a:latin typeface="Söhne"/>
              </a:rPr>
              <a:t>kubernetes</a:t>
            </a:r>
            <a:r>
              <a:rPr lang="en-US" sz="2600" b="0" i="0" dirty="0">
                <a:solidFill>
                  <a:srgbClr val="374151"/>
                </a:solidFill>
                <a:effectLst/>
                <a:latin typeface="Söhne"/>
              </a:rPr>
              <a:t>. In Proceedings of the 9th International Conference on Utility and Cloud Computing, pages 257–262, 2016.</a:t>
            </a:r>
          </a:p>
          <a:p>
            <a:pPr marL="0" indent="0" algn="l">
              <a:lnSpc>
                <a:spcPct val="110000"/>
              </a:lnSpc>
              <a:spcBef>
                <a:spcPts val="600"/>
              </a:spcBef>
              <a:spcAft>
                <a:spcPts val="600"/>
              </a:spcAft>
              <a:buNone/>
            </a:pPr>
            <a:r>
              <a:rPr lang="en-US" sz="2600" b="0" i="0" dirty="0">
                <a:solidFill>
                  <a:srgbClr val="374151"/>
                </a:solidFill>
                <a:effectLst/>
                <a:latin typeface="Söhne"/>
              </a:rPr>
              <a:t>[5] Marcelo Amaral, </a:t>
            </a:r>
            <a:r>
              <a:rPr lang="en-US" sz="2600" b="0" i="0" dirty="0" err="1">
                <a:solidFill>
                  <a:srgbClr val="374151"/>
                </a:solidFill>
                <a:effectLst/>
                <a:latin typeface="Söhne"/>
              </a:rPr>
              <a:t>Jorda</a:t>
            </a:r>
            <a:r>
              <a:rPr lang="en-US" sz="2600" b="0" i="0" dirty="0">
                <a:solidFill>
                  <a:srgbClr val="374151"/>
                </a:solidFill>
                <a:effectLst/>
                <a:latin typeface="Söhne"/>
              </a:rPr>
              <a:t> Polo, David Carrera, Iqbal </a:t>
            </a:r>
            <a:r>
              <a:rPr lang="en-US" sz="2600" b="0" i="0" dirty="0" err="1">
                <a:solidFill>
                  <a:srgbClr val="374151"/>
                </a:solidFill>
                <a:effectLst/>
                <a:latin typeface="Söhne"/>
              </a:rPr>
              <a:t>Mohomed</a:t>
            </a:r>
            <a:r>
              <a:rPr lang="en-US" sz="2600" b="0" i="0" dirty="0">
                <a:solidFill>
                  <a:srgbClr val="374151"/>
                </a:solidFill>
                <a:effectLst/>
                <a:latin typeface="Söhne"/>
              </a:rPr>
              <a:t>, </a:t>
            </a:r>
            <a:r>
              <a:rPr lang="en-US" sz="2600" b="0" i="0" dirty="0" err="1">
                <a:solidFill>
                  <a:srgbClr val="374151"/>
                </a:solidFill>
                <a:effectLst/>
                <a:latin typeface="Söhne"/>
              </a:rPr>
              <a:t>Merve</a:t>
            </a:r>
            <a:r>
              <a:rPr lang="en-US" sz="2600" b="0" i="0" dirty="0">
                <a:solidFill>
                  <a:srgbClr val="374151"/>
                </a:solidFill>
                <a:effectLst/>
                <a:latin typeface="Söhne"/>
              </a:rPr>
              <a:t> </a:t>
            </a:r>
            <a:r>
              <a:rPr lang="en-US" sz="2600" b="0" i="0" dirty="0" err="1">
                <a:solidFill>
                  <a:srgbClr val="374151"/>
                </a:solidFill>
                <a:effectLst/>
                <a:latin typeface="Söhne"/>
              </a:rPr>
              <a:t>Unuvar</a:t>
            </a:r>
            <a:r>
              <a:rPr lang="en-US" sz="2600" b="0" i="0" dirty="0">
                <a:solidFill>
                  <a:srgbClr val="374151"/>
                </a:solidFill>
                <a:effectLst/>
                <a:latin typeface="Söhne"/>
              </a:rPr>
              <a:t>, and Malgorzata </a:t>
            </a:r>
            <a:r>
              <a:rPr lang="en-US" sz="2600" b="0" i="0" dirty="0" err="1">
                <a:solidFill>
                  <a:srgbClr val="374151"/>
                </a:solidFill>
                <a:effectLst/>
                <a:latin typeface="Söhne"/>
              </a:rPr>
              <a:t>Steinder</a:t>
            </a:r>
            <a:r>
              <a:rPr lang="en-US" sz="2600" b="0" i="0" dirty="0">
                <a:solidFill>
                  <a:srgbClr val="374151"/>
                </a:solidFill>
                <a:effectLst/>
                <a:latin typeface="Söhne"/>
              </a:rPr>
              <a:t>. Performance evaluation of microservices architectures using containers. In 2015 </a:t>
            </a:r>
            <a:r>
              <a:rPr lang="en-US" sz="2600" b="0" i="0" dirty="0" err="1">
                <a:solidFill>
                  <a:srgbClr val="374151"/>
                </a:solidFill>
                <a:effectLst/>
                <a:latin typeface="Söhne"/>
              </a:rPr>
              <a:t>ieee</a:t>
            </a:r>
            <a:r>
              <a:rPr lang="en-US" sz="2600" b="0" i="0" dirty="0">
                <a:solidFill>
                  <a:srgbClr val="374151"/>
                </a:solidFill>
                <a:effectLst/>
                <a:latin typeface="Söhne"/>
              </a:rPr>
              <a:t> 14th international symposium on network computing and applications, pages 27–34. IEEE, 2015.</a:t>
            </a:r>
          </a:p>
          <a:p>
            <a:pPr algn="l">
              <a:lnSpc>
                <a:spcPct val="110000"/>
              </a:lnSpc>
              <a:spcBef>
                <a:spcPts val="600"/>
              </a:spcBef>
              <a:spcAft>
                <a:spcPts val="600"/>
              </a:spcAft>
              <a:buFont typeface="Arial" panose="020B0604020202020204" pitchFamily="34" charset="0"/>
              <a:buChar char="•"/>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475580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TotalTime>
  <Words>814</Words>
  <Application>Microsoft Office PowerPoint</Application>
  <PresentationFormat>Widescreen</PresentationFormat>
  <Paragraphs>83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Söhne</vt:lpstr>
      <vt:lpstr>Wingdings</vt:lpstr>
      <vt:lpstr>Office Theme</vt:lpstr>
      <vt:lpstr>Containerization of a polyglot microservice application using Docker and Kubernetes </vt:lpstr>
      <vt:lpstr>Problem Statement</vt:lpstr>
      <vt:lpstr>Abstract</vt:lpstr>
      <vt:lpstr>Literature Review</vt:lpstr>
      <vt:lpstr>Related Work</vt:lpstr>
      <vt:lpstr>Milestones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Containerization of a polyglot microservice application using Docker and Kubernetes </dc:title>
  <dc:creator>Vamsi Krishna Yepuri</dc:creator>
  <cp:lastModifiedBy>Vamsi Krishna Yepuri</cp:lastModifiedBy>
  <cp:revision>7</cp:revision>
  <dcterms:created xsi:type="dcterms:W3CDTF">2023-02-21T20:37:17Z</dcterms:created>
  <dcterms:modified xsi:type="dcterms:W3CDTF">2023-02-23T21:59:27Z</dcterms:modified>
</cp:coreProperties>
</file>