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9" r:id="rId3"/>
    <p:sldId id="258" r:id="rId4"/>
    <p:sldId id="261" r:id="rId5"/>
    <p:sldId id="257" r:id="rId6"/>
    <p:sldId id="271" r:id="rId7"/>
    <p:sldId id="274" r:id="rId8"/>
    <p:sldId id="275" r:id="rId9"/>
    <p:sldId id="288" r:id="rId10"/>
    <p:sldId id="289" r:id="rId11"/>
    <p:sldId id="290" r:id="rId12"/>
    <p:sldId id="291" r:id="rId13"/>
    <p:sldId id="293" r:id="rId14"/>
    <p:sldId id="260" r:id="rId15"/>
    <p:sldId id="297" r:id="rId16"/>
    <p:sldId id="295" r:id="rId17"/>
    <p:sldId id="301" r:id="rId18"/>
    <p:sldId id="302" r:id="rId19"/>
    <p:sldId id="299" r:id="rId20"/>
    <p:sldId id="270" r:id="rId21"/>
    <p:sldId id="306" r:id="rId22"/>
    <p:sldId id="304" r:id="rId23"/>
    <p:sldId id="308" r:id="rId24"/>
    <p:sldId id="281" r:id="rId25"/>
    <p:sldId id="263" r:id="rId26"/>
    <p:sldId id="269" r:id="rId27"/>
    <p:sldId id="287" r:id="rId28"/>
    <p:sldId id="265" r:id="rId29"/>
    <p:sldId id="266" r:id="rId30"/>
    <p:sldId id="267" r:id="rId31"/>
    <p:sldId id="268" r:id="rId32"/>
    <p:sldId id="262" r:id="rId33"/>
    <p:sldId id="2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3" autoAdjust="0"/>
    <p:restoredTop sz="94660"/>
  </p:normalViewPr>
  <p:slideViewPr>
    <p:cSldViewPr snapToGrid="0">
      <p:cViewPr>
        <p:scale>
          <a:sx n="100" d="100"/>
          <a:sy n="100" d="100"/>
        </p:scale>
        <p:origin x="27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epur\Downloads\VM%20vs%20Contain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i="0" baseline="0">
                <a:effectLst/>
              </a:rPr>
              <a:t>VM vs Container - Storage  Comparision</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'Disk Size'!$E$14</c:f>
              <c:strCache>
                <c:ptCount val="1"/>
                <c:pt idx="0">
                  <c:v>VM (Base Image : 4444 MB)</c:v>
                </c:pt>
              </c:strCache>
            </c:strRef>
          </c:tx>
          <c:spPr>
            <a:solidFill>
              <a:schemeClr val="accent1"/>
            </a:solidFill>
            <a:ln>
              <a:noFill/>
            </a:ln>
            <a:effectLst/>
            <a:sp3d/>
          </c:spPr>
          <c:invertIfNegative val="0"/>
          <c:dLbls>
            <c:dLbl>
              <c:idx val="0"/>
              <c:layout>
                <c:manualLayout>
                  <c:x val="5.2283025444405714E-3"/>
                  <c:y val="-1.27591706539074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A2F-4661-A37A-A29DB58A1421}"/>
                </c:ext>
              </c:extLst>
            </c:dLbl>
            <c:dLbl>
              <c:idx val="1"/>
              <c:layout>
                <c:manualLayout>
                  <c:x val="6.9710700592540958E-3"/>
                  <c:y val="-1.91387559808613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A2F-4661-A37A-A29DB58A1421}"/>
                </c:ext>
              </c:extLst>
            </c:dLbl>
            <c:dLbl>
              <c:idx val="2"/>
              <c:layout>
                <c:manualLayout>
                  <c:x val="3.4855350296270479E-3"/>
                  <c:y val="-1.91387559808612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A2F-4661-A37A-A29DB58A1421}"/>
                </c:ext>
              </c:extLst>
            </c:dLbl>
            <c:dLbl>
              <c:idx val="3"/>
              <c:layout>
                <c:manualLayout>
                  <c:x val="3.8374601644891745E-3"/>
                  <c:y val="-3.45347122871776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2F-4661-A37A-A29DB58A142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'Disk Size'!$D$15:$D$18</c:f>
              <c:strCache>
                <c:ptCount val="4"/>
                <c:pt idx="0">
                  <c:v>User Service</c:v>
                </c:pt>
                <c:pt idx="1">
                  <c:v>Book Service</c:v>
                </c:pt>
                <c:pt idx="2">
                  <c:v>Orders Service</c:v>
                </c:pt>
                <c:pt idx="3">
                  <c:v>UI Service</c:v>
                </c:pt>
              </c:strCache>
            </c:strRef>
          </c:cat>
          <c:val>
            <c:numRef>
              <c:f>'Disk Size'!$E$15:$E$18</c:f>
              <c:numCache>
                <c:formatCode>General</c:formatCode>
                <c:ptCount val="4"/>
                <c:pt idx="0">
                  <c:v>4679.68</c:v>
                </c:pt>
                <c:pt idx="1">
                  <c:v>4679.68</c:v>
                </c:pt>
                <c:pt idx="2">
                  <c:v>4669.4399999999996</c:v>
                </c:pt>
                <c:pt idx="3">
                  <c:v>4608</c:v>
                </c:pt>
              </c:numCache>
            </c:numRef>
          </c:val>
          <c:extLst>
            <c:ext xmlns:c16="http://schemas.microsoft.com/office/drawing/2014/chart" uri="{C3380CC4-5D6E-409C-BE32-E72D297353CC}">
              <c16:uniqueId val="{00000004-FA2F-4661-A37A-A29DB58A1421}"/>
            </c:ext>
          </c:extLst>
        </c:ser>
        <c:ser>
          <c:idx val="1"/>
          <c:order val="1"/>
          <c:tx>
            <c:strRef>
              <c:f>'Disk Size'!$F$14</c:f>
              <c:strCache>
                <c:ptCount val="1"/>
                <c:pt idx="0">
                  <c:v>Container</c:v>
                </c:pt>
              </c:strCache>
            </c:strRef>
          </c:tx>
          <c:spPr>
            <a:solidFill>
              <a:schemeClr val="accent2"/>
            </a:solidFill>
            <a:ln>
              <a:noFill/>
            </a:ln>
            <a:effectLst/>
            <a:sp3d/>
          </c:spPr>
          <c:invertIfNegative val="0"/>
          <c:dLbls>
            <c:dLbl>
              <c:idx val="0"/>
              <c:layout>
                <c:manualLayout>
                  <c:x val="1.5684907633321716E-2"/>
                  <c:y val="-1.27591706539074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A2F-4661-A37A-A29DB58A1421}"/>
                </c:ext>
              </c:extLst>
            </c:dLbl>
            <c:dLbl>
              <c:idx val="1"/>
              <c:layout>
                <c:manualLayout>
                  <c:x val="1.3942140118508127E-2"/>
                  <c:y val="-1.27591706539074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A2F-4661-A37A-A29DB58A1421}"/>
                </c:ext>
              </c:extLst>
            </c:dLbl>
            <c:dLbl>
              <c:idx val="2"/>
              <c:layout>
                <c:manualLayout>
                  <c:x val="1.5684907633321588E-2"/>
                  <c:y val="-1.59489633173843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A2F-4661-A37A-A29DB58A1421}"/>
                </c:ext>
              </c:extLst>
            </c:dLbl>
            <c:dLbl>
              <c:idx val="3"/>
              <c:layout>
                <c:manualLayout>
                  <c:x val="8.7138375740674918E-3"/>
                  <c:y val="-1.59489633173843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A2F-4661-A37A-A29DB58A142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'Disk Size'!$D$15:$D$18</c:f>
              <c:strCache>
                <c:ptCount val="4"/>
                <c:pt idx="0">
                  <c:v>User Service</c:v>
                </c:pt>
                <c:pt idx="1">
                  <c:v>Book Service</c:v>
                </c:pt>
                <c:pt idx="2">
                  <c:v>Orders Service</c:v>
                </c:pt>
                <c:pt idx="3">
                  <c:v>UI Service</c:v>
                </c:pt>
              </c:strCache>
            </c:strRef>
          </c:cat>
          <c:val>
            <c:numRef>
              <c:f>'Disk Size'!$F$15:$F$18</c:f>
              <c:numCache>
                <c:formatCode>General</c:formatCode>
                <c:ptCount val="4"/>
                <c:pt idx="0">
                  <c:v>246.03</c:v>
                </c:pt>
                <c:pt idx="1">
                  <c:v>246.03</c:v>
                </c:pt>
                <c:pt idx="2">
                  <c:v>562</c:v>
                </c:pt>
                <c:pt idx="3">
                  <c:v>230</c:v>
                </c:pt>
              </c:numCache>
            </c:numRef>
          </c:val>
          <c:extLst>
            <c:ext xmlns:c16="http://schemas.microsoft.com/office/drawing/2014/chart" uri="{C3380CC4-5D6E-409C-BE32-E72D297353CC}">
              <c16:uniqueId val="{00000009-FA2F-4661-A37A-A29DB58A1421}"/>
            </c:ext>
          </c:extLst>
        </c:ser>
        <c:dLbls>
          <c:showLegendKey val="0"/>
          <c:showVal val="0"/>
          <c:showCatName val="0"/>
          <c:showSerName val="0"/>
          <c:showPercent val="0"/>
          <c:showBubbleSize val="0"/>
        </c:dLbls>
        <c:gapWidth val="150"/>
        <c:shape val="box"/>
        <c:axId val="641899408"/>
        <c:axId val="641902288"/>
        <c:axId val="0"/>
      </c:bar3DChart>
      <c:catAx>
        <c:axId val="641899408"/>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902288"/>
        <c:crosses val="autoZero"/>
        <c:auto val="1"/>
        <c:lblAlgn val="ctr"/>
        <c:lblOffset val="100"/>
        <c:noMultiLvlLbl val="0"/>
      </c:catAx>
      <c:valAx>
        <c:axId val="641902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Size in MB</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899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8223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ead47b49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ead47b49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1ead47b4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1ead47b4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ead47b49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ead47b49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ead47b4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1ead47b4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ead47b494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ead47b49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ead47b494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ead47b494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1ead47b4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1ead47b4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ead47b494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ead47b494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1ead47b494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1ead47b494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4/27/2023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4/27/2023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andscape.cncf.io/card-mode?category=container-runtime&amp;grouping=category" TargetMode="Externa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kubernetes.io/blog/2022/02/17/dockershim-faq/#which-cri-implementation-should-i-us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58CF-1A97-6F6D-44D7-D8C6E63DBE29}"/>
              </a:ext>
            </a:extLst>
          </p:cNvPr>
          <p:cNvSpPr>
            <a:spLocks noGrp="1"/>
          </p:cNvSpPr>
          <p:nvPr>
            <p:ph type="title"/>
          </p:nvPr>
        </p:nvSpPr>
        <p:spPr>
          <a:xfrm>
            <a:off x="571005" y="18255"/>
            <a:ext cx="10515600" cy="1325563"/>
          </a:xfrm>
        </p:spPr>
        <p:txBody>
          <a:bodyPr/>
          <a:lstStyle/>
          <a:p>
            <a:r>
              <a:rPr lang="en-US" dirty="0"/>
              <a:t>Performance Evaluation of VM vs Container</a:t>
            </a:r>
          </a:p>
        </p:txBody>
      </p:sp>
      <p:sp>
        <p:nvSpPr>
          <p:cNvPr id="3" name="Content Placeholder 2">
            <a:extLst>
              <a:ext uri="{FF2B5EF4-FFF2-40B4-BE49-F238E27FC236}">
                <a16:creationId xmlns:a16="http://schemas.microsoft.com/office/drawing/2014/main" id="{4B355AD0-F075-8569-84CD-2622D06976CB}"/>
              </a:ext>
            </a:extLst>
          </p:cNvPr>
          <p:cNvSpPr>
            <a:spLocks noGrp="1"/>
          </p:cNvSpPr>
          <p:nvPr>
            <p:ph idx="1"/>
          </p:nvPr>
        </p:nvSpPr>
        <p:spPr>
          <a:xfrm>
            <a:off x="711200" y="1511584"/>
            <a:ext cx="10515600" cy="3390616"/>
          </a:xfrm>
        </p:spPr>
        <p:txBody>
          <a:bodyPr>
            <a:noAutofit/>
          </a:bodyPr>
          <a:lstStyle/>
          <a:p>
            <a:pPr marL="0" indent="0">
              <a:buNone/>
            </a:pPr>
            <a:r>
              <a:rPr lang="en-US" sz="2400" dirty="0"/>
              <a:t>Parameters considered</a:t>
            </a:r>
          </a:p>
          <a:p>
            <a:pPr lvl="1">
              <a:lnSpc>
                <a:spcPct val="150000"/>
              </a:lnSpc>
            </a:pPr>
            <a:r>
              <a:rPr lang="en-US" sz="2000" dirty="0"/>
              <a:t>Boot time</a:t>
            </a:r>
          </a:p>
          <a:p>
            <a:pPr lvl="1">
              <a:lnSpc>
                <a:spcPct val="150000"/>
              </a:lnSpc>
            </a:pPr>
            <a:r>
              <a:rPr lang="en-US" sz="2000" dirty="0"/>
              <a:t>Server footprint</a:t>
            </a:r>
          </a:p>
          <a:p>
            <a:pPr lvl="1">
              <a:lnSpc>
                <a:spcPct val="150000"/>
              </a:lnSpc>
            </a:pPr>
            <a:r>
              <a:rPr lang="en-US" sz="2000" dirty="0"/>
              <a:t>Performance metrics</a:t>
            </a:r>
          </a:p>
        </p:txBody>
      </p:sp>
    </p:spTree>
    <p:extLst>
      <p:ext uri="{BB962C8B-B14F-4D97-AF65-F5344CB8AC3E}">
        <p14:creationId xmlns:p14="http://schemas.microsoft.com/office/powerpoint/2010/main" val="289259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811291F-5B01-1455-F0F2-DAAAF734F3CE}"/>
              </a:ext>
            </a:extLst>
          </p:cNvPr>
          <p:cNvSpPr/>
          <p:nvPr/>
        </p:nvSpPr>
        <p:spPr>
          <a:xfrm>
            <a:off x="201292" y="4360234"/>
            <a:ext cx="3572933" cy="1606339"/>
          </a:xfrm>
          <a:prstGeom prst="round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37D763A-18A1-C9FB-8E1B-8A9585BAC36D}"/>
              </a:ext>
            </a:extLst>
          </p:cNvPr>
          <p:cNvSpPr/>
          <p:nvPr/>
        </p:nvSpPr>
        <p:spPr>
          <a:xfrm>
            <a:off x="201292" y="2576883"/>
            <a:ext cx="3572933" cy="1549400"/>
          </a:xfrm>
          <a:prstGeom prst="roundRect">
            <a:avLst/>
          </a:prstGeom>
          <a:solidFill>
            <a:schemeClr val="accent1">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1BD4A02A-4FD7-C92F-69D8-3F0624F98678}"/>
              </a:ext>
            </a:extLst>
          </p:cNvPr>
          <p:cNvSpPr>
            <a:spLocks noGrp="1"/>
          </p:cNvSpPr>
          <p:nvPr>
            <p:ph type="title"/>
          </p:nvPr>
        </p:nvSpPr>
        <p:spPr>
          <a:xfrm>
            <a:off x="281940" y="-7037"/>
            <a:ext cx="10515600" cy="1325563"/>
          </a:xfrm>
        </p:spPr>
        <p:txBody>
          <a:bodyPr/>
          <a:lstStyle/>
          <a:p>
            <a:r>
              <a:rPr lang="en-US" dirty="0"/>
              <a:t>Boot time</a:t>
            </a:r>
          </a:p>
        </p:txBody>
      </p:sp>
      <p:sp>
        <p:nvSpPr>
          <p:cNvPr id="3" name="Content Placeholder 2">
            <a:extLst>
              <a:ext uri="{FF2B5EF4-FFF2-40B4-BE49-F238E27FC236}">
                <a16:creationId xmlns:a16="http://schemas.microsoft.com/office/drawing/2014/main" id="{D34E9E6F-9727-52ED-0E56-4D3B768F2C90}"/>
              </a:ext>
            </a:extLst>
          </p:cNvPr>
          <p:cNvSpPr>
            <a:spLocks noGrp="1"/>
          </p:cNvSpPr>
          <p:nvPr>
            <p:ph idx="1"/>
          </p:nvPr>
        </p:nvSpPr>
        <p:spPr>
          <a:xfrm>
            <a:off x="201506" y="3149975"/>
            <a:ext cx="3672840" cy="905669"/>
          </a:xfrm>
        </p:spPr>
        <p:txBody>
          <a:bodyPr>
            <a:normAutofit/>
          </a:bodyPr>
          <a:lstStyle/>
          <a:p>
            <a:r>
              <a:rPr lang="en-US" sz="2000" dirty="0"/>
              <a:t>VM powered on</a:t>
            </a:r>
          </a:p>
          <a:p>
            <a:r>
              <a:rPr lang="en-US" sz="2000" dirty="0"/>
              <a:t>Application serving</a:t>
            </a:r>
          </a:p>
        </p:txBody>
      </p:sp>
      <p:sp>
        <p:nvSpPr>
          <p:cNvPr id="4" name="Content Placeholder 2">
            <a:extLst>
              <a:ext uri="{FF2B5EF4-FFF2-40B4-BE49-F238E27FC236}">
                <a16:creationId xmlns:a16="http://schemas.microsoft.com/office/drawing/2014/main" id="{667FD6F3-FE4E-3F44-2D99-05BB54A5AB04}"/>
              </a:ext>
            </a:extLst>
          </p:cNvPr>
          <p:cNvSpPr txBox="1">
            <a:spLocks/>
          </p:cNvSpPr>
          <p:nvPr/>
        </p:nvSpPr>
        <p:spPr>
          <a:xfrm>
            <a:off x="201506" y="5060905"/>
            <a:ext cx="4145280" cy="90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Killing a existing pod</a:t>
            </a:r>
          </a:p>
          <a:p>
            <a:r>
              <a:rPr lang="en-US" sz="2000" dirty="0"/>
              <a:t>Next pod serving</a:t>
            </a:r>
          </a:p>
        </p:txBody>
      </p:sp>
      <p:sp>
        <p:nvSpPr>
          <p:cNvPr id="5" name="TextBox 4">
            <a:extLst>
              <a:ext uri="{FF2B5EF4-FFF2-40B4-BE49-F238E27FC236}">
                <a16:creationId xmlns:a16="http://schemas.microsoft.com/office/drawing/2014/main" id="{CCB3474C-B285-0F34-AB33-1689B66BD774}"/>
              </a:ext>
            </a:extLst>
          </p:cNvPr>
          <p:cNvSpPr txBox="1"/>
          <p:nvPr/>
        </p:nvSpPr>
        <p:spPr>
          <a:xfrm>
            <a:off x="271354" y="2679362"/>
            <a:ext cx="2568332" cy="369332"/>
          </a:xfrm>
          <a:prstGeom prst="rect">
            <a:avLst/>
          </a:prstGeom>
          <a:noFill/>
        </p:spPr>
        <p:txBody>
          <a:bodyPr wrap="none" rtlCol="0">
            <a:spAutoFit/>
          </a:bodyPr>
          <a:lstStyle/>
          <a:p>
            <a:r>
              <a:rPr lang="en-US" dirty="0"/>
              <a:t>Timestamp collected b/w</a:t>
            </a:r>
          </a:p>
        </p:txBody>
      </p:sp>
      <p:sp>
        <p:nvSpPr>
          <p:cNvPr id="6" name="TextBox 5">
            <a:extLst>
              <a:ext uri="{FF2B5EF4-FFF2-40B4-BE49-F238E27FC236}">
                <a16:creationId xmlns:a16="http://schemas.microsoft.com/office/drawing/2014/main" id="{998EF64C-A109-DC03-A997-8A7162FEBA01}"/>
              </a:ext>
            </a:extLst>
          </p:cNvPr>
          <p:cNvSpPr txBox="1"/>
          <p:nvPr/>
        </p:nvSpPr>
        <p:spPr>
          <a:xfrm>
            <a:off x="309455" y="4489564"/>
            <a:ext cx="2558521" cy="369332"/>
          </a:xfrm>
          <a:prstGeom prst="rect">
            <a:avLst/>
          </a:prstGeom>
          <a:noFill/>
        </p:spPr>
        <p:txBody>
          <a:bodyPr wrap="none" rtlCol="0">
            <a:spAutoFit/>
          </a:bodyPr>
          <a:lstStyle/>
          <a:p>
            <a:r>
              <a:rPr lang="en-US" dirty="0"/>
              <a:t>Timestamp collected b/w</a:t>
            </a:r>
          </a:p>
        </p:txBody>
      </p:sp>
      <p:sp>
        <p:nvSpPr>
          <p:cNvPr id="7" name="TextBox 6">
            <a:extLst>
              <a:ext uri="{FF2B5EF4-FFF2-40B4-BE49-F238E27FC236}">
                <a16:creationId xmlns:a16="http://schemas.microsoft.com/office/drawing/2014/main" id="{C712F4C7-39F8-6713-C62D-6C3E4AE8F595}"/>
              </a:ext>
            </a:extLst>
          </p:cNvPr>
          <p:cNvSpPr txBox="1"/>
          <p:nvPr/>
        </p:nvSpPr>
        <p:spPr>
          <a:xfrm flipH="1">
            <a:off x="309456" y="1081406"/>
            <a:ext cx="3356611" cy="1060290"/>
          </a:xfrm>
          <a:prstGeom prst="rect">
            <a:avLst/>
          </a:prstGeom>
          <a:noFill/>
        </p:spPr>
        <p:txBody>
          <a:bodyPr wrap="square" rtlCol="0">
            <a:spAutoFit/>
          </a:bodyPr>
          <a:lstStyle/>
          <a:p>
            <a:pPr>
              <a:lnSpc>
                <a:spcPct val="150000"/>
              </a:lnSpc>
            </a:pPr>
            <a:r>
              <a:rPr lang="en-US" sz="2400" dirty="0"/>
              <a:t>Resources allocated</a:t>
            </a:r>
          </a:p>
          <a:p>
            <a:pPr marL="342900" indent="-342900">
              <a:lnSpc>
                <a:spcPct val="150000"/>
              </a:lnSpc>
              <a:buFont typeface="Arial" panose="020B0604020202020204" pitchFamily="34" charset="0"/>
              <a:buChar char="•"/>
            </a:pPr>
            <a:r>
              <a:rPr lang="en-US" sz="2000" dirty="0"/>
              <a:t>2 core CPU, 2GB RAM</a:t>
            </a:r>
          </a:p>
        </p:txBody>
      </p:sp>
      <p:pic>
        <p:nvPicPr>
          <p:cNvPr id="1026" name="Picture 2">
            <a:extLst>
              <a:ext uri="{FF2B5EF4-FFF2-40B4-BE49-F238E27FC236}">
                <a16:creationId xmlns:a16="http://schemas.microsoft.com/office/drawing/2014/main" id="{39FF47EF-AC40-8702-2775-BCDD6417B0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6" r="5177"/>
          <a:stretch/>
        </p:blipFill>
        <p:spPr bwMode="auto">
          <a:xfrm>
            <a:off x="3963252" y="1284659"/>
            <a:ext cx="8073955" cy="39552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6282DA5-A9B4-A134-D282-587EDC1B66AA}"/>
              </a:ext>
            </a:extLst>
          </p:cNvPr>
          <p:cNvSpPr txBox="1"/>
          <p:nvPr/>
        </p:nvSpPr>
        <p:spPr>
          <a:xfrm>
            <a:off x="7713133" y="6346947"/>
            <a:ext cx="3964803" cy="369332"/>
          </a:xfrm>
          <a:prstGeom prst="rect">
            <a:avLst/>
          </a:prstGeom>
          <a:noFill/>
        </p:spPr>
        <p:txBody>
          <a:bodyPr wrap="none" rtlCol="0">
            <a:spAutoFit/>
          </a:bodyPr>
          <a:lstStyle/>
          <a:p>
            <a:r>
              <a:rPr lang="en-US" i="1" dirty="0"/>
              <a:t>* All values are mean of 10 observations</a:t>
            </a:r>
          </a:p>
        </p:txBody>
      </p:sp>
    </p:spTree>
    <p:extLst>
      <p:ext uri="{BB962C8B-B14F-4D97-AF65-F5344CB8AC3E}">
        <p14:creationId xmlns:p14="http://schemas.microsoft.com/office/powerpoint/2010/main" val="282798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A02A-4FD7-C92F-69D8-3F0624F98678}"/>
              </a:ext>
            </a:extLst>
          </p:cNvPr>
          <p:cNvSpPr>
            <a:spLocks noGrp="1"/>
          </p:cNvSpPr>
          <p:nvPr>
            <p:ph type="title"/>
          </p:nvPr>
        </p:nvSpPr>
        <p:spPr>
          <a:xfrm>
            <a:off x="281940" y="-7037"/>
            <a:ext cx="10515600" cy="1325563"/>
          </a:xfrm>
        </p:spPr>
        <p:txBody>
          <a:bodyPr/>
          <a:lstStyle/>
          <a:p>
            <a:r>
              <a:rPr lang="en-US" dirty="0"/>
              <a:t>Server Footprint</a:t>
            </a:r>
          </a:p>
        </p:txBody>
      </p:sp>
      <p:graphicFrame>
        <p:nvGraphicFramePr>
          <p:cNvPr id="13" name="Chart 12">
            <a:extLst>
              <a:ext uri="{FF2B5EF4-FFF2-40B4-BE49-F238E27FC236}">
                <a16:creationId xmlns:a16="http://schemas.microsoft.com/office/drawing/2014/main" id="{3FEEE654-0812-4DC4-9421-EF200D8F3530}"/>
              </a:ext>
            </a:extLst>
          </p:cNvPr>
          <p:cNvGraphicFramePr>
            <a:graphicFrameLocks/>
          </p:cNvGraphicFramePr>
          <p:nvPr>
            <p:extLst>
              <p:ext uri="{D42A27DB-BD31-4B8C-83A1-F6EECF244321}">
                <p14:modId xmlns:p14="http://schemas.microsoft.com/office/powerpoint/2010/main" val="3255935356"/>
              </p:ext>
            </p:extLst>
          </p:nvPr>
        </p:nvGraphicFramePr>
        <p:xfrm>
          <a:off x="1155700" y="1727200"/>
          <a:ext cx="9131300" cy="4578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139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6D00-17DC-4B6D-9325-B0450D6E7A15}"/>
              </a:ext>
            </a:extLst>
          </p:cNvPr>
          <p:cNvSpPr>
            <a:spLocks noGrp="1"/>
          </p:cNvSpPr>
          <p:nvPr>
            <p:ph type="title"/>
          </p:nvPr>
        </p:nvSpPr>
        <p:spPr>
          <a:xfrm>
            <a:off x="397933" y="-241049"/>
            <a:ext cx="10515600" cy="1325563"/>
          </a:xfrm>
        </p:spPr>
        <p:txBody>
          <a:bodyPr>
            <a:normAutofit/>
          </a:bodyPr>
          <a:lstStyle/>
          <a:p>
            <a:r>
              <a:rPr lang="en-US" sz="4800" dirty="0"/>
              <a:t>Performance</a:t>
            </a:r>
          </a:p>
        </p:txBody>
      </p:sp>
      <p:sp>
        <p:nvSpPr>
          <p:cNvPr id="5" name="TextBox 4">
            <a:extLst>
              <a:ext uri="{FF2B5EF4-FFF2-40B4-BE49-F238E27FC236}">
                <a16:creationId xmlns:a16="http://schemas.microsoft.com/office/drawing/2014/main" id="{C62FD452-4F87-9FDE-9D11-D152260172AF}"/>
              </a:ext>
            </a:extLst>
          </p:cNvPr>
          <p:cNvSpPr txBox="1"/>
          <p:nvPr/>
        </p:nvSpPr>
        <p:spPr>
          <a:xfrm>
            <a:off x="1032931" y="1450788"/>
            <a:ext cx="6096000" cy="1295868"/>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800" dirty="0"/>
              <a:t>CPU </a:t>
            </a:r>
          </a:p>
          <a:p>
            <a:pPr marL="742950" lvl="1" indent="-285750">
              <a:lnSpc>
                <a:spcPct val="150000"/>
              </a:lnSpc>
              <a:buFont typeface="Arial" panose="020B0604020202020204" pitchFamily="34" charset="0"/>
              <a:buChar char="•"/>
            </a:pPr>
            <a:r>
              <a:rPr lang="en-US" dirty="0"/>
              <a:t>Memory</a:t>
            </a:r>
          </a:p>
          <a:p>
            <a:pPr marL="742950" lvl="1" indent="-285750">
              <a:lnSpc>
                <a:spcPct val="150000"/>
              </a:lnSpc>
              <a:buFont typeface="Arial" panose="020B0604020202020204" pitchFamily="34" charset="0"/>
              <a:buChar char="•"/>
            </a:pPr>
            <a:r>
              <a:rPr lang="en-US" sz="1800" dirty="0"/>
              <a:t>Response time</a:t>
            </a:r>
          </a:p>
        </p:txBody>
      </p:sp>
      <p:sp>
        <p:nvSpPr>
          <p:cNvPr id="6" name="TextBox 5">
            <a:extLst>
              <a:ext uri="{FF2B5EF4-FFF2-40B4-BE49-F238E27FC236}">
                <a16:creationId xmlns:a16="http://schemas.microsoft.com/office/drawing/2014/main" id="{23B1A833-B4D8-F09D-DFF8-171B5C021549}"/>
              </a:ext>
            </a:extLst>
          </p:cNvPr>
          <p:cNvSpPr txBox="1"/>
          <p:nvPr/>
        </p:nvSpPr>
        <p:spPr>
          <a:xfrm>
            <a:off x="969256" y="991962"/>
            <a:ext cx="4910667" cy="523220"/>
          </a:xfrm>
          <a:prstGeom prst="rect">
            <a:avLst/>
          </a:prstGeom>
          <a:noFill/>
        </p:spPr>
        <p:txBody>
          <a:bodyPr wrap="square" rtlCol="0">
            <a:spAutoFit/>
          </a:bodyPr>
          <a:lstStyle/>
          <a:p>
            <a:r>
              <a:rPr lang="en-US" sz="2800" dirty="0"/>
              <a:t>Metrics</a:t>
            </a:r>
          </a:p>
        </p:txBody>
      </p:sp>
      <p:sp>
        <p:nvSpPr>
          <p:cNvPr id="7" name="TextBox 6">
            <a:extLst>
              <a:ext uri="{FF2B5EF4-FFF2-40B4-BE49-F238E27FC236}">
                <a16:creationId xmlns:a16="http://schemas.microsoft.com/office/drawing/2014/main" id="{FF4EAB85-D88F-4CB1-D8F8-1F8D458F70D9}"/>
              </a:ext>
            </a:extLst>
          </p:cNvPr>
          <p:cNvSpPr txBox="1"/>
          <p:nvPr/>
        </p:nvSpPr>
        <p:spPr>
          <a:xfrm>
            <a:off x="969256" y="3961131"/>
            <a:ext cx="2168158" cy="523220"/>
          </a:xfrm>
          <a:prstGeom prst="rect">
            <a:avLst/>
          </a:prstGeom>
          <a:noFill/>
        </p:spPr>
        <p:txBody>
          <a:bodyPr wrap="none" rtlCol="0">
            <a:spAutoFit/>
          </a:bodyPr>
          <a:lstStyle/>
          <a:p>
            <a:r>
              <a:rPr lang="en-US" sz="2800" dirty="0"/>
              <a:t>Testing States</a:t>
            </a:r>
          </a:p>
        </p:txBody>
      </p:sp>
      <p:sp>
        <p:nvSpPr>
          <p:cNvPr id="8" name="TextBox 7">
            <a:extLst>
              <a:ext uri="{FF2B5EF4-FFF2-40B4-BE49-F238E27FC236}">
                <a16:creationId xmlns:a16="http://schemas.microsoft.com/office/drawing/2014/main" id="{D1D84894-604A-FF56-9395-84E2169153A9}"/>
              </a:ext>
            </a:extLst>
          </p:cNvPr>
          <p:cNvSpPr txBox="1"/>
          <p:nvPr/>
        </p:nvSpPr>
        <p:spPr>
          <a:xfrm>
            <a:off x="1032928" y="4425553"/>
            <a:ext cx="9575801" cy="880369"/>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800" dirty="0"/>
              <a:t>Idle - Application is idle </a:t>
            </a:r>
          </a:p>
          <a:p>
            <a:pPr marL="742950" lvl="1" indent="-285750">
              <a:lnSpc>
                <a:spcPct val="150000"/>
              </a:lnSpc>
              <a:buFont typeface="Arial" panose="020B0604020202020204" pitchFamily="34" charset="0"/>
              <a:buChar char="•"/>
            </a:pPr>
            <a:r>
              <a:rPr lang="en-US" dirty="0"/>
              <a:t>Load – Application under load ( 1000 users, 1s ramp up period, 10 iterations) </a:t>
            </a:r>
          </a:p>
        </p:txBody>
      </p:sp>
      <p:sp>
        <p:nvSpPr>
          <p:cNvPr id="10" name="TextBox 9">
            <a:extLst>
              <a:ext uri="{FF2B5EF4-FFF2-40B4-BE49-F238E27FC236}">
                <a16:creationId xmlns:a16="http://schemas.microsoft.com/office/drawing/2014/main" id="{EDD18B2B-82DB-03BD-F10D-BC3C86AC19B4}"/>
              </a:ext>
            </a:extLst>
          </p:cNvPr>
          <p:cNvSpPr txBox="1"/>
          <p:nvPr/>
        </p:nvSpPr>
        <p:spPr>
          <a:xfrm>
            <a:off x="922864" y="2687575"/>
            <a:ext cx="1749325" cy="523220"/>
          </a:xfrm>
          <a:prstGeom prst="rect">
            <a:avLst/>
          </a:prstGeom>
          <a:noFill/>
        </p:spPr>
        <p:txBody>
          <a:bodyPr wrap="none" rtlCol="0">
            <a:spAutoFit/>
          </a:bodyPr>
          <a:lstStyle/>
          <a:p>
            <a:r>
              <a:rPr lang="en-US" sz="2800" dirty="0"/>
              <a:t>Tools Used</a:t>
            </a:r>
          </a:p>
        </p:txBody>
      </p:sp>
      <p:sp>
        <p:nvSpPr>
          <p:cNvPr id="11" name="TextBox 10">
            <a:extLst>
              <a:ext uri="{FF2B5EF4-FFF2-40B4-BE49-F238E27FC236}">
                <a16:creationId xmlns:a16="http://schemas.microsoft.com/office/drawing/2014/main" id="{8105EBFE-7F76-6FD7-6DFB-2F52942CE47A}"/>
              </a:ext>
            </a:extLst>
          </p:cNvPr>
          <p:cNvSpPr txBox="1"/>
          <p:nvPr/>
        </p:nvSpPr>
        <p:spPr>
          <a:xfrm>
            <a:off x="1032927" y="3078794"/>
            <a:ext cx="9575801" cy="880369"/>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800" dirty="0"/>
              <a:t>JMeter – For load simulation</a:t>
            </a:r>
          </a:p>
          <a:p>
            <a:pPr marL="742950" lvl="1" indent="-285750">
              <a:lnSpc>
                <a:spcPct val="150000"/>
              </a:lnSpc>
              <a:buFont typeface="Arial" panose="020B0604020202020204" pitchFamily="34" charset="0"/>
              <a:buChar char="•"/>
            </a:pPr>
            <a:r>
              <a:rPr lang="en-US" dirty="0"/>
              <a:t>Prometheus, Grafana – Monitoring and Visualization </a:t>
            </a:r>
          </a:p>
        </p:txBody>
      </p:sp>
      <p:pic>
        <p:nvPicPr>
          <p:cNvPr id="12" name="Google Shape;71;p15">
            <a:extLst>
              <a:ext uri="{FF2B5EF4-FFF2-40B4-BE49-F238E27FC236}">
                <a16:creationId xmlns:a16="http://schemas.microsoft.com/office/drawing/2014/main" id="{7C295FEA-9A46-B478-8418-80DF280CAB78}"/>
              </a:ext>
            </a:extLst>
          </p:cNvPr>
          <p:cNvPicPr preferRelativeResize="0"/>
          <p:nvPr/>
        </p:nvPicPr>
        <p:blipFill>
          <a:blip r:embed="rId2">
            <a:alphaModFix/>
          </a:blip>
          <a:stretch>
            <a:fillRect/>
          </a:stretch>
        </p:blipFill>
        <p:spPr>
          <a:xfrm>
            <a:off x="6908800" y="460562"/>
            <a:ext cx="4682978" cy="4340038"/>
          </a:xfrm>
          <a:prstGeom prst="rect">
            <a:avLst/>
          </a:prstGeom>
          <a:noFill/>
          <a:ln>
            <a:noFill/>
          </a:ln>
        </p:spPr>
      </p:pic>
      <p:sp>
        <p:nvSpPr>
          <p:cNvPr id="13" name="TextBox 12">
            <a:extLst>
              <a:ext uri="{FF2B5EF4-FFF2-40B4-BE49-F238E27FC236}">
                <a16:creationId xmlns:a16="http://schemas.microsoft.com/office/drawing/2014/main" id="{15C94EE8-162B-7256-8CD1-146215E7BF40}"/>
              </a:ext>
            </a:extLst>
          </p:cNvPr>
          <p:cNvSpPr txBox="1"/>
          <p:nvPr/>
        </p:nvSpPr>
        <p:spPr>
          <a:xfrm>
            <a:off x="1109129" y="5503833"/>
            <a:ext cx="5392823" cy="523220"/>
          </a:xfrm>
          <a:prstGeom prst="rect">
            <a:avLst/>
          </a:prstGeom>
          <a:noFill/>
        </p:spPr>
        <p:txBody>
          <a:bodyPr wrap="none" rtlCol="0">
            <a:spAutoFit/>
          </a:bodyPr>
          <a:lstStyle/>
          <a:p>
            <a:r>
              <a:rPr lang="en-US" sz="2800" dirty="0"/>
              <a:t>Resources allocated for comparison</a:t>
            </a:r>
          </a:p>
        </p:txBody>
      </p:sp>
      <p:sp>
        <p:nvSpPr>
          <p:cNvPr id="14" name="TextBox 13">
            <a:extLst>
              <a:ext uri="{FF2B5EF4-FFF2-40B4-BE49-F238E27FC236}">
                <a16:creationId xmlns:a16="http://schemas.microsoft.com/office/drawing/2014/main" id="{5957B6AD-7548-D285-9FD5-F30B94333483}"/>
              </a:ext>
            </a:extLst>
          </p:cNvPr>
          <p:cNvSpPr txBox="1"/>
          <p:nvPr/>
        </p:nvSpPr>
        <p:spPr>
          <a:xfrm>
            <a:off x="1032929" y="5924331"/>
            <a:ext cx="9575801" cy="464871"/>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800" dirty="0"/>
              <a:t>2 core CPU, 2 GB RAM</a:t>
            </a:r>
            <a:endParaRPr lang="en-US" dirty="0"/>
          </a:p>
        </p:txBody>
      </p:sp>
    </p:spTree>
    <p:extLst>
      <p:ext uri="{BB962C8B-B14F-4D97-AF65-F5344CB8AC3E}">
        <p14:creationId xmlns:p14="http://schemas.microsoft.com/office/powerpoint/2010/main" val="122853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415600" y="1172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Orders Python Service – Idle State                           </a:t>
            </a:r>
            <a:endParaRPr dirty="0"/>
          </a:p>
        </p:txBody>
      </p:sp>
      <p:pic>
        <p:nvPicPr>
          <p:cNvPr id="90" name="Google Shape;90;p17"/>
          <p:cNvPicPr preferRelativeResize="0"/>
          <p:nvPr/>
        </p:nvPicPr>
        <p:blipFill>
          <a:blip r:embed="rId3">
            <a:alphaModFix/>
          </a:blip>
          <a:stretch>
            <a:fillRect/>
          </a:stretch>
        </p:blipFill>
        <p:spPr>
          <a:xfrm>
            <a:off x="287974" y="1111828"/>
            <a:ext cx="5554026" cy="2452000"/>
          </a:xfrm>
          <a:prstGeom prst="rect">
            <a:avLst/>
          </a:prstGeom>
          <a:noFill/>
          <a:ln>
            <a:noFill/>
          </a:ln>
        </p:spPr>
      </p:pic>
      <p:pic>
        <p:nvPicPr>
          <p:cNvPr id="91" name="Google Shape;91;p17"/>
          <p:cNvPicPr preferRelativeResize="0"/>
          <p:nvPr/>
        </p:nvPicPr>
        <p:blipFill>
          <a:blip r:embed="rId4">
            <a:alphaModFix/>
          </a:blip>
          <a:stretch>
            <a:fillRect/>
          </a:stretch>
        </p:blipFill>
        <p:spPr>
          <a:xfrm>
            <a:off x="287974" y="3794790"/>
            <a:ext cx="5554026" cy="2563678"/>
          </a:xfrm>
          <a:prstGeom prst="rect">
            <a:avLst/>
          </a:prstGeom>
          <a:noFill/>
          <a:ln>
            <a:noFill/>
          </a:ln>
        </p:spPr>
      </p:pic>
      <p:pic>
        <p:nvPicPr>
          <p:cNvPr id="92" name="Google Shape;92;p17"/>
          <p:cNvPicPr preferRelativeResize="0"/>
          <p:nvPr/>
        </p:nvPicPr>
        <p:blipFill>
          <a:blip r:embed="rId5">
            <a:alphaModFix/>
          </a:blip>
          <a:stretch>
            <a:fillRect/>
          </a:stretch>
        </p:blipFill>
        <p:spPr>
          <a:xfrm>
            <a:off x="6172875" y="1111828"/>
            <a:ext cx="5635427" cy="2452000"/>
          </a:xfrm>
          <a:prstGeom prst="rect">
            <a:avLst/>
          </a:prstGeom>
          <a:noFill/>
          <a:ln>
            <a:noFill/>
          </a:ln>
        </p:spPr>
      </p:pic>
      <p:pic>
        <p:nvPicPr>
          <p:cNvPr id="93" name="Google Shape;93;p17"/>
          <p:cNvPicPr preferRelativeResize="0"/>
          <p:nvPr/>
        </p:nvPicPr>
        <p:blipFill>
          <a:blip r:embed="rId6">
            <a:alphaModFix/>
          </a:blip>
          <a:stretch>
            <a:fillRect/>
          </a:stretch>
        </p:blipFill>
        <p:spPr>
          <a:xfrm>
            <a:off x="6140973" y="3794790"/>
            <a:ext cx="5699232" cy="25636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263200" y="1339867"/>
            <a:ext cx="5687661" cy="2198333"/>
          </a:xfrm>
          <a:prstGeom prst="rect">
            <a:avLst/>
          </a:prstGeom>
          <a:noFill/>
          <a:ln>
            <a:noFill/>
          </a:ln>
        </p:spPr>
      </p:pic>
      <p:pic>
        <p:nvPicPr>
          <p:cNvPr id="100" name="Google Shape;100;p18"/>
          <p:cNvPicPr preferRelativeResize="0"/>
          <p:nvPr/>
        </p:nvPicPr>
        <p:blipFill>
          <a:blip r:embed="rId4">
            <a:alphaModFix/>
          </a:blip>
          <a:stretch>
            <a:fillRect/>
          </a:stretch>
        </p:blipFill>
        <p:spPr>
          <a:xfrm>
            <a:off x="233005" y="3851301"/>
            <a:ext cx="5717856" cy="2336533"/>
          </a:xfrm>
          <a:prstGeom prst="rect">
            <a:avLst/>
          </a:prstGeom>
          <a:noFill/>
          <a:ln>
            <a:noFill/>
          </a:ln>
        </p:spPr>
      </p:pic>
      <p:pic>
        <p:nvPicPr>
          <p:cNvPr id="101" name="Google Shape;101;p18"/>
          <p:cNvPicPr preferRelativeResize="0"/>
          <p:nvPr/>
        </p:nvPicPr>
        <p:blipFill rotWithShape="1">
          <a:blip r:embed="rId5">
            <a:alphaModFix/>
          </a:blip>
          <a:srcRect b="8248"/>
          <a:stretch/>
        </p:blipFill>
        <p:spPr>
          <a:xfrm>
            <a:off x="6241141" y="1339867"/>
            <a:ext cx="5764592" cy="2198333"/>
          </a:xfrm>
          <a:prstGeom prst="rect">
            <a:avLst/>
          </a:prstGeom>
          <a:noFill/>
          <a:ln>
            <a:noFill/>
          </a:ln>
        </p:spPr>
      </p:pic>
      <p:pic>
        <p:nvPicPr>
          <p:cNvPr id="102" name="Google Shape;102;p18"/>
          <p:cNvPicPr preferRelativeResize="0"/>
          <p:nvPr/>
        </p:nvPicPr>
        <p:blipFill rotWithShape="1">
          <a:blip r:embed="rId6">
            <a:alphaModFix/>
          </a:blip>
          <a:srcRect b="8248"/>
          <a:stretch/>
        </p:blipFill>
        <p:spPr>
          <a:xfrm>
            <a:off x="6241139" y="3851300"/>
            <a:ext cx="5717856" cy="2336533"/>
          </a:xfrm>
          <a:prstGeom prst="rect">
            <a:avLst/>
          </a:prstGeom>
          <a:noFill/>
          <a:ln>
            <a:noFill/>
          </a:ln>
        </p:spPr>
      </p:pic>
      <p:sp>
        <p:nvSpPr>
          <p:cNvPr id="2" name="Google Shape;89;p17">
            <a:extLst>
              <a:ext uri="{FF2B5EF4-FFF2-40B4-BE49-F238E27FC236}">
                <a16:creationId xmlns:a16="http://schemas.microsoft.com/office/drawing/2014/main" id="{77DB0246-849D-E5BF-41CB-9DC37BD2E68A}"/>
              </a:ext>
            </a:extLst>
          </p:cNvPr>
          <p:cNvSpPr txBox="1">
            <a:spLocks/>
          </p:cNvSpPr>
          <p:nvPr/>
        </p:nvSpPr>
        <p:spPr>
          <a:xfrm>
            <a:off x="233005" y="193467"/>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Orders </a:t>
            </a:r>
            <a:r>
              <a:rPr lang="en" dirty="0"/>
              <a:t>Python S</a:t>
            </a:r>
            <a:r>
              <a:rPr lang="en-US" dirty="0"/>
              <a:t>ervice – Load State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Orders Python Service Response Time</a:t>
            </a:r>
            <a:endParaRPr dirty="0"/>
          </a:p>
        </p:txBody>
      </p:sp>
      <p:pic>
        <p:nvPicPr>
          <p:cNvPr id="72" name="Google Shape;72;p15"/>
          <p:cNvPicPr preferRelativeResize="0"/>
          <p:nvPr/>
        </p:nvPicPr>
        <p:blipFill>
          <a:blip r:embed="rId3">
            <a:alphaModFix/>
          </a:blip>
          <a:stretch>
            <a:fillRect/>
          </a:stretch>
        </p:blipFill>
        <p:spPr>
          <a:xfrm>
            <a:off x="154763" y="2107873"/>
            <a:ext cx="11785597" cy="916021"/>
          </a:xfrm>
          <a:prstGeom prst="rect">
            <a:avLst/>
          </a:prstGeom>
          <a:noFill/>
          <a:ln>
            <a:noFill/>
          </a:ln>
        </p:spPr>
      </p:pic>
      <p:pic>
        <p:nvPicPr>
          <p:cNvPr id="2" name="Google Shape;84;p16">
            <a:extLst>
              <a:ext uri="{FF2B5EF4-FFF2-40B4-BE49-F238E27FC236}">
                <a16:creationId xmlns:a16="http://schemas.microsoft.com/office/drawing/2014/main" id="{EF2609CC-9188-C7FD-06AE-D5B1ECAE0678}"/>
              </a:ext>
            </a:extLst>
          </p:cNvPr>
          <p:cNvPicPr preferRelativeResize="0"/>
          <p:nvPr/>
        </p:nvPicPr>
        <p:blipFill>
          <a:blip r:embed="rId4">
            <a:alphaModFix/>
          </a:blip>
          <a:stretch>
            <a:fillRect/>
          </a:stretch>
        </p:blipFill>
        <p:spPr>
          <a:xfrm>
            <a:off x="106311" y="4072956"/>
            <a:ext cx="11785604" cy="844757"/>
          </a:xfrm>
          <a:prstGeom prst="rect">
            <a:avLst/>
          </a:prstGeom>
          <a:noFill/>
          <a:ln>
            <a:noFill/>
          </a:ln>
        </p:spPr>
      </p:pic>
      <p:sp>
        <p:nvSpPr>
          <p:cNvPr id="3" name="Google Shape;89;p17">
            <a:extLst>
              <a:ext uri="{FF2B5EF4-FFF2-40B4-BE49-F238E27FC236}">
                <a16:creationId xmlns:a16="http://schemas.microsoft.com/office/drawing/2014/main" id="{D9D8BF4D-1367-0789-3F07-5176308E2B3A}"/>
              </a:ext>
            </a:extLst>
          </p:cNvPr>
          <p:cNvSpPr txBox="1">
            <a:spLocks/>
          </p:cNvSpPr>
          <p:nvPr/>
        </p:nvSpPr>
        <p:spPr>
          <a:xfrm>
            <a:off x="154763" y="1053936"/>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VM</a:t>
            </a:r>
          </a:p>
        </p:txBody>
      </p:sp>
      <p:sp>
        <p:nvSpPr>
          <p:cNvPr id="4" name="Google Shape;89;p17">
            <a:extLst>
              <a:ext uri="{FF2B5EF4-FFF2-40B4-BE49-F238E27FC236}">
                <a16:creationId xmlns:a16="http://schemas.microsoft.com/office/drawing/2014/main" id="{B74C0A6F-D058-BB6C-64B6-D18975B0920F}"/>
              </a:ext>
            </a:extLst>
          </p:cNvPr>
          <p:cNvSpPr txBox="1">
            <a:spLocks/>
          </p:cNvSpPr>
          <p:nvPr/>
        </p:nvSpPr>
        <p:spPr>
          <a:xfrm>
            <a:off x="154763" y="3309356"/>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Pod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395636" y="1112792"/>
            <a:ext cx="5254834" cy="2405013"/>
          </a:xfrm>
          <a:prstGeom prst="rect">
            <a:avLst/>
          </a:prstGeom>
          <a:noFill/>
          <a:ln>
            <a:noFill/>
          </a:ln>
        </p:spPr>
      </p:pic>
      <p:pic>
        <p:nvPicPr>
          <p:cNvPr id="138" name="Google Shape;138;p22"/>
          <p:cNvPicPr preferRelativeResize="0"/>
          <p:nvPr/>
        </p:nvPicPr>
        <p:blipFill>
          <a:blip r:embed="rId4">
            <a:alphaModFix/>
          </a:blip>
          <a:stretch>
            <a:fillRect/>
          </a:stretch>
        </p:blipFill>
        <p:spPr>
          <a:xfrm>
            <a:off x="6169207" y="1112792"/>
            <a:ext cx="5627157" cy="2405012"/>
          </a:xfrm>
          <a:prstGeom prst="rect">
            <a:avLst/>
          </a:prstGeom>
          <a:noFill/>
          <a:ln>
            <a:noFill/>
          </a:ln>
        </p:spPr>
      </p:pic>
      <p:pic>
        <p:nvPicPr>
          <p:cNvPr id="139" name="Google Shape;139;p22"/>
          <p:cNvPicPr preferRelativeResize="0"/>
          <p:nvPr/>
        </p:nvPicPr>
        <p:blipFill>
          <a:blip r:embed="rId5">
            <a:alphaModFix/>
          </a:blip>
          <a:stretch>
            <a:fillRect/>
          </a:stretch>
        </p:blipFill>
        <p:spPr>
          <a:xfrm>
            <a:off x="395635" y="3920658"/>
            <a:ext cx="5308767" cy="2211261"/>
          </a:xfrm>
          <a:prstGeom prst="rect">
            <a:avLst/>
          </a:prstGeom>
          <a:noFill/>
          <a:ln>
            <a:noFill/>
          </a:ln>
        </p:spPr>
      </p:pic>
      <p:pic>
        <p:nvPicPr>
          <p:cNvPr id="140" name="Google Shape;140;p22"/>
          <p:cNvPicPr preferRelativeResize="0"/>
          <p:nvPr/>
        </p:nvPicPr>
        <p:blipFill>
          <a:blip r:embed="rId6">
            <a:alphaModFix/>
          </a:blip>
          <a:stretch>
            <a:fillRect/>
          </a:stretch>
        </p:blipFill>
        <p:spPr>
          <a:xfrm>
            <a:off x="6235819" y="3878269"/>
            <a:ext cx="5627157" cy="2253650"/>
          </a:xfrm>
          <a:prstGeom prst="rect">
            <a:avLst/>
          </a:prstGeom>
          <a:noFill/>
          <a:ln>
            <a:noFill/>
          </a:ln>
        </p:spPr>
      </p:pic>
      <p:sp>
        <p:nvSpPr>
          <p:cNvPr id="141" name="Google Shape;141;p22"/>
          <p:cNvSpPr txBox="1">
            <a:spLocks noGrp="1"/>
          </p:cNvSpPr>
          <p:nvPr>
            <p:ph type="title" idx="4294967295"/>
          </p:nvPr>
        </p:nvSpPr>
        <p:spPr>
          <a:xfrm>
            <a:off x="308267" y="77533"/>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UI JS Service – Idle State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6191334" y="864735"/>
            <a:ext cx="5544870" cy="2471861"/>
          </a:xfrm>
          <a:prstGeom prst="rect">
            <a:avLst/>
          </a:prstGeom>
          <a:noFill/>
          <a:ln>
            <a:noFill/>
          </a:ln>
        </p:spPr>
      </p:pic>
      <p:pic>
        <p:nvPicPr>
          <p:cNvPr id="147" name="Google Shape;147;p23"/>
          <p:cNvPicPr preferRelativeResize="0"/>
          <p:nvPr/>
        </p:nvPicPr>
        <p:blipFill>
          <a:blip r:embed="rId4">
            <a:alphaModFix/>
          </a:blip>
          <a:stretch>
            <a:fillRect/>
          </a:stretch>
        </p:blipFill>
        <p:spPr>
          <a:xfrm>
            <a:off x="6159500" y="3818871"/>
            <a:ext cx="5576704" cy="2471861"/>
          </a:xfrm>
          <a:prstGeom prst="rect">
            <a:avLst/>
          </a:prstGeom>
          <a:noFill/>
          <a:ln>
            <a:noFill/>
          </a:ln>
        </p:spPr>
      </p:pic>
      <p:pic>
        <p:nvPicPr>
          <p:cNvPr id="148" name="Google Shape;148;p23"/>
          <p:cNvPicPr preferRelativeResize="0"/>
          <p:nvPr/>
        </p:nvPicPr>
        <p:blipFill>
          <a:blip r:embed="rId5">
            <a:alphaModFix/>
          </a:blip>
          <a:stretch>
            <a:fillRect/>
          </a:stretch>
        </p:blipFill>
        <p:spPr>
          <a:xfrm>
            <a:off x="296332" y="864735"/>
            <a:ext cx="5672499" cy="2471861"/>
          </a:xfrm>
          <a:prstGeom prst="rect">
            <a:avLst/>
          </a:prstGeom>
          <a:noFill/>
          <a:ln>
            <a:noFill/>
          </a:ln>
        </p:spPr>
      </p:pic>
      <p:pic>
        <p:nvPicPr>
          <p:cNvPr id="149" name="Google Shape;149;p23"/>
          <p:cNvPicPr preferRelativeResize="0"/>
          <p:nvPr/>
        </p:nvPicPr>
        <p:blipFill>
          <a:blip r:embed="rId6">
            <a:alphaModFix/>
          </a:blip>
          <a:stretch>
            <a:fillRect/>
          </a:stretch>
        </p:blipFill>
        <p:spPr>
          <a:xfrm>
            <a:off x="296333" y="3818871"/>
            <a:ext cx="5576704" cy="2471861"/>
          </a:xfrm>
          <a:prstGeom prst="rect">
            <a:avLst/>
          </a:prstGeom>
          <a:noFill/>
          <a:ln>
            <a:noFill/>
          </a:ln>
        </p:spPr>
      </p:pic>
      <p:sp>
        <p:nvSpPr>
          <p:cNvPr id="150" name="Google Shape;150;p23"/>
          <p:cNvSpPr txBox="1">
            <a:spLocks noGrp="1"/>
          </p:cNvSpPr>
          <p:nvPr>
            <p:ph type="title" idx="4294967295"/>
          </p:nvPr>
        </p:nvSpPr>
        <p:spPr>
          <a:xfrm>
            <a:off x="200900" y="0"/>
            <a:ext cx="1334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US" dirty="0"/>
              <a:t>UI JS Service – Load State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UI JS Service Response Time</a:t>
            </a:r>
            <a:endParaRPr dirty="0"/>
          </a:p>
        </p:txBody>
      </p:sp>
      <p:pic>
        <p:nvPicPr>
          <p:cNvPr id="120" name="Google Shape;120;p20"/>
          <p:cNvPicPr preferRelativeResize="0"/>
          <p:nvPr/>
        </p:nvPicPr>
        <p:blipFill>
          <a:blip r:embed="rId3">
            <a:alphaModFix/>
          </a:blip>
          <a:stretch>
            <a:fillRect/>
          </a:stretch>
        </p:blipFill>
        <p:spPr>
          <a:xfrm>
            <a:off x="110085" y="2053835"/>
            <a:ext cx="11785599" cy="818444"/>
          </a:xfrm>
          <a:prstGeom prst="rect">
            <a:avLst/>
          </a:prstGeom>
          <a:noFill/>
          <a:ln>
            <a:noFill/>
          </a:ln>
        </p:spPr>
      </p:pic>
      <p:pic>
        <p:nvPicPr>
          <p:cNvPr id="3" name="Google Shape;132;p21">
            <a:extLst>
              <a:ext uri="{FF2B5EF4-FFF2-40B4-BE49-F238E27FC236}">
                <a16:creationId xmlns:a16="http://schemas.microsoft.com/office/drawing/2014/main" id="{274CB10D-C4E6-1158-A28E-1779B65E744F}"/>
              </a:ext>
            </a:extLst>
          </p:cNvPr>
          <p:cNvPicPr preferRelativeResize="0"/>
          <p:nvPr/>
        </p:nvPicPr>
        <p:blipFill>
          <a:blip r:embed="rId4">
            <a:alphaModFix/>
          </a:blip>
          <a:stretch>
            <a:fillRect/>
          </a:stretch>
        </p:blipFill>
        <p:spPr>
          <a:xfrm>
            <a:off x="203199" y="4415801"/>
            <a:ext cx="11785601" cy="805432"/>
          </a:xfrm>
          <a:prstGeom prst="rect">
            <a:avLst/>
          </a:prstGeom>
          <a:noFill/>
          <a:ln>
            <a:noFill/>
          </a:ln>
        </p:spPr>
      </p:pic>
      <p:sp>
        <p:nvSpPr>
          <p:cNvPr id="4" name="Google Shape;89;p17">
            <a:extLst>
              <a:ext uri="{FF2B5EF4-FFF2-40B4-BE49-F238E27FC236}">
                <a16:creationId xmlns:a16="http://schemas.microsoft.com/office/drawing/2014/main" id="{E979D74C-2634-C3A0-63B3-5E76E0D2E050}"/>
              </a:ext>
            </a:extLst>
          </p:cNvPr>
          <p:cNvSpPr txBox="1">
            <a:spLocks/>
          </p:cNvSpPr>
          <p:nvPr/>
        </p:nvSpPr>
        <p:spPr>
          <a:xfrm>
            <a:off x="110085" y="1409536"/>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VM</a:t>
            </a:r>
          </a:p>
        </p:txBody>
      </p:sp>
      <p:sp>
        <p:nvSpPr>
          <p:cNvPr id="5" name="Google Shape;89;p17">
            <a:extLst>
              <a:ext uri="{FF2B5EF4-FFF2-40B4-BE49-F238E27FC236}">
                <a16:creationId xmlns:a16="http://schemas.microsoft.com/office/drawing/2014/main" id="{88802E94-238B-DA82-4BC0-069A5AEFDF93}"/>
              </a:ext>
            </a:extLst>
          </p:cNvPr>
          <p:cNvSpPr txBox="1">
            <a:spLocks/>
          </p:cNvSpPr>
          <p:nvPr/>
        </p:nvSpPr>
        <p:spPr>
          <a:xfrm>
            <a:off x="110085" y="3664956"/>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Pod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4949249"/>
          </a:xfrm>
        </p:spPr>
        <p:txBody>
          <a:bodyPr>
            <a:normAutofit/>
          </a:bodyPr>
          <a:lstStyle/>
          <a:p>
            <a:pPr marL="0" indent="0" algn="l">
              <a:lnSpc>
                <a:spcPct val="110000"/>
              </a:lnSpc>
              <a:spcBef>
                <a:spcPts val="600"/>
              </a:spcBef>
              <a:spcAft>
                <a:spcPts val="600"/>
              </a:spcAft>
              <a:buNone/>
            </a:pPr>
            <a:r>
              <a:rPr lang="en-US" sz="1800" b="1" i="0" dirty="0">
                <a:effectLst/>
              </a:rPr>
              <a:t>Monolithic applications : Drawbacks</a:t>
            </a:r>
          </a:p>
          <a:p>
            <a:pPr algn="l">
              <a:lnSpc>
                <a:spcPct val="110000"/>
              </a:lnSpc>
              <a:spcBef>
                <a:spcPts val="600"/>
              </a:spcBef>
              <a:spcAft>
                <a:spcPts val="600"/>
              </a:spcAft>
              <a:buFont typeface="Arial" panose="020B0604020202020204" pitchFamily="34" charset="0"/>
              <a:buChar char="•"/>
            </a:pPr>
            <a:r>
              <a:rPr lang="en-US" sz="1800" b="0" i="0" dirty="0">
                <a:effectLst/>
              </a:rPr>
              <a:t>complex and difficult to manage as a single unit</a:t>
            </a:r>
          </a:p>
          <a:p>
            <a:pPr algn="l">
              <a:lnSpc>
                <a:spcPct val="110000"/>
              </a:lnSpc>
              <a:spcBef>
                <a:spcPts val="600"/>
              </a:spcBef>
              <a:spcAft>
                <a:spcPts val="600"/>
              </a:spcAft>
              <a:buFont typeface="Arial" panose="020B0604020202020204" pitchFamily="34" charset="0"/>
              <a:buChar char="•"/>
            </a:pPr>
            <a:r>
              <a:rPr lang="en-US" sz="1800" b="0" i="0" dirty="0">
                <a:effectLst/>
              </a:rPr>
              <a:t>achieving agility is challenging</a:t>
            </a:r>
          </a:p>
          <a:p>
            <a:pPr marL="0" indent="0" algn="l">
              <a:lnSpc>
                <a:spcPct val="110000"/>
              </a:lnSpc>
              <a:spcBef>
                <a:spcPts val="600"/>
              </a:spcBef>
              <a:spcAft>
                <a:spcPts val="600"/>
              </a:spcAft>
              <a:buNone/>
            </a:pPr>
            <a:endParaRPr lang="en-US" sz="100" b="0" i="0" dirty="0">
              <a:effectLst/>
            </a:endParaRPr>
          </a:p>
          <a:p>
            <a:pPr marL="0" indent="0" algn="l">
              <a:lnSpc>
                <a:spcPct val="110000"/>
              </a:lnSpc>
              <a:spcBef>
                <a:spcPts val="600"/>
              </a:spcBef>
              <a:spcAft>
                <a:spcPts val="600"/>
              </a:spcAft>
              <a:buNone/>
            </a:pPr>
            <a:r>
              <a:rPr lang="en-US" sz="1800" b="1" i="0" dirty="0">
                <a:effectLst/>
              </a:rPr>
              <a:t>Microservices</a:t>
            </a:r>
          </a:p>
          <a:p>
            <a:pPr>
              <a:lnSpc>
                <a:spcPct val="110000"/>
              </a:lnSpc>
              <a:spcBef>
                <a:spcPts val="600"/>
              </a:spcBef>
              <a:spcAft>
                <a:spcPts val="600"/>
              </a:spcAft>
            </a:pPr>
            <a:r>
              <a:rPr lang="en-US" sz="1800" b="0" i="0" dirty="0">
                <a:effectLst/>
              </a:rPr>
              <a:t> simplifies monolithic applications</a:t>
            </a:r>
          </a:p>
          <a:p>
            <a:pPr>
              <a:lnSpc>
                <a:spcPct val="110000"/>
              </a:lnSpc>
              <a:spcBef>
                <a:spcPts val="600"/>
              </a:spcBef>
              <a:spcAft>
                <a:spcPts val="600"/>
              </a:spcAft>
            </a:pPr>
            <a:r>
              <a:rPr lang="en-US" sz="1800" b="0" i="0" dirty="0">
                <a:effectLst/>
              </a:rPr>
              <a:t> flexible, agile, easy to maintain</a:t>
            </a:r>
          </a:p>
          <a:p>
            <a:pPr>
              <a:lnSpc>
                <a:spcPct val="110000"/>
              </a:lnSpc>
              <a:spcBef>
                <a:spcPts val="600"/>
              </a:spcBef>
              <a:spcAft>
                <a:spcPts val="600"/>
              </a:spcAft>
            </a:pPr>
            <a:endParaRPr lang="en-US" sz="100" b="0" i="0" dirty="0">
              <a:effectLst/>
            </a:endParaRPr>
          </a:p>
          <a:p>
            <a:pPr marL="0" indent="0">
              <a:lnSpc>
                <a:spcPct val="110000"/>
              </a:lnSpc>
              <a:spcBef>
                <a:spcPts val="600"/>
              </a:spcBef>
              <a:spcAft>
                <a:spcPts val="600"/>
              </a:spcAft>
              <a:buNone/>
            </a:pPr>
            <a:r>
              <a:rPr lang="en-US" sz="1800" b="1" i="0" dirty="0">
                <a:effectLst/>
              </a:rPr>
              <a:t>Microservices Deployment on Virtual Machines: Drawbacks</a:t>
            </a:r>
          </a:p>
          <a:p>
            <a:pPr algn="l">
              <a:lnSpc>
                <a:spcPct val="110000"/>
              </a:lnSpc>
              <a:spcBef>
                <a:spcPts val="600"/>
              </a:spcBef>
              <a:spcAft>
                <a:spcPts val="600"/>
              </a:spcAft>
              <a:buFont typeface="Arial" panose="020B0604020202020204" pitchFamily="34" charset="0"/>
              <a:buChar char="•"/>
            </a:pPr>
            <a:r>
              <a:rPr lang="en-US" sz="1800" b="0" i="0" dirty="0">
                <a:effectLst/>
              </a:rPr>
              <a:t>conflicting libraries and components</a:t>
            </a:r>
          </a:p>
          <a:p>
            <a:pPr algn="l">
              <a:lnSpc>
                <a:spcPct val="110000"/>
              </a:lnSpc>
              <a:spcBef>
                <a:spcPts val="600"/>
              </a:spcBef>
              <a:spcAft>
                <a:spcPts val="600"/>
              </a:spcAft>
              <a:buFont typeface="Arial" panose="020B0604020202020204" pitchFamily="34" charset="0"/>
              <a:buChar char="•"/>
            </a:pPr>
            <a:r>
              <a:rPr lang="en-US" sz="1800" b="0" i="0" dirty="0">
                <a:effectLst/>
              </a:rPr>
              <a:t>Efforts : provisioning, scaling, service discovery, load balancing</a:t>
            </a:r>
            <a:endParaRPr lang="en-US" sz="1800" dirty="0"/>
          </a:p>
        </p:txBody>
      </p:sp>
    </p:spTree>
    <p:extLst>
      <p:ext uri="{BB962C8B-B14F-4D97-AF65-F5344CB8AC3E}">
        <p14:creationId xmlns:p14="http://schemas.microsoft.com/office/powerpoint/2010/main" val="336575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idx="4294967295"/>
          </p:nvPr>
        </p:nvSpPr>
        <p:spPr>
          <a:xfrm>
            <a:off x="308267" y="77533"/>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Books Java Service – Idle State</a:t>
            </a:r>
            <a:endParaRPr dirty="0"/>
          </a:p>
        </p:txBody>
      </p:sp>
      <p:pic>
        <p:nvPicPr>
          <p:cNvPr id="186" name="Google Shape;186;p27"/>
          <p:cNvPicPr preferRelativeResize="0"/>
          <p:nvPr/>
        </p:nvPicPr>
        <p:blipFill>
          <a:blip r:embed="rId3">
            <a:alphaModFix/>
          </a:blip>
          <a:stretch>
            <a:fillRect/>
          </a:stretch>
        </p:blipFill>
        <p:spPr>
          <a:xfrm>
            <a:off x="672333" y="1291300"/>
            <a:ext cx="4966465" cy="2289668"/>
          </a:xfrm>
          <a:prstGeom prst="rect">
            <a:avLst/>
          </a:prstGeom>
          <a:noFill/>
          <a:ln>
            <a:noFill/>
          </a:ln>
        </p:spPr>
      </p:pic>
      <p:pic>
        <p:nvPicPr>
          <p:cNvPr id="187" name="Google Shape;187;p27"/>
          <p:cNvPicPr preferRelativeResize="0"/>
          <p:nvPr/>
        </p:nvPicPr>
        <p:blipFill>
          <a:blip r:embed="rId4">
            <a:alphaModFix/>
          </a:blip>
          <a:stretch>
            <a:fillRect/>
          </a:stretch>
        </p:blipFill>
        <p:spPr>
          <a:xfrm>
            <a:off x="672334" y="4034932"/>
            <a:ext cx="4966466" cy="2289668"/>
          </a:xfrm>
          <a:prstGeom prst="rect">
            <a:avLst/>
          </a:prstGeom>
          <a:noFill/>
          <a:ln>
            <a:noFill/>
          </a:ln>
        </p:spPr>
      </p:pic>
      <p:pic>
        <p:nvPicPr>
          <p:cNvPr id="188" name="Google Shape;188;p27"/>
          <p:cNvPicPr preferRelativeResize="0"/>
          <p:nvPr/>
        </p:nvPicPr>
        <p:blipFill>
          <a:blip r:embed="rId5">
            <a:alphaModFix/>
          </a:blip>
          <a:stretch>
            <a:fillRect/>
          </a:stretch>
        </p:blipFill>
        <p:spPr>
          <a:xfrm>
            <a:off x="6243366" y="4034932"/>
            <a:ext cx="5276299" cy="2162667"/>
          </a:xfrm>
          <a:prstGeom prst="rect">
            <a:avLst/>
          </a:prstGeom>
          <a:noFill/>
          <a:ln>
            <a:noFill/>
          </a:ln>
        </p:spPr>
      </p:pic>
      <p:pic>
        <p:nvPicPr>
          <p:cNvPr id="189" name="Google Shape;189;p27"/>
          <p:cNvPicPr preferRelativeResize="0"/>
          <p:nvPr/>
        </p:nvPicPr>
        <p:blipFill>
          <a:blip r:embed="rId6">
            <a:alphaModFix/>
          </a:blip>
          <a:stretch>
            <a:fillRect/>
          </a:stretch>
        </p:blipFill>
        <p:spPr>
          <a:xfrm>
            <a:off x="6243366" y="1321067"/>
            <a:ext cx="5276300" cy="2259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idx="4294967295"/>
          </p:nvPr>
        </p:nvSpPr>
        <p:spPr>
          <a:xfrm>
            <a:off x="308267" y="77533"/>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Books Java Service – Load State</a:t>
            </a:r>
            <a:endParaRPr dirty="0"/>
          </a:p>
        </p:txBody>
      </p:sp>
      <p:pic>
        <p:nvPicPr>
          <p:cNvPr id="195" name="Google Shape;195;p28"/>
          <p:cNvPicPr preferRelativeResize="0"/>
          <p:nvPr/>
        </p:nvPicPr>
        <p:blipFill>
          <a:blip r:embed="rId3">
            <a:alphaModFix/>
          </a:blip>
          <a:stretch>
            <a:fillRect/>
          </a:stretch>
        </p:blipFill>
        <p:spPr>
          <a:xfrm>
            <a:off x="6000668" y="1202566"/>
            <a:ext cx="5426866" cy="2414750"/>
          </a:xfrm>
          <a:prstGeom prst="rect">
            <a:avLst/>
          </a:prstGeom>
          <a:noFill/>
          <a:ln>
            <a:noFill/>
          </a:ln>
        </p:spPr>
      </p:pic>
      <p:pic>
        <p:nvPicPr>
          <p:cNvPr id="196" name="Google Shape;196;p28"/>
          <p:cNvPicPr preferRelativeResize="0"/>
          <p:nvPr/>
        </p:nvPicPr>
        <p:blipFill>
          <a:blip r:embed="rId4">
            <a:alphaModFix/>
          </a:blip>
          <a:stretch>
            <a:fillRect/>
          </a:stretch>
        </p:blipFill>
        <p:spPr>
          <a:xfrm>
            <a:off x="6000668" y="3978749"/>
            <a:ext cx="5526000" cy="2474301"/>
          </a:xfrm>
          <a:prstGeom prst="rect">
            <a:avLst/>
          </a:prstGeom>
          <a:noFill/>
          <a:ln>
            <a:noFill/>
          </a:ln>
        </p:spPr>
      </p:pic>
      <p:pic>
        <p:nvPicPr>
          <p:cNvPr id="197" name="Google Shape;197;p28"/>
          <p:cNvPicPr preferRelativeResize="0"/>
          <p:nvPr/>
        </p:nvPicPr>
        <p:blipFill>
          <a:blip r:embed="rId5">
            <a:alphaModFix/>
          </a:blip>
          <a:stretch>
            <a:fillRect/>
          </a:stretch>
        </p:blipFill>
        <p:spPr>
          <a:xfrm>
            <a:off x="482868" y="1202566"/>
            <a:ext cx="4944265" cy="2328033"/>
          </a:xfrm>
          <a:prstGeom prst="rect">
            <a:avLst/>
          </a:prstGeom>
          <a:noFill/>
          <a:ln>
            <a:noFill/>
          </a:ln>
        </p:spPr>
      </p:pic>
      <p:pic>
        <p:nvPicPr>
          <p:cNvPr id="198" name="Google Shape;198;p28"/>
          <p:cNvPicPr preferRelativeResize="0"/>
          <p:nvPr/>
        </p:nvPicPr>
        <p:blipFill>
          <a:blip r:embed="rId6">
            <a:alphaModFix/>
          </a:blip>
          <a:stretch>
            <a:fillRect/>
          </a:stretch>
        </p:blipFill>
        <p:spPr>
          <a:xfrm>
            <a:off x="482866" y="3990148"/>
            <a:ext cx="5028933" cy="2474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Books Java Service Response Time</a:t>
            </a:r>
            <a:endParaRPr dirty="0"/>
          </a:p>
        </p:txBody>
      </p:sp>
      <p:pic>
        <p:nvPicPr>
          <p:cNvPr id="168" name="Google Shape;168;p25"/>
          <p:cNvPicPr preferRelativeResize="0"/>
          <p:nvPr/>
        </p:nvPicPr>
        <p:blipFill>
          <a:blip r:embed="rId3">
            <a:alphaModFix/>
          </a:blip>
          <a:stretch>
            <a:fillRect/>
          </a:stretch>
        </p:blipFill>
        <p:spPr>
          <a:xfrm>
            <a:off x="203200" y="2006567"/>
            <a:ext cx="11785599" cy="793891"/>
          </a:xfrm>
          <a:prstGeom prst="rect">
            <a:avLst/>
          </a:prstGeom>
          <a:noFill/>
          <a:ln>
            <a:noFill/>
          </a:ln>
        </p:spPr>
      </p:pic>
      <p:pic>
        <p:nvPicPr>
          <p:cNvPr id="2" name="Google Shape;180;p26">
            <a:extLst>
              <a:ext uri="{FF2B5EF4-FFF2-40B4-BE49-F238E27FC236}">
                <a16:creationId xmlns:a16="http://schemas.microsoft.com/office/drawing/2014/main" id="{262C76B4-36AA-E902-CF2D-F8DAEC9DD9E4}"/>
              </a:ext>
            </a:extLst>
          </p:cNvPr>
          <p:cNvPicPr preferRelativeResize="0"/>
          <p:nvPr/>
        </p:nvPicPr>
        <p:blipFill>
          <a:blip r:embed="rId4">
            <a:alphaModFix/>
          </a:blip>
          <a:stretch>
            <a:fillRect/>
          </a:stretch>
        </p:blipFill>
        <p:spPr>
          <a:xfrm>
            <a:off x="287868" y="4292278"/>
            <a:ext cx="11785604" cy="814219"/>
          </a:xfrm>
          <a:prstGeom prst="rect">
            <a:avLst/>
          </a:prstGeom>
          <a:noFill/>
          <a:ln>
            <a:noFill/>
          </a:ln>
        </p:spPr>
      </p:pic>
      <p:sp>
        <p:nvSpPr>
          <p:cNvPr id="3" name="Google Shape;89;p17">
            <a:extLst>
              <a:ext uri="{FF2B5EF4-FFF2-40B4-BE49-F238E27FC236}">
                <a16:creationId xmlns:a16="http://schemas.microsoft.com/office/drawing/2014/main" id="{650FBEBC-6955-3CEC-C991-26FC27D4E81D}"/>
              </a:ext>
            </a:extLst>
          </p:cNvPr>
          <p:cNvSpPr txBox="1">
            <a:spLocks/>
          </p:cNvSpPr>
          <p:nvPr/>
        </p:nvSpPr>
        <p:spPr>
          <a:xfrm>
            <a:off x="118528" y="1341803"/>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VM</a:t>
            </a:r>
          </a:p>
        </p:txBody>
      </p:sp>
      <p:sp>
        <p:nvSpPr>
          <p:cNvPr id="4" name="Google Shape;89;p17">
            <a:extLst>
              <a:ext uri="{FF2B5EF4-FFF2-40B4-BE49-F238E27FC236}">
                <a16:creationId xmlns:a16="http://schemas.microsoft.com/office/drawing/2014/main" id="{7181FBEB-37CA-B85C-BB2E-CDCF5D4B631F}"/>
              </a:ext>
            </a:extLst>
          </p:cNvPr>
          <p:cNvSpPr txBox="1">
            <a:spLocks/>
          </p:cNvSpPr>
          <p:nvPr/>
        </p:nvSpPr>
        <p:spPr>
          <a:xfrm>
            <a:off x="118528" y="3597223"/>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Pod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FED9-016F-668D-2631-0B0AEAEDCA69}"/>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5C252457-88E6-E67C-8B71-692C5D663A20}"/>
              </a:ext>
            </a:extLst>
          </p:cNvPr>
          <p:cNvSpPr txBox="1"/>
          <p:nvPr/>
        </p:nvSpPr>
        <p:spPr>
          <a:xfrm>
            <a:off x="1049867" y="1564901"/>
            <a:ext cx="7467600" cy="1538883"/>
          </a:xfrm>
          <a:prstGeom prst="rect">
            <a:avLst/>
          </a:prstGeom>
          <a:noFill/>
        </p:spPr>
        <p:txBody>
          <a:bodyPr wrap="square">
            <a:spAutoFit/>
          </a:bodyPr>
          <a:lstStyle/>
          <a:p>
            <a:r>
              <a:rPr lang="en-US" sz="2000" b="0" i="0" dirty="0">
                <a:effectLst/>
                <a:latin typeface="Söhne"/>
              </a:rPr>
              <a:t>Advantages of containers</a:t>
            </a:r>
          </a:p>
          <a:p>
            <a:endParaRPr lang="en-US" sz="1200" b="0" i="0" dirty="0">
              <a:effectLst/>
              <a:latin typeface="Söhne"/>
            </a:endParaRPr>
          </a:p>
          <a:p>
            <a:pPr marL="285750" indent="-285750">
              <a:buFont typeface="Arial" panose="020B0604020202020204" pitchFamily="34" charset="0"/>
              <a:buChar char="•"/>
            </a:pPr>
            <a:r>
              <a:rPr lang="en-US" sz="2000" b="0" i="0" dirty="0">
                <a:effectLst/>
                <a:latin typeface="Söhne"/>
              </a:rPr>
              <a:t> faster boot time</a:t>
            </a:r>
          </a:p>
          <a:p>
            <a:pPr marL="285750" indent="-285750">
              <a:buFont typeface="Arial" panose="020B0604020202020204" pitchFamily="34" charset="0"/>
              <a:buChar char="•"/>
            </a:pPr>
            <a:r>
              <a:rPr lang="en-US" sz="2000" b="0" i="0" dirty="0">
                <a:effectLst/>
                <a:latin typeface="Söhne"/>
              </a:rPr>
              <a:t> lower disk usage</a:t>
            </a:r>
          </a:p>
          <a:p>
            <a:pPr marL="285750" indent="-285750">
              <a:buFont typeface="Arial" panose="020B0604020202020204" pitchFamily="34" charset="0"/>
              <a:buChar char="•"/>
            </a:pPr>
            <a:r>
              <a:rPr lang="en-US" sz="2000" dirty="0">
                <a:latin typeface="Söhne"/>
              </a:rPr>
              <a:t> </a:t>
            </a:r>
            <a:r>
              <a:rPr lang="en-US" sz="2000" b="0" i="0" dirty="0">
                <a:effectLst/>
                <a:latin typeface="Söhne"/>
              </a:rPr>
              <a:t>lower CPU and memory usage</a:t>
            </a:r>
            <a:endParaRPr lang="en-US" sz="2000" dirty="0"/>
          </a:p>
        </p:txBody>
      </p:sp>
      <p:sp>
        <p:nvSpPr>
          <p:cNvPr id="6" name="TextBox 5">
            <a:extLst>
              <a:ext uri="{FF2B5EF4-FFF2-40B4-BE49-F238E27FC236}">
                <a16:creationId xmlns:a16="http://schemas.microsoft.com/office/drawing/2014/main" id="{8FEC1354-6E17-DACA-CFEB-0BAF6803B7AA}"/>
              </a:ext>
            </a:extLst>
          </p:cNvPr>
          <p:cNvSpPr txBox="1"/>
          <p:nvPr/>
        </p:nvSpPr>
        <p:spPr>
          <a:xfrm>
            <a:off x="1049867" y="3661884"/>
            <a:ext cx="6096000" cy="1261884"/>
          </a:xfrm>
          <a:prstGeom prst="rect">
            <a:avLst/>
          </a:prstGeom>
          <a:noFill/>
        </p:spPr>
        <p:txBody>
          <a:bodyPr wrap="square">
            <a:spAutoFit/>
          </a:bodyPr>
          <a:lstStyle/>
          <a:p>
            <a:r>
              <a:rPr lang="en-US" sz="2000" b="0" i="0" dirty="0">
                <a:effectLst/>
                <a:latin typeface="Söhne"/>
              </a:rPr>
              <a:t>VMs may be the better choice </a:t>
            </a:r>
          </a:p>
          <a:p>
            <a:endParaRPr lang="en-US" sz="1400" b="0" i="0" dirty="0">
              <a:effectLst/>
              <a:latin typeface="Söhne"/>
            </a:endParaRPr>
          </a:p>
          <a:p>
            <a:pPr marL="285750" indent="-285750">
              <a:buFont typeface="Arial" panose="020B0604020202020204" pitchFamily="34" charset="0"/>
              <a:buChar char="•"/>
            </a:pPr>
            <a:r>
              <a:rPr lang="en-US" sz="2000" b="0" i="0" dirty="0">
                <a:effectLst/>
                <a:latin typeface="Söhne"/>
              </a:rPr>
              <a:t>that require low response time</a:t>
            </a:r>
          </a:p>
          <a:p>
            <a:pPr marL="285750" indent="-285750">
              <a:buFont typeface="Arial" panose="020B0604020202020204" pitchFamily="34" charset="0"/>
              <a:buChar char="•"/>
            </a:pPr>
            <a:r>
              <a:rPr lang="en-US" sz="2000" b="0" i="0" dirty="0">
                <a:effectLst/>
                <a:latin typeface="Söhne"/>
              </a:rPr>
              <a:t>strict isolation</a:t>
            </a:r>
            <a:endParaRPr lang="en-US" sz="2000" dirty="0"/>
          </a:p>
        </p:txBody>
      </p:sp>
    </p:spTree>
    <p:extLst>
      <p:ext uri="{BB962C8B-B14F-4D97-AF65-F5344CB8AC3E}">
        <p14:creationId xmlns:p14="http://schemas.microsoft.com/office/powerpoint/2010/main" val="336741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6493E-FB7E-2D2B-06BD-6FE3324FD8BE}"/>
              </a:ext>
            </a:extLst>
          </p:cNvPr>
          <p:cNvSpPr>
            <a:spLocks noGrp="1"/>
          </p:cNvSpPr>
          <p:nvPr>
            <p:ph type="ctrTitle"/>
          </p:nvPr>
        </p:nvSpPr>
        <p:spPr>
          <a:xfrm>
            <a:off x="1452748" y="1585501"/>
            <a:ext cx="9144000" cy="2387600"/>
          </a:xfrm>
        </p:spPr>
        <p:txBody>
          <a:bodyPr/>
          <a:lstStyle/>
          <a:p>
            <a:r>
              <a:rPr lang="en-US" dirty="0"/>
              <a:t>Thank You</a:t>
            </a:r>
          </a:p>
        </p:txBody>
      </p:sp>
    </p:spTree>
    <p:extLst>
      <p:ext uri="{BB962C8B-B14F-4D97-AF65-F5344CB8AC3E}">
        <p14:creationId xmlns:p14="http://schemas.microsoft.com/office/powerpoint/2010/main" val="1150718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Container - Runtime</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
        <p:nvSpPr>
          <p:cNvPr id="4" name="TextBox 3">
            <a:extLst>
              <a:ext uri="{FF2B5EF4-FFF2-40B4-BE49-F238E27FC236}">
                <a16:creationId xmlns:a16="http://schemas.microsoft.com/office/drawing/2014/main" id="{8CE7C513-082D-3B81-29FF-D6421D7EF2B8}"/>
              </a:ext>
            </a:extLst>
          </p:cNvPr>
          <p:cNvSpPr txBox="1"/>
          <p:nvPr/>
        </p:nvSpPr>
        <p:spPr>
          <a:xfrm>
            <a:off x="838200" y="5789659"/>
            <a:ext cx="10057410" cy="369332"/>
          </a:xfrm>
          <a:prstGeom prst="rect">
            <a:avLst/>
          </a:prstGeom>
          <a:noFill/>
        </p:spPr>
        <p:txBody>
          <a:bodyPr wrap="square">
            <a:spAutoFit/>
          </a:bodyPr>
          <a:lstStyle/>
          <a:p>
            <a:r>
              <a:rPr lang="en-US" dirty="0">
                <a:hlinkClick r:id="rId3"/>
              </a:rPr>
              <a:t>Container Runtimes</a:t>
            </a:r>
            <a:endParaRPr lang="en-US" dirty="0"/>
          </a:p>
        </p:txBody>
      </p:sp>
      <p:sp>
        <p:nvSpPr>
          <p:cNvPr id="9" name="TextBox 8">
            <a:extLst>
              <a:ext uri="{FF2B5EF4-FFF2-40B4-BE49-F238E27FC236}">
                <a16:creationId xmlns:a16="http://schemas.microsoft.com/office/drawing/2014/main" id="{C64161D4-BBB1-203D-FAB2-8026651D41B3}"/>
              </a:ext>
            </a:extLst>
          </p:cNvPr>
          <p:cNvSpPr txBox="1"/>
          <p:nvPr/>
        </p:nvSpPr>
        <p:spPr>
          <a:xfrm>
            <a:off x="838200" y="6158991"/>
            <a:ext cx="6095010" cy="369332"/>
          </a:xfrm>
          <a:prstGeom prst="rect">
            <a:avLst/>
          </a:prstGeom>
          <a:noFill/>
        </p:spPr>
        <p:txBody>
          <a:bodyPr wrap="square">
            <a:spAutoFit/>
          </a:bodyPr>
          <a:lstStyle/>
          <a:p>
            <a:r>
              <a:rPr lang="en-US" dirty="0" err="1">
                <a:hlinkClick r:id="rId4"/>
              </a:rPr>
              <a:t>Containerd</a:t>
            </a:r>
            <a:endParaRPr lang="en-US" dirty="0"/>
          </a:p>
        </p:txBody>
      </p:sp>
    </p:spTree>
    <p:extLst>
      <p:ext uri="{BB962C8B-B14F-4D97-AF65-F5344CB8AC3E}">
        <p14:creationId xmlns:p14="http://schemas.microsoft.com/office/powerpoint/2010/main" val="202665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Load Balancing Strategies in K8S service</a:t>
            </a:r>
          </a:p>
        </p:txBody>
      </p:sp>
      <p:sp>
        <p:nvSpPr>
          <p:cNvPr id="3" name="TextBox 2">
            <a:extLst>
              <a:ext uri="{FF2B5EF4-FFF2-40B4-BE49-F238E27FC236}">
                <a16:creationId xmlns:a16="http://schemas.microsoft.com/office/drawing/2014/main" id="{630882CC-4F82-1CF4-7C20-AAD93AEB3C97}"/>
              </a:ext>
            </a:extLst>
          </p:cNvPr>
          <p:cNvSpPr txBox="1"/>
          <p:nvPr/>
        </p:nvSpPr>
        <p:spPr>
          <a:xfrm>
            <a:off x="421341" y="6014882"/>
            <a:ext cx="8686800" cy="369332"/>
          </a:xfrm>
          <a:prstGeom prst="rect">
            <a:avLst/>
          </a:prstGeom>
          <a:noFill/>
        </p:spPr>
        <p:txBody>
          <a:bodyPr wrap="square">
            <a:spAutoFit/>
          </a:bodyPr>
          <a:lstStyle/>
          <a:p>
            <a:r>
              <a:rPr lang="en-US" dirty="0"/>
              <a:t>https://technekey.com/changing-the-traffic-distribution-of-a-kubernetes-service/</a:t>
            </a:r>
          </a:p>
        </p:txBody>
      </p:sp>
      <p:sp>
        <p:nvSpPr>
          <p:cNvPr id="6" name="Rectangle 1">
            <a:extLst>
              <a:ext uri="{FF2B5EF4-FFF2-40B4-BE49-F238E27FC236}">
                <a16:creationId xmlns:a16="http://schemas.microsoft.com/office/drawing/2014/main" id="{28D5FB90-F2FB-E78D-9EF8-DA08E4FE753E}"/>
              </a:ext>
            </a:extLst>
          </p:cNvPr>
          <p:cNvSpPr>
            <a:spLocks noChangeArrowheads="1"/>
          </p:cNvSpPr>
          <p:nvPr/>
        </p:nvSpPr>
        <p:spPr bwMode="auto">
          <a:xfrm>
            <a:off x="825043" y="991906"/>
            <a:ext cx="3101498" cy="26102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Round Robin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Least Connection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Destination Hashing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Source Hashing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cs typeface="Arial" panose="020B0604020202020204" pitchFamily="34" charset="0"/>
              </a:rPr>
              <a:t>S</a:t>
            </a:r>
            <a:r>
              <a:rPr kumimoji="0" lang="en-US" altLang="en-US" sz="2000" i="0" u="none" strike="noStrike" cap="none" normalizeH="0" baseline="0" dirty="0">
                <a:ln>
                  <a:noFill/>
                </a:ln>
                <a:effectLst/>
                <a:cs typeface="Arial" panose="020B0604020202020204" pitchFamily="34" charset="0"/>
              </a:rPr>
              <a:t>hortest expected delay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cs typeface="Arial" panose="020B0604020202020204" pitchFamily="34" charset="0"/>
              </a:rPr>
              <a:t>N</a:t>
            </a:r>
            <a:r>
              <a:rPr kumimoji="0" lang="en-US" altLang="en-US" sz="2000" i="0" u="none" strike="noStrike" cap="none" normalizeH="0" baseline="0" dirty="0">
                <a:ln>
                  <a:noFill/>
                </a:ln>
                <a:effectLst/>
                <a:cs typeface="Arial" panose="020B0604020202020204" pitchFamily="34" charset="0"/>
              </a:rPr>
              <a:t>ever queue</a:t>
            </a:r>
            <a:br>
              <a:rPr kumimoji="0" lang="en-US" altLang="en-US" sz="1600" i="0" u="none" strike="noStrike" cap="none" normalizeH="0" baseline="0" dirty="0">
                <a:ln>
                  <a:noFill/>
                </a:ln>
                <a:solidFill>
                  <a:srgbClr val="202079"/>
                </a:solidFill>
                <a:effectLst/>
                <a:cs typeface="Arial" panose="020B0604020202020204" pitchFamily="34" charset="0"/>
              </a:rPr>
            </a:br>
            <a:endParaRPr kumimoji="0" lang="en-US" altLang="en-US" sz="16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85097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745998"/>
          </a:xfrm>
        </p:spPr>
        <p:txBody>
          <a:bodyPr>
            <a:normAutofit/>
          </a:bodyPr>
          <a:lstStyle/>
          <a:p>
            <a:r>
              <a:rPr lang="en-US" sz="1800" b="1" dirty="0"/>
              <a:t>Monolithic and Microservices</a:t>
            </a:r>
          </a:p>
        </p:txBody>
      </p:sp>
      <p:pic>
        <p:nvPicPr>
          <p:cNvPr id="5" name="Picture 4">
            <a:extLst>
              <a:ext uri="{FF2B5EF4-FFF2-40B4-BE49-F238E27FC236}">
                <a16:creationId xmlns:a16="http://schemas.microsoft.com/office/drawing/2014/main" id="{7BA27DEA-4BFC-B342-4288-45BB43D8B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93" y="1946074"/>
            <a:ext cx="7256830" cy="4257340"/>
          </a:xfrm>
          <a:prstGeom prst="rect">
            <a:avLst/>
          </a:prstGeom>
        </p:spPr>
      </p:pic>
    </p:spTree>
    <p:extLst>
      <p:ext uri="{BB962C8B-B14F-4D97-AF65-F5344CB8AC3E}">
        <p14:creationId xmlns:p14="http://schemas.microsoft.com/office/powerpoint/2010/main" val="1120341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polyglot microservice application (Java, Python, and JavaScript) </a:t>
            </a:r>
          </a:p>
          <a:p>
            <a:pPr algn="just">
              <a:lnSpc>
                <a:spcPct val="100000"/>
              </a:lnSpc>
              <a:spcBef>
                <a:spcPts val="600"/>
              </a:spcBef>
              <a:spcAft>
                <a:spcPts val="600"/>
              </a:spcAft>
            </a:pPr>
            <a:r>
              <a:rPr lang="en-US" sz="1800" b="0" i="0" dirty="0">
                <a:effectLst/>
              </a:rPr>
              <a:t>containerized with </a:t>
            </a:r>
            <a:r>
              <a:rPr lang="en-US" sz="1800" i="0" dirty="0">
                <a:effectLst/>
              </a:rPr>
              <a:t>Docker </a:t>
            </a:r>
            <a:endParaRPr lang="en-US" sz="1800" dirty="0"/>
          </a:p>
          <a:p>
            <a:pPr algn="just">
              <a:lnSpc>
                <a:spcPct val="100000"/>
              </a:lnSpc>
              <a:spcBef>
                <a:spcPts val="600"/>
              </a:spcBef>
              <a:spcAft>
                <a:spcPts val="600"/>
              </a:spcAft>
            </a:pPr>
            <a:r>
              <a:rPr lang="en-US" sz="1800" b="0" i="0" dirty="0">
                <a:effectLst/>
              </a:rPr>
              <a:t>deployed on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of containerization </a:t>
            </a:r>
          </a:p>
          <a:p>
            <a:pPr algn="just">
              <a:lnSpc>
                <a:spcPct val="100000"/>
              </a:lnSpc>
              <a:spcBef>
                <a:spcPts val="600"/>
              </a:spcBef>
              <a:spcAft>
                <a:spcPts val="600"/>
              </a:spcAft>
            </a:pPr>
            <a:r>
              <a:rPr lang="en-US" sz="1800" dirty="0"/>
              <a:t>Benefits : portability, deployment, resource utilization, startup times, scalability , flexibility</a:t>
            </a:r>
          </a:p>
          <a:p>
            <a:pPr algn="just">
              <a:lnSpc>
                <a:spcPct val="100000"/>
              </a:lnSpc>
              <a:spcBef>
                <a:spcPts val="600"/>
              </a:spcBef>
              <a:spcAft>
                <a:spcPts val="600"/>
              </a:spcAft>
            </a:pPr>
            <a:endParaRPr lang="en-US" sz="100" dirty="0"/>
          </a:p>
          <a:p>
            <a:pPr marL="0" indent="0" algn="just">
              <a:lnSpc>
                <a:spcPct val="100000"/>
              </a:lnSpc>
              <a:spcBef>
                <a:spcPts val="600"/>
              </a:spcBef>
              <a:spcAft>
                <a:spcPts val="600"/>
              </a:spcAft>
              <a:buNone/>
            </a:pPr>
            <a:r>
              <a:rPr lang="en-US" sz="1800" b="1" dirty="0"/>
              <a:t>Performance Evaluation</a:t>
            </a:r>
          </a:p>
          <a:p>
            <a:pPr algn="just">
              <a:lnSpc>
                <a:spcPct val="100000"/>
              </a:lnSpc>
              <a:spcBef>
                <a:spcPts val="600"/>
              </a:spcBef>
              <a:spcAft>
                <a:spcPts val="600"/>
              </a:spcAft>
            </a:pPr>
            <a:r>
              <a:rPr lang="en-US" sz="1800" dirty="0"/>
              <a:t>Performance metrics : virtual machines vs containers</a:t>
            </a:r>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effectLst/>
              </a:rPr>
              <a:t>Infrastructure required</a:t>
            </a:r>
          </a:p>
          <a:p>
            <a:r>
              <a:rPr lang="en-US" sz="2100" b="0" i="0" dirty="0">
                <a:effectLst/>
              </a:rPr>
              <a:t> physical or virtual machines</a:t>
            </a:r>
          </a:p>
          <a:p>
            <a:r>
              <a:rPr lang="en-US" sz="2100" dirty="0"/>
              <a:t> </a:t>
            </a:r>
            <a:r>
              <a:rPr lang="en-US" sz="2100" b="0" i="0" dirty="0">
                <a:effectLst/>
              </a:rPr>
              <a:t>storage systems</a:t>
            </a:r>
          </a:p>
          <a:p>
            <a:r>
              <a:rPr lang="en-US" sz="2100" b="0" i="0" dirty="0">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effectLst/>
              </a:rPr>
              <a:t>VPC networks </a:t>
            </a:r>
            <a:r>
              <a:rPr lang="en-US" sz="2100" b="0" i="0" dirty="0">
                <a:effectLst/>
              </a:rPr>
              <a:t>– Virtual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[1] explains the significance of using a microservices-based architecture to implement high availability for stateful applications in Kubernetes.</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In [2], emphasized the enhanced portability, scalability, and flexibility of a web application made up of several microservices that each execute in their own container.</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The methods for achieving consistent distributed transactions across polyglot microservices that use several databases were covered in [3], that also addressed the challenges of distributed transactions in a polyglot environment.</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[4] proposes a validated performance model for Kubernetes clusters that utilizes queueing theory and stochastic processes to optimize resource allocation and enhance cluster efficiency.</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[5] compares monolithic and microservices-based applications' performance using Docker containers. The experiments measure response time and throughput under different workloads.</a:t>
            </a:r>
          </a:p>
        </p:txBody>
      </p:sp>
    </p:spTree>
    <p:extLst>
      <p:ext uri="{BB962C8B-B14F-4D97-AF65-F5344CB8AC3E}">
        <p14:creationId xmlns:p14="http://schemas.microsoft.com/office/powerpoint/2010/main" val="2763176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8938-C625-582D-77CE-6CAD31A51099}"/>
              </a:ext>
            </a:extLst>
          </p:cNvPr>
          <p:cNvSpPr>
            <a:spLocks noGrp="1"/>
          </p:cNvSpPr>
          <p:nvPr>
            <p:ph type="title"/>
          </p:nvPr>
        </p:nvSpPr>
        <p:spPr>
          <a:xfrm>
            <a:off x="256309" y="0"/>
            <a:ext cx="10515600" cy="1325563"/>
          </a:xfrm>
        </p:spPr>
        <p:txBody>
          <a:bodyPr/>
          <a:lstStyle/>
          <a:p>
            <a:r>
              <a:rPr lang="en-US" dirty="0"/>
              <a:t>System Architecture</a:t>
            </a:r>
          </a:p>
        </p:txBody>
      </p:sp>
      <p:pic>
        <p:nvPicPr>
          <p:cNvPr id="5" name="Content Placeholder 4">
            <a:extLst>
              <a:ext uri="{FF2B5EF4-FFF2-40B4-BE49-F238E27FC236}">
                <a16:creationId xmlns:a16="http://schemas.microsoft.com/office/drawing/2014/main" id="{BB3B72B4-FC6F-098A-879F-68DFA6DE1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226" y="2058823"/>
            <a:ext cx="6581775" cy="3676650"/>
          </a:xfrm>
        </p:spPr>
      </p:pic>
      <p:sp>
        <p:nvSpPr>
          <p:cNvPr id="6" name="Title 1">
            <a:extLst>
              <a:ext uri="{FF2B5EF4-FFF2-40B4-BE49-F238E27FC236}">
                <a16:creationId xmlns:a16="http://schemas.microsoft.com/office/drawing/2014/main" id="{7ABD82CD-B8BA-12BC-0168-D382916EB200}"/>
              </a:ext>
            </a:extLst>
          </p:cNvPr>
          <p:cNvSpPr txBox="1">
            <a:spLocks/>
          </p:cNvSpPr>
          <p:nvPr/>
        </p:nvSpPr>
        <p:spPr>
          <a:xfrm>
            <a:off x="612568" y="1325563"/>
            <a:ext cx="5556663"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Microservice architecture</a:t>
            </a:r>
          </a:p>
        </p:txBody>
      </p:sp>
    </p:spTree>
    <p:extLst>
      <p:ext uri="{BB962C8B-B14F-4D97-AF65-F5344CB8AC3E}">
        <p14:creationId xmlns:p14="http://schemas.microsoft.com/office/powerpoint/2010/main" val="73418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606096A-346D-B102-8123-2F3ECF2EC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305" y="1782417"/>
            <a:ext cx="8004860" cy="45370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2406C7A-2018-DC50-4A5A-9A9FE4242A0A}"/>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7" name="Title 1">
            <a:extLst>
              <a:ext uri="{FF2B5EF4-FFF2-40B4-BE49-F238E27FC236}">
                <a16:creationId xmlns:a16="http://schemas.microsoft.com/office/drawing/2014/main" id="{04F4373E-F18E-9561-9600-F4708EB4A391}"/>
              </a:ext>
            </a:extLst>
          </p:cNvPr>
          <p:cNvSpPr txBox="1">
            <a:spLocks/>
          </p:cNvSpPr>
          <p:nvPr/>
        </p:nvSpPr>
        <p:spPr>
          <a:xfrm>
            <a:off x="636319" y="1111807"/>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Docker architecture (on single host)</a:t>
            </a:r>
          </a:p>
        </p:txBody>
      </p:sp>
    </p:spTree>
    <p:extLst>
      <p:ext uri="{BB962C8B-B14F-4D97-AF65-F5344CB8AC3E}">
        <p14:creationId xmlns:p14="http://schemas.microsoft.com/office/powerpoint/2010/main" val="213058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4E7C5564-CCF4-4226-01BE-64550F7B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85" y="876377"/>
            <a:ext cx="9700533" cy="60283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5" name="Title 1">
            <a:extLst>
              <a:ext uri="{FF2B5EF4-FFF2-40B4-BE49-F238E27FC236}">
                <a16:creationId xmlns:a16="http://schemas.microsoft.com/office/drawing/2014/main" id="{E3E1F04C-FCCA-85EB-3809-1C8A6C033B62}"/>
              </a:ext>
            </a:extLst>
          </p:cNvPr>
          <p:cNvSpPr txBox="1">
            <a:spLocks/>
          </p:cNvSpPr>
          <p:nvPr/>
        </p:nvSpPr>
        <p:spPr>
          <a:xfrm>
            <a:off x="677882" y="966389"/>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Kubernetes architecture</a:t>
            </a:r>
          </a:p>
        </p:txBody>
      </p:sp>
    </p:spTree>
    <p:extLst>
      <p:ext uri="{BB962C8B-B14F-4D97-AF65-F5344CB8AC3E}">
        <p14:creationId xmlns:p14="http://schemas.microsoft.com/office/powerpoint/2010/main" val="394714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90C3-84BD-CCBD-CB2A-77033579C204}"/>
              </a:ext>
            </a:extLst>
          </p:cNvPr>
          <p:cNvSpPr>
            <a:spLocks noGrp="1"/>
          </p:cNvSpPr>
          <p:nvPr>
            <p:ph type="title"/>
          </p:nvPr>
        </p:nvSpPr>
        <p:spPr>
          <a:xfrm>
            <a:off x="505691" y="0"/>
            <a:ext cx="10515600" cy="1325563"/>
          </a:xfrm>
        </p:spPr>
        <p:txBody>
          <a:bodyPr/>
          <a:lstStyle/>
          <a:p>
            <a:r>
              <a:rPr lang="en-US" dirty="0"/>
              <a:t>Implementation Results</a:t>
            </a:r>
          </a:p>
        </p:txBody>
      </p:sp>
      <p:sp>
        <p:nvSpPr>
          <p:cNvPr id="3" name="Content Placeholder 2">
            <a:extLst>
              <a:ext uri="{FF2B5EF4-FFF2-40B4-BE49-F238E27FC236}">
                <a16:creationId xmlns:a16="http://schemas.microsoft.com/office/drawing/2014/main" id="{D532956E-5117-7BED-1271-20D2D546A4DA}"/>
              </a:ext>
            </a:extLst>
          </p:cNvPr>
          <p:cNvSpPr>
            <a:spLocks noGrp="1"/>
          </p:cNvSpPr>
          <p:nvPr>
            <p:ph idx="1"/>
          </p:nvPr>
        </p:nvSpPr>
        <p:spPr>
          <a:xfrm>
            <a:off x="879764" y="1421864"/>
            <a:ext cx="10515600" cy="3150136"/>
          </a:xfrm>
        </p:spPr>
        <p:txBody>
          <a:bodyPr>
            <a:normAutofit/>
          </a:bodyPr>
          <a:lstStyle/>
          <a:p>
            <a:pPr>
              <a:lnSpc>
                <a:spcPct val="150000"/>
              </a:lnSpc>
            </a:pPr>
            <a:r>
              <a:rPr lang="en-US" sz="2400" dirty="0"/>
              <a:t>Microservice based polyglot bookstore application is developed.</a:t>
            </a:r>
          </a:p>
          <a:p>
            <a:pPr>
              <a:lnSpc>
                <a:spcPct val="150000"/>
              </a:lnSpc>
            </a:pPr>
            <a:r>
              <a:rPr lang="en-US" sz="2400" dirty="0"/>
              <a:t>Containerized to run as docker container on single host.</a:t>
            </a:r>
          </a:p>
          <a:p>
            <a:pPr>
              <a:lnSpc>
                <a:spcPct val="150000"/>
              </a:lnSpc>
            </a:pPr>
            <a:r>
              <a:rPr lang="en-US" sz="2400" dirty="0"/>
              <a:t>Deployed the micro service bookstore application on Kubernetes.</a:t>
            </a:r>
          </a:p>
          <a:p>
            <a:pPr>
              <a:lnSpc>
                <a:spcPct val="150000"/>
              </a:lnSpc>
            </a:pPr>
            <a:r>
              <a:rPr lang="en-US" sz="2400" dirty="0"/>
              <a:t>Comparison of VM and container environment is done.</a:t>
            </a:r>
          </a:p>
        </p:txBody>
      </p:sp>
    </p:spTree>
    <p:extLst>
      <p:ext uri="{BB962C8B-B14F-4D97-AF65-F5344CB8AC3E}">
        <p14:creationId xmlns:p14="http://schemas.microsoft.com/office/powerpoint/2010/main" val="268195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1074</Words>
  <Application>Microsoft Office PowerPoint</Application>
  <PresentationFormat>Widescreen</PresentationFormat>
  <Paragraphs>229</Paragraphs>
  <Slides>33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Roboto</vt:lpstr>
      <vt:lpstr>Söhne</vt:lpstr>
      <vt:lpstr>Wingdings</vt:lpstr>
      <vt:lpstr>Office Theme</vt:lpstr>
      <vt:lpstr>Containerization of a polyglot microservice application using Docker and Kubernetes </vt:lpstr>
      <vt:lpstr>Problem Statement</vt:lpstr>
      <vt:lpstr>Abstract</vt:lpstr>
      <vt:lpstr>Literature Review</vt:lpstr>
      <vt:lpstr>Milestones</vt:lpstr>
      <vt:lpstr>System Architecture</vt:lpstr>
      <vt:lpstr>PowerPoint Presentation</vt:lpstr>
      <vt:lpstr>PowerPoint Presentation</vt:lpstr>
      <vt:lpstr>Implementation Results</vt:lpstr>
      <vt:lpstr>Performance Evaluation of VM vs Container</vt:lpstr>
      <vt:lpstr>Boot time</vt:lpstr>
      <vt:lpstr>Server Footprint</vt:lpstr>
      <vt:lpstr>Performance</vt:lpstr>
      <vt:lpstr>Orders Python Service – Idle State                           </vt:lpstr>
      <vt:lpstr>PowerPoint Presentation</vt:lpstr>
      <vt:lpstr>Orders Python Service Response Time</vt:lpstr>
      <vt:lpstr>UI JS Service – Idle State</vt:lpstr>
      <vt:lpstr>UI JS Service – Load State</vt:lpstr>
      <vt:lpstr>UI JS Service Response Time</vt:lpstr>
      <vt:lpstr>Books Java Service – Idle State</vt:lpstr>
      <vt:lpstr>Books Java Service – Load State</vt:lpstr>
      <vt:lpstr>Books Java Service Response Time</vt:lpstr>
      <vt:lpstr>Conclusion</vt:lpstr>
      <vt:lpstr>Thank You</vt:lpstr>
      <vt:lpstr>References</vt:lpstr>
      <vt:lpstr>Container - Runtime</vt:lpstr>
      <vt:lpstr>PowerPoint Presentation</vt:lpstr>
      <vt:lpstr>Project Background – Key Concepts</vt:lpstr>
      <vt:lpstr>Project Background – Key Concepts</vt:lpstr>
      <vt:lpstr>Project Background – Key Concepts</vt:lpstr>
      <vt:lpstr>Infrastructure</vt:lpstr>
      <vt:lpstr>Related Work</vt:lpstr>
      <vt:lpstr>Project Background –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63</cp:revision>
  <dcterms:created xsi:type="dcterms:W3CDTF">2023-02-21T20:37:17Z</dcterms:created>
  <dcterms:modified xsi:type="dcterms:W3CDTF">2023-04-27T21:10:25Z</dcterms:modified>
</cp:coreProperties>
</file>