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890BD2-2BD0-47E1-87B3-9F61ED2E2B45}">
  <a:tblStyle styleId="{DE890BD2-2BD0-47E1-87B3-9F61ED2E2B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4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6.xml"/><Relationship Id="rId44" Type="http://schemas.openxmlformats.org/officeDocument/2006/relationships/font" Target="fonts/Lato-regular.fntdata"/><Relationship Id="rId21" Type="http://schemas.openxmlformats.org/officeDocument/2006/relationships/slide" Target="slides/slide15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8.xml"/><Relationship Id="rId46" Type="http://schemas.openxmlformats.org/officeDocument/2006/relationships/font" Target="fonts/Lato-italic.fntdata"/><Relationship Id="rId23" Type="http://schemas.openxmlformats.org/officeDocument/2006/relationships/slide" Target="slides/slide17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La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1e6f3553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1e6f3553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1e6f355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1e6f355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218bec71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218bec71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1e6f355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1e6f355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1e6f3553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1e6f3553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1e6f3553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1e6f3553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1e6f3553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1e6f3553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1e6f3553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1e6f3553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1e6f3553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1e6f3553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218bec7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218bec7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218bec71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218bec71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218bec71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218bec71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1e6f3553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1e6f3553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1e6f3553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1e6f3553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1e6f3553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1e6f3553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218bec7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218bec7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1e6f3553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1e6f3553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1e6f3553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1e6f3553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218bec7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218bec7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ControlEverythingCommunity/SI7021/blob/master/C/SI7021.c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Greenify Device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65500" y="533225"/>
            <a:ext cx="4045200" cy="26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Step 3: Connect the sensor to Raspberry pi 4 as per the connection diagram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675" y="152400"/>
            <a:ext cx="39095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5" name="Google Shape;135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3"/>
          <p:cNvSpPr txBox="1"/>
          <p:nvPr>
            <p:ph idx="4294967295" type="body"/>
          </p:nvPr>
        </p:nvSpPr>
        <p:spPr>
          <a:xfrm>
            <a:off x="2643950" y="1377475"/>
            <a:ext cx="3954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Connections from Raspberry -&gt; sensor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3.3 V → (+) pin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GND → (-) pin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GPIO 2 SERIAL DATA (I2C) → DA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GPIO 3 SERIAL CLOCK (I2C) → CLK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Step 4: Checking the new I2C device on raspberry pi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{DE890BD2-2BD0-47E1-87B3-9F61ED2E2B45}</a:tableStyleId>
              </a:tblPr>
              <a:tblGrid>
                <a:gridCol w="3599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pi@raspberrypi:~/Desktop $ sudo i2cdetect -y -a 1</a:t>
                      </a:r>
                      <a:b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0  1  2  3  4  5  6  7  8  9  a  b  c  d  e  f</a:t>
                      </a:r>
                      <a:b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00: 00 -- -- -- -- -- -- -- -- -- -- -- -- -- -- --</a:t>
                      </a:r>
                      <a:b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10: -- -- -- -- -- -- -- -- -- -- -- -- -- -- -- --</a:t>
                      </a:r>
                      <a:b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20: -- -- -- -- -- -- -- -- -- -- -- -- -- -- -- --</a:t>
                      </a:r>
                      <a:b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30: -- -- -- -- -- -- -- -- -- -- -- -- -- -- -- --</a:t>
                      </a:r>
                      <a:b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40: 40 -- -- -- -- -- -- -- -- -- -- -- -- -- -- --</a:t>
                      </a:r>
                      <a:b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50: -- -- -- -- -- -- -- -- -- -- -- -- -- -- -- --</a:t>
                      </a:r>
                      <a:b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60: -- -- -- -- -- -- -- -- -- -- -- -- -- -- -- --</a:t>
                      </a:r>
                      <a:b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70: -- -- -- -- -- -- -- -- -- -- -- -- -- -- -- --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20201D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24"/>
          <p:cNvSpPr txBox="1"/>
          <p:nvPr/>
        </p:nvSpPr>
        <p:spPr>
          <a:xfrm>
            <a:off x="152400" y="3702225"/>
            <a:ext cx="38469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0x40 is the sensor i2c bus address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04800" y="536675"/>
            <a:ext cx="6579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Step 4b Reading value from the register of the attached device by using i2cdump</a:t>
            </a:r>
            <a:endParaRPr sz="3200"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04800" y="1199775"/>
            <a:ext cx="8839200" cy="4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pi@raspberrypi:~ $ i2cdump -y 1 0x40 b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     0  1  2  3  4  5  6  7  8  9  a  b  c  d  e  f    0123456789abcdef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00: 00 00 00 00 00 00 00 00 00 00 00 00 00 00 00 00    ................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10: 00 00 20 00 00 00 00 00 00 00 00 00 00 00 00 00    .. .............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20: 00 00 00 00 00 00 00 00 00 00 00 00 00 00 00 00    ................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30: 00 00 00 00 00 00 00 00 00 00 00 00 00 00 00 00    ................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40: 00 00 00 00 00 00 00 00 00 00 00 00 00 00 00 00    ................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50: 00 00 00 00 00 00 00 00 00 00 00 00 00 00 00 00    ................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60: 00 00 00 00 00 00 00 00 00 00 00 00 00 00 00 00    ................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70: 00 00 00 00 00 00 00 00 00 00 00 00 00 00 00 00    ................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80: 00 00 00 00 00 00 00 00 00 00 00 00 00 00 00 00    ................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90: 00 00 00 00 00 00 00 00 00 00 00 00 00 00 00 00    ................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a0: 00 00 00 00 00 00 00 00 00 00 00 00 00 00 00 00    ................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b0: 00 00 00 00 00 00 00 00 00 00 00 00 00 00 00 00    ................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c0: 00 00 00 00 00 00 00 00 00 00 00 00 00 00 00 00    ................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d0: 00 00 00 00 00 00 00 00 00 00 00 00 00 00 00 00    ................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e0: 6a 65 00 6a 00 65 00 3a 00 00 00 00 00 00 7f 00    je.j.e.:......?.</a:t>
            </a:r>
            <a:b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f0: 00 00 00 XX XX XX XX XX XX XX XX XX XX XX XX XX    ...XXXXXXXXXXXXX</a:t>
            </a:r>
            <a:r>
              <a:rPr lang="en" sz="1300"/>
              <a:t> 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9500" y="555450"/>
            <a:ext cx="7712400" cy="7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I2C Interface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9500" y="1499725"/>
            <a:ext cx="8145600" cy="31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Si7021 communicates with the host controller over a digital I2C interface.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7-bit base slave address is 0x40.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Master I2C devices communicate with the Si7021 using a command structure.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commands are listed in the I2C command table.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9500" y="936600"/>
            <a:ext cx="7268100" cy="2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9500" y="936600"/>
            <a:ext cx="54573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625" y="566575"/>
            <a:ext cx="5210675" cy="38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subTitle"/>
          </p:nvPr>
        </p:nvSpPr>
        <p:spPr>
          <a:xfrm>
            <a:off x="265500" y="653700"/>
            <a:ext cx="42003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Step 5: Using the code si7021.c from ControlEverythingCommunity </a:t>
            </a:r>
            <a:r>
              <a:rPr lang="en" sz="19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https://github.com/ControlEverythingCommunity/SI7021/blob/master/C/SI7021.c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From host machine, open the terminal then transfer the file to raspberry pi (or you can create a code file by “touch” command)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2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0" name="Google Shape;170;p28"/>
          <p:cNvGraphicFramePr/>
          <p:nvPr/>
        </p:nvGraphicFramePr>
        <p:xfrm>
          <a:off x="5007075" y="5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{DE890BD2-2BD0-47E1-87B3-9F61ED2E2B45}</a:tableStyleId>
              </a:tblPr>
              <a:tblGrid>
                <a:gridCol w="3404725"/>
              </a:tblGrid>
              <a:tr h="403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PS D:\Google Drive\Study\Lambton\Sem 4\-Greenify-Device-Project\Interfacing\si7021 sensor&gt; scp SI7021.c pi@192.168.2.33:~/Desktop</a:t>
                      </a:r>
                      <a:br>
                        <a:rPr lang="en" sz="16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6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pi@192.168.2.33's password:</a:t>
                      </a:r>
                      <a:br>
                        <a:rPr lang="en" sz="16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600">
                          <a:solidFill>
                            <a:srgbClr val="A6A28C"/>
                          </a:solidFill>
                          <a:highlight>
                            <a:srgbClr val="20201D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SI7021.c                                                    100% 1770    28.5KB/s   00:00</a:t>
                      </a:r>
                      <a:endParaRPr sz="1600"/>
                    </a:p>
                  </a:txBody>
                  <a:tcPr marT="63500" marB="63500" marR="63500" marL="63500">
                    <a:solidFill>
                      <a:srgbClr val="20201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283103" y="7232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>
                <a:latin typeface="Arial"/>
                <a:ea typeface="Arial"/>
                <a:cs typeface="Arial"/>
                <a:sym typeface="Arial"/>
              </a:rPr>
              <a:t>Open the file we just copied to raspberry pi and adding the unistd.h library</a:t>
            </a:r>
            <a:endParaRPr b="0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pi@raspberrypi:~/Desktop $ sudo nano SI7021.c</a:t>
            </a:r>
            <a:endParaRPr b="0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>
            <p:ph idx="4294967295" type="body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Adding this line to the code: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B65611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 sz="2800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include &lt;unistd.h&gt;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22175" y="488800"/>
            <a:ext cx="8442900" cy="42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SI7021.c file: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75" y="793425"/>
            <a:ext cx="6709374" cy="42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71725" y="630225"/>
            <a:ext cx="63315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Interfacing Humidity and Temperature Sensor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Submitted by,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Anna Joy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1, Individual Meeting 1.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300" y="444375"/>
            <a:ext cx="7631925" cy="439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75" y="376000"/>
            <a:ext cx="7487501" cy="45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500" y="644375"/>
            <a:ext cx="7120900" cy="37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75" y="555450"/>
            <a:ext cx="7687476" cy="40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75" y="1188675"/>
            <a:ext cx="8247676" cy="30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9500" y="570000"/>
            <a:ext cx="8256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fcntl.h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9500" y="1477500"/>
            <a:ext cx="8256600" cy="31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fcntl.h is a header file</a:t>
            </a:r>
            <a:endParaRPr b="1" sz="17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Defines values for the </a:t>
            </a:r>
            <a:r>
              <a:rPr b="1"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fcntl</a:t>
            </a:r>
            <a:r>
              <a:rPr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</a:t>
            </a:r>
            <a:r>
              <a:rPr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subroutines.</a:t>
            </a:r>
            <a:endParaRPr sz="1900">
              <a:highlight>
                <a:srgbClr val="FCFB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Purpose of this header file is to define file control options.</a:t>
            </a:r>
            <a:endParaRPr sz="1900">
              <a:highlight>
                <a:srgbClr val="FCFB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/usr/include/fcntl.h</a:t>
            </a:r>
            <a:r>
              <a:rPr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file defines the values that can be specified for the </a:t>
            </a:r>
            <a:r>
              <a:rPr i="1"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Command</a:t>
            </a:r>
            <a:r>
              <a:rPr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Argument</a:t>
            </a:r>
            <a:r>
              <a:rPr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parameters of the </a:t>
            </a:r>
            <a:r>
              <a:rPr b="1"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fcntl </a:t>
            </a:r>
            <a:r>
              <a:rPr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subroutine and for the </a:t>
            </a:r>
            <a:r>
              <a:rPr i="1"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Oflag</a:t>
            </a:r>
            <a:r>
              <a:rPr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parameter of the </a:t>
            </a:r>
            <a:r>
              <a:rPr b="1"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</a:t>
            </a:r>
            <a:r>
              <a:rPr lang="en" sz="1900">
                <a:highlight>
                  <a:srgbClr val="FCFBF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subroutine.</a:t>
            </a:r>
            <a:endParaRPr sz="1900">
              <a:highlight>
                <a:srgbClr val="FCFBF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9500" y="669975"/>
            <a:ext cx="7990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Measuring Relative Humidity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9500" y="1621925"/>
            <a:ext cx="79902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Once a relative humidity measurement has been made, the results of the measurement may be converted to percent relative humidity by using the following expression: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Where: %RH is the measured relative humidity value in %RH,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RH_Code is the 16-bit word returned by the Si7021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125" y="2571750"/>
            <a:ext cx="2784575" cy="8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9500" y="603325"/>
            <a:ext cx="8245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Measuring Temperature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9500" y="1510825"/>
            <a:ext cx="8245500" cy="31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The results of the temperature measurement may be converted to temperature in degrees Celsius (°C) using the following expression: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Where: Temperature (°C) is the measured temperature value in °C Temp_Code is the 16-bit word returned by the Si7021</a:t>
            </a:r>
            <a:endParaRPr sz="1900"/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038" y="2466229"/>
            <a:ext cx="3936425" cy="9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283099" y="712150"/>
            <a:ext cx="76044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 6: Run the executable file.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pi@raspberrypi:~/Desktop $ pi@raspberrypi:~/Desktop $ ./SI7021</a:t>
            </a:r>
            <a:br>
              <a:rPr b="0" lang="en" sz="2400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400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Relative Humidity : 43.38 RH</a:t>
            </a:r>
            <a:br>
              <a:rPr b="0" lang="en" sz="2400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400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Temperature in Celsius : 26.33 C</a:t>
            </a:r>
            <a:br>
              <a:rPr b="0" lang="en" sz="2400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400">
                <a:solidFill>
                  <a:srgbClr val="A6A28C"/>
                </a:solidFill>
                <a:highlight>
                  <a:srgbClr val="20201D"/>
                </a:highlight>
                <a:latin typeface="Consolas"/>
                <a:ea typeface="Consolas"/>
                <a:cs typeface="Consolas"/>
                <a:sym typeface="Consolas"/>
              </a:rPr>
              <a:t>Temperature in Fahrenheit : 79.39 F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53" name="Google Shape;253;p4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1"/>
          <p:cNvSpPr txBox="1"/>
          <p:nvPr/>
        </p:nvSpPr>
        <p:spPr>
          <a:xfrm>
            <a:off x="2855550" y="687407"/>
            <a:ext cx="3432900" cy="25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  <a:endParaRPr sz="2400"/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8184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0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Smart Greenify is a device that helps indoor plants to survive without much effort from the owner.</a:t>
            </a:r>
            <a:endParaRPr b="0"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0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device has sensors to detect the water level, humidity, and temperature, and all these parameters can be controlled by the particular plant’s requirement. </a:t>
            </a:r>
            <a:endParaRPr b="0"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0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MCU used here is Raspberry pi and this presentation mainly focuses on the interfacing between the temperature and humidity sensor and Raspberry pi.</a:t>
            </a:r>
            <a:endParaRPr b="0"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9500" y="4922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References</a:t>
            </a:r>
            <a:endParaRPr sz="3800"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9500" y="1836975"/>
            <a:ext cx="8201100" cy="15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AutoNum type="arabicPeriod"/>
            </a:pPr>
            <a:r>
              <a:rPr lang="en" sz="2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Linux.die.net. 2021. </a:t>
            </a:r>
            <a:r>
              <a:rPr i="1" lang="en" sz="2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sleep(3): sleep for specified number of seconds - Linux man page</a:t>
            </a:r>
            <a:r>
              <a:rPr lang="en" sz="2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[online] Available at: &lt;https://linux.die.net/man/3/sleep &lt;&gt; [Accessed 23 June 2021].</a:t>
            </a:r>
            <a:endParaRPr sz="23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References</a:t>
            </a:r>
            <a:r>
              <a:rPr lang="en"/>
              <a:t> </a:t>
            </a:r>
            <a:endParaRPr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9500" y="1846800"/>
            <a:ext cx="80166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User, S., 2021. </a:t>
            </a:r>
            <a:r>
              <a:rPr i="1" lang="e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Raspberry Pi And The IoT In C - I2C Bus</a:t>
            </a:r>
            <a:r>
              <a:rPr lang="e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[online] Iot-programmer.com. Available at: &lt;https://www.iot-programmer.com/index.php/books/22-raspberry-pi-and-the-iot-in-c/chapters-raspberry-pi-and-the-iot-in-c/61-raspberry-pi-and-the-iot-in-c-i2c-bus?start=3&gt; [Accessed 23 June 2021].</a:t>
            </a:r>
            <a:endParaRPr sz="2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319500" y="1133125"/>
            <a:ext cx="8245500" cy="3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GitHub. 2021. </a:t>
            </a:r>
            <a:r>
              <a:rPr i="1" lang="e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ControlEverythingCommunity/SI7021</a:t>
            </a:r>
            <a:r>
              <a:rPr lang="e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[online] Available at: &lt;https://github.com/ControlEverythingCommunity/SI7021/blob/master/C/SI7021.c&gt; [Accessed 23 June 2021].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Silabs.com. 2021. [online] Available at: https://www.silabs.com/documents/public/data-sheets/Si7021-A20.pdf [Accessed 24 June 2021]</a:t>
            </a:r>
            <a:r>
              <a:rPr lang="en" sz="1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319500" y="388825"/>
            <a:ext cx="6512700" cy="4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319500" y="1022025"/>
            <a:ext cx="7856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Campbell, S., 2021. </a:t>
            </a:r>
            <a:r>
              <a:rPr i="1" lang="e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Basics of the I2C Communication Protocol</a:t>
            </a:r>
            <a:r>
              <a:rPr lang="e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[online] Circuit Basics. Available at: &lt;https://www.circuitbasics.com/basics-of-the-i2c-communication-protocol/&gt; [Accessed 24 June 2021].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83099" y="712150"/>
            <a:ext cx="76710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Sensor used in this project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150" y="1349225"/>
            <a:ext cx="42576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7" name="Google Shape;97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Communication Protocol Used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2444700" y="1377475"/>
            <a:ext cx="40035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●"/>
            </a:pPr>
            <a:r>
              <a:rPr lang="en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Temp/Humidity and Moisture sensors are connected through I2C communication</a:t>
            </a:r>
            <a:endParaRPr sz="1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Pin 3 and 5 on raspberry pi are SDA and SCL with I2C, data is transferred in messages</a:t>
            </a:r>
            <a:r>
              <a:rPr i="1" lang="en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Messages are broken up into frames of data.</a:t>
            </a:r>
            <a:endParaRPr sz="1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608100" y="215375"/>
            <a:ext cx="5574300" cy="6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I2C Communication Protocol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9500" y="1178200"/>
            <a:ext cx="82827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SzPts val="2450"/>
              <a:buFont typeface="Times New Roman"/>
              <a:buChar char="●"/>
            </a:pPr>
            <a:r>
              <a:rPr lang="en" sz="17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I2C stands for Inter-Integrated Circuit.</a:t>
            </a:r>
            <a:endParaRPr sz="24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" sz="18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I2C is a serial communication protocol, so data is transferred bit by bit along a single wire (the SDA line).</a:t>
            </a:r>
            <a:endParaRPr sz="18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" sz="18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 using I2C, we are able to connect multiple slaves to a single master (like SPI) and can have multiple masters controlling single, or multiple slaves.</a:t>
            </a:r>
            <a:endParaRPr sz="18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" sz="18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I2C is synchronous, so the output of bits is synchronized to the sampling of bits by a clock signal shared between the master and the slave.</a:t>
            </a:r>
            <a:endParaRPr sz="18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●"/>
            </a:pPr>
            <a:r>
              <a:rPr lang="en" sz="175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clock signal is always controlled by the master.</a:t>
            </a:r>
            <a:endParaRPr sz="24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9500" y="570000"/>
            <a:ext cx="8323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Functional Block Diagram of Si7021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9500" y="1410850"/>
            <a:ext cx="82566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075" y="1410850"/>
            <a:ext cx="5232376" cy="34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Steps for Interfacing Temperature and Humidity Sensor:-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Step 1:Set up Raspberry pi 4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Step 2: Enable I2C on Raspberry pi</a:t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While using VNC (or directly </a:t>
            </a:r>
            <a:r>
              <a:rPr lang="en" sz="1900"/>
              <a:t>connect</a:t>
            </a:r>
            <a:r>
              <a:rPr lang="en" sz="1900"/>
              <a:t> to Raspberry pi via HDMI cable to a monitor)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Go to Application menu (Raspberry icon on the left top corner)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Select Preference =&gt; Raspberry pi configuration =&gt; interface =&gt; enable I2C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1900"/>
              <a:t> </a:t>
            </a:r>
            <a:endParaRPr b="0" sz="19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375" y="247650"/>
            <a:ext cx="59436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