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5"/>
  </p:notesMasterIdLst>
  <p:sldIdLst>
    <p:sldId id="256" r:id="rId2"/>
    <p:sldId id="260" r:id="rId3"/>
    <p:sldId id="257" r:id="rId4"/>
    <p:sldId id="259" r:id="rId5"/>
    <p:sldId id="258" r:id="rId6"/>
    <p:sldId id="263" r:id="rId7"/>
    <p:sldId id="264" r:id="rId8"/>
    <p:sldId id="272" r:id="rId9"/>
    <p:sldId id="265" r:id="rId10"/>
    <p:sldId id="266" r:id="rId11"/>
    <p:sldId id="267" r:id="rId12"/>
    <p:sldId id="268" r:id="rId13"/>
    <p:sldId id="273" r:id="rId14"/>
    <p:sldId id="269" r:id="rId15"/>
    <p:sldId id="270" r:id="rId16"/>
    <p:sldId id="261" r:id="rId17"/>
    <p:sldId id="262" r:id="rId18"/>
    <p:sldId id="274" r:id="rId19"/>
    <p:sldId id="275" r:id="rId20"/>
    <p:sldId id="276" r:id="rId21"/>
    <p:sldId id="278" r:id="rId22"/>
    <p:sldId id="277" r:id="rId23"/>
    <p:sldId id="280" r:id="rId24"/>
    <p:sldId id="283" r:id="rId25"/>
    <p:sldId id="284" r:id="rId26"/>
    <p:sldId id="286" r:id="rId27"/>
    <p:sldId id="287" r:id="rId28"/>
    <p:sldId id="288" r:id="rId29"/>
    <p:sldId id="289" r:id="rId30"/>
    <p:sldId id="290" r:id="rId31"/>
    <p:sldId id="291" r:id="rId32"/>
    <p:sldId id="292"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F6426-EEF5-448A-94C1-D20660BA7022}" type="datetimeFigureOut">
              <a:rPr lang="en-CA" smtClean="0"/>
              <a:t>2021-08-05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5E3DE-82ED-40E4-9979-4DCE6C755ABD}" type="slidenum">
              <a:rPr lang="en-CA" smtClean="0"/>
              <a:t>‹#›</a:t>
            </a:fld>
            <a:endParaRPr lang="en-CA"/>
          </a:p>
        </p:txBody>
      </p:sp>
    </p:spTree>
    <p:extLst>
      <p:ext uri="{BB962C8B-B14F-4D97-AF65-F5344CB8AC3E}">
        <p14:creationId xmlns:p14="http://schemas.microsoft.com/office/powerpoint/2010/main" val="385607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575E3DE-82ED-40E4-9979-4DCE6C755ABD}" type="slidenum">
              <a:rPr lang="en-CA" smtClean="0"/>
              <a:t>27</a:t>
            </a:fld>
            <a:endParaRPr lang="en-CA"/>
          </a:p>
        </p:txBody>
      </p:sp>
    </p:spTree>
    <p:extLst>
      <p:ext uri="{BB962C8B-B14F-4D97-AF65-F5344CB8AC3E}">
        <p14:creationId xmlns:p14="http://schemas.microsoft.com/office/powerpoint/2010/main" val="413047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085DD-79B0-498E-87D7-BE60A0AD49FA}"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23109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085DD-79B0-498E-87D7-BE60A0AD49FA}" type="datetimeFigureOut">
              <a:rPr lang="en-CA" smtClean="0"/>
              <a:t>2021-08-04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49002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085DD-79B0-498E-87D7-BE60A0AD49FA}" type="datetimeFigureOut">
              <a:rPr lang="en-CA" smtClean="0"/>
              <a:t>2021-08-04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70391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085DD-79B0-498E-87D7-BE60A0AD49FA}"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91083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085DD-79B0-498E-87D7-BE60A0AD49FA}" type="datetimeFigureOut">
              <a:rPr lang="en-CA" smtClean="0"/>
              <a:t>2021-08-04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221082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3085DD-79B0-498E-87D7-BE60A0AD49FA}" type="datetimeFigureOut">
              <a:rPr lang="en-CA" smtClean="0"/>
              <a:t>2021-08-04</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6844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D3085DD-79B0-498E-87D7-BE60A0AD49FA}" type="datetimeFigureOut">
              <a:rPr lang="en-CA" smtClean="0"/>
              <a:t>2021-08-04</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85522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D3085DD-79B0-498E-87D7-BE60A0AD49FA}" type="datetimeFigureOut">
              <a:rPr lang="en-CA" smtClean="0"/>
              <a:t>2021-08-04</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181104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3085DD-79B0-498E-87D7-BE60A0AD49FA}" type="datetimeFigureOut">
              <a:rPr lang="en-CA" smtClean="0"/>
              <a:t>2021-08-04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327965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3085DD-79B0-498E-87D7-BE60A0AD49FA}" type="datetimeFigureOut">
              <a:rPr lang="en-CA" smtClean="0"/>
              <a:t>2021-08-04</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00016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3085DD-79B0-498E-87D7-BE60A0AD49FA}" type="datetimeFigureOut">
              <a:rPr lang="en-CA" smtClean="0"/>
              <a:t>2021-08-04</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F74BF4D0-3801-4F7E-9E12-9EE8CBDB5AFB}" type="slidenum">
              <a:rPr lang="en-CA" smtClean="0"/>
              <a:t>‹#›</a:t>
            </a:fld>
            <a:endParaRPr lang="en-CA"/>
          </a:p>
        </p:txBody>
      </p:sp>
    </p:spTree>
    <p:extLst>
      <p:ext uri="{BB962C8B-B14F-4D97-AF65-F5344CB8AC3E}">
        <p14:creationId xmlns:p14="http://schemas.microsoft.com/office/powerpoint/2010/main" val="152352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D3085DD-79B0-498E-87D7-BE60A0AD49FA}" type="datetimeFigureOut">
              <a:rPr lang="en-CA" smtClean="0"/>
              <a:t>2021-08-04</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74BF4D0-3801-4F7E-9E12-9EE8CBDB5AFB}" type="slidenum">
              <a:rPr lang="en-CA" smtClean="0"/>
              <a:t>‹#›</a:t>
            </a:fld>
            <a:endParaRPr lang="en-CA"/>
          </a:p>
        </p:txBody>
      </p:sp>
    </p:spTree>
    <p:extLst>
      <p:ext uri="{BB962C8B-B14F-4D97-AF65-F5344CB8AC3E}">
        <p14:creationId xmlns:p14="http://schemas.microsoft.com/office/powerpoint/2010/main" val="35830036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ocs.blynk.cc/#blynk-serv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EAE44-0E30-4E97-97F8-EAD309D42539}"/>
              </a:ext>
            </a:extLst>
          </p:cNvPr>
          <p:cNvSpPr>
            <a:spLocks noGrp="1"/>
          </p:cNvSpPr>
          <p:nvPr>
            <p:ph type="ctrTitle"/>
          </p:nvPr>
        </p:nvSpPr>
        <p:spPr/>
        <p:txBody>
          <a:bodyPr/>
          <a:lstStyle/>
          <a:p>
            <a:r>
              <a:rPr lang="en-US" dirty="0"/>
              <a:t>Smartphone Bluetooth – Raspberry pi Interface</a:t>
            </a:r>
            <a:endParaRPr lang="en-CA" dirty="0"/>
          </a:p>
        </p:txBody>
      </p:sp>
      <p:sp>
        <p:nvSpPr>
          <p:cNvPr id="3" name="Subtitle 2">
            <a:extLst>
              <a:ext uri="{FF2B5EF4-FFF2-40B4-BE49-F238E27FC236}">
                <a16:creationId xmlns:a16="http://schemas.microsoft.com/office/drawing/2014/main" id="{74361628-F897-49F9-B3A5-36F6373DA292}"/>
              </a:ext>
            </a:extLst>
          </p:cNvPr>
          <p:cNvSpPr>
            <a:spLocks noGrp="1"/>
          </p:cNvSpPr>
          <p:nvPr>
            <p:ph type="subTitle" idx="1"/>
          </p:nvPr>
        </p:nvSpPr>
        <p:spPr/>
        <p:txBody>
          <a:bodyPr/>
          <a:lstStyle/>
          <a:p>
            <a:r>
              <a:rPr lang="en-US" dirty="0"/>
              <a:t>Vy. N – C0776242 – Group 1</a:t>
            </a:r>
            <a:endParaRPr lang="en-CA" dirty="0"/>
          </a:p>
          <a:p>
            <a:endParaRPr lang="en-CA" dirty="0"/>
          </a:p>
        </p:txBody>
      </p:sp>
    </p:spTree>
    <p:extLst>
      <p:ext uri="{BB962C8B-B14F-4D97-AF65-F5344CB8AC3E}">
        <p14:creationId xmlns:p14="http://schemas.microsoft.com/office/powerpoint/2010/main" val="167892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477-07BE-43D5-B32D-4CA7E6A1910C}"/>
              </a:ext>
            </a:extLst>
          </p:cNvPr>
          <p:cNvSpPr>
            <a:spLocks noGrp="1"/>
          </p:cNvSpPr>
          <p:nvPr>
            <p:ph type="title"/>
          </p:nvPr>
        </p:nvSpPr>
        <p:spPr>
          <a:xfrm>
            <a:off x="105508" y="1123837"/>
            <a:ext cx="3191607" cy="4601183"/>
          </a:xfrm>
        </p:spPr>
        <p:txBody>
          <a:bodyPr/>
          <a:lstStyle/>
          <a:p>
            <a:r>
              <a:rPr lang="en-US" dirty="0"/>
              <a:t>Bluetooth Low Energy – Communication</a:t>
            </a:r>
            <a:br>
              <a:rPr lang="en-US" dirty="0"/>
            </a:br>
            <a:r>
              <a:rPr lang="en-US" dirty="0"/>
              <a:t>(cont.)</a:t>
            </a:r>
            <a:endParaRPr lang="en-CA" dirty="0"/>
          </a:p>
        </p:txBody>
      </p:sp>
      <p:pic>
        <p:nvPicPr>
          <p:cNvPr id="1026" name="Picture 2">
            <a:extLst>
              <a:ext uri="{FF2B5EF4-FFF2-40B4-BE49-F238E27FC236}">
                <a16:creationId xmlns:a16="http://schemas.microsoft.com/office/drawing/2014/main" id="{A1AC8F67-979D-43F8-B116-E22C4F3E79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23270" y="863600"/>
            <a:ext cx="6206136" cy="512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0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83C05-FF31-461E-82C9-2C05280415F3}"/>
              </a:ext>
            </a:extLst>
          </p:cNvPr>
          <p:cNvSpPr>
            <a:spLocks noGrp="1"/>
          </p:cNvSpPr>
          <p:nvPr>
            <p:ph idx="1"/>
          </p:nvPr>
        </p:nvSpPr>
        <p:spPr/>
        <p:txBody>
          <a:bodyPr/>
          <a:lstStyle/>
          <a:p>
            <a:pPr algn="just"/>
            <a:r>
              <a:rPr lang="en-US" b="1" i="0" dirty="0">
                <a:solidFill>
                  <a:srgbClr val="6E707B"/>
                </a:solidFill>
                <a:effectLst/>
                <a:latin typeface="Roboto" panose="02000000000000000000" pitchFamily="2" charset="0"/>
              </a:rPr>
              <a:t>Services</a:t>
            </a:r>
          </a:p>
          <a:p>
            <a:pPr algn="just"/>
            <a:r>
              <a:rPr lang="en-US" i="0" dirty="0">
                <a:solidFill>
                  <a:srgbClr val="6E707B"/>
                </a:solidFill>
                <a:effectLst/>
                <a:latin typeface="Roboto" panose="02000000000000000000" pitchFamily="2" charset="0"/>
              </a:rPr>
              <a:t>Services are used to break data up into logic entities and contain specific chunks of data called characteristics. A service can have one or more characteristics, and each service distinguishes itself from other services by means of a unique numeric ID called a UUID, which can be either 16-bit (for officially adopted BLE Services) or 128-bit (for custom services).</a:t>
            </a:r>
          </a:p>
          <a:p>
            <a:pPr algn="just"/>
            <a:r>
              <a:rPr lang="en-US" b="1" i="0" dirty="0">
                <a:solidFill>
                  <a:srgbClr val="6E707B"/>
                </a:solidFill>
                <a:effectLst/>
                <a:latin typeface="Roboto" panose="02000000000000000000" pitchFamily="2" charset="0"/>
              </a:rPr>
              <a:t>Characteristics</a:t>
            </a:r>
            <a:r>
              <a:rPr lang="en-US" b="0" i="0" dirty="0">
                <a:solidFill>
                  <a:srgbClr val="6E707B"/>
                </a:solidFill>
                <a:effectLst/>
                <a:latin typeface="Roboto" panose="02000000000000000000" pitchFamily="2" charset="0"/>
              </a:rPr>
              <a:t> can be defined to contain read or write type values. </a:t>
            </a:r>
          </a:p>
          <a:p>
            <a:pPr algn="just"/>
            <a:r>
              <a:rPr lang="en-US" b="0" i="0" dirty="0">
                <a:solidFill>
                  <a:srgbClr val="6E707B"/>
                </a:solidFill>
                <a:effectLst/>
                <a:latin typeface="Roboto" panose="02000000000000000000" pitchFamily="2" charset="0"/>
              </a:rPr>
              <a:t>Peripherals providing read type characteristics are generally publishing information for the central to consume.</a:t>
            </a:r>
          </a:p>
          <a:p>
            <a:pPr algn="just"/>
            <a:r>
              <a:rPr lang="en-US" b="0" i="0" dirty="0">
                <a:solidFill>
                  <a:srgbClr val="6E707B"/>
                </a:solidFill>
                <a:effectLst/>
                <a:latin typeface="Roboto" panose="02000000000000000000" pitchFamily="2" charset="0"/>
              </a:rPr>
              <a:t> Peripherals providing write type characteristics are generally providing an interface to receive data from a central - for example a configuration value that changes something on the peripheral.</a:t>
            </a:r>
            <a:endParaRPr lang="en-CA" dirty="0"/>
          </a:p>
        </p:txBody>
      </p:sp>
      <p:sp>
        <p:nvSpPr>
          <p:cNvPr id="4" name="Title 1">
            <a:extLst>
              <a:ext uri="{FF2B5EF4-FFF2-40B4-BE49-F238E27FC236}">
                <a16:creationId xmlns:a16="http://schemas.microsoft.com/office/drawing/2014/main" id="{EECBAF20-313D-42A5-8B3E-0FDD52A5FC4C}"/>
              </a:ext>
            </a:extLst>
          </p:cNvPr>
          <p:cNvSpPr txBox="1">
            <a:spLocks/>
          </p:cNvSpPr>
          <p:nvPr/>
        </p:nvSpPr>
        <p:spPr>
          <a:xfrm>
            <a:off x="105508" y="1123837"/>
            <a:ext cx="3191607"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Bluetooth Low Energy – Communication</a:t>
            </a:r>
            <a:br>
              <a:rPr lang="en-US" dirty="0"/>
            </a:br>
            <a:r>
              <a:rPr lang="en-US" dirty="0"/>
              <a:t>(cont.)</a:t>
            </a:r>
            <a:endParaRPr lang="en-CA" dirty="0"/>
          </a:p>
        </p:txBody>
      </p:sp>
    </p:spTree>
    <p:extLst>
      <p:ext uri="{BB962C8B-B14F-4D97-AF65-F5344CB8AC3E}">
        <p14:creationId xmlns:p14="http://schemas.microsoft.com/office/powerpoint/2010/main" val="420816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6D706-8B95-4C17-A26D-74CCAB11035F}"/>
              </a:ext>
            </a:extLst>
          </p:cNvPr>
          <p:cNvSpPr>
            <a:spLocks noGrp="1"/>
          </p:cNvSpPr>
          <p:nvPr>
            <p:ph idx="1"/>
          </p:nvPr>
        </p:nvSpPr>
        <p:spPr/>
        <p:txBody>
          <a:bodyPr>
            <a:normAutofit/>
          </a:bodyPr>
          <a:lstStyle/>
          <a:p>
            <a:r>
              <a:rPr lang="en-US" b="0" i="0" dirty="0">
                <a:solidFill>
                  <a:srgbClr val="6E707B"/>
                </a:solidFill>
                <a:effectLst/>
                <a:latin typeface="Roboto" panose="02000000000000000000" pitchFamily="2" charset="0"/>
              </a:rPr>
              <a:t>The characteristics and services defined for a GATT profile each have a UUID unique identifier. There are some standard types of characteristics that the Bluetooth SIG defines as reserved, but BLE peripherals are expected to uniquely identify their characteristics</a:t>
            </a:r>
          </a:p>
          <a:p>
            <a:pPr algn="l"/>
            <a:r>
              <a:rPr lang="en-US" b="0" i="0" dirty="0">
                <a:solidFill>
                  <a:srgbClr val="6E707B"/>
                </a:solidFill>
                <a:effectLst/>
                <a:latin typeface="Roboto" panose="02000000000000000000" pitchFamily="2" charset="0"/>
              </a:rPr>
              <a:t>A common interaction pattern from a central device is as follows:</a:t>
            </a:r>
          </a:p>
          <a:p>
            <a:pPr lvl="1">
              <a:buFont typeface="Arial" panose="020B0604020202020204" pitchFamily="34" charset="0"/>
              <a:buChar char="•"/>
            </a:pPr>
            <a:r>
              <a:rPr lang="en-US" b="0" i="0" dirty="0">
                <a:solidFill>
                  <a:srgbClr val="6E707B"/>
                </a:solidFill>
                <a:effectLst/>
                <a:latin typeface="Roboto" panose="02000000000000000000" pitchFamily="2" charset="0"/>
              </a:rPr>
              <a:t>Scan for peripherals advertising defined BLE service types by UUID</a:t>
            </a:r>
          </a:p>
          <a:p>
            <a:pPr lvl="1">
              <a:buFont typeface="Arial" panose="020B0604020202020204" pitchFamily="34" charset="0"/>
              <a:buChar char="•"/>
            </a:pPr>
            <a:r>
              <a:rPr lang="en-US" b="0" i="0" dirty="0">
                <a:solidFill>
                  <a:srgbClr val="6E707B"/>
                </a:solidFill>
                <a:effectLst/>
                <a:latin typeface="Roboto" panose="02000000000000000000" pitchFamily="2" charset="0"/>
              </a:rPr>
              <a:t>Connect to a selected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Discover services on the connected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Discover characteristics on the services of interest on the peripheral</a:t>
            </a:r>
          </a:p>
          <a:p>
            <a:pPr lvl="1">
              <a:buFont typeface="Arial" panose="020B0604020202020204" pitchFamily="34" charset="0"/>
              <a:buChar char="•"/>
            </a:pPr>
            <a:r>
              <a:rPr lang="en-US" b="0" i="0" dirty="0">
                <a:solidFill>
                  <a:srgbClr val="6E707B"/>
                </a:solidFill>
                <a:effectLst/>
                <a:latin typeface="Roboto" panose="02000000000000000000" pitchFamily="2" charset="0"/>
              </a:rPr>
              <a:t>Read or write values to the characteristics of interest</a:t>
            </a:r>
          </a:p>
          <a:p>
            <a:pPr lvl="1">
              <a:buFont typeface="Arial" panose="020B0604020202020204" pitchFamily="34" charset="0"/>
              <a:buChar char="•"/>
            </a:pPr>
            <a:r>
              <a:rPr lang="en-US" b="0" i="0" dirty="0">
                <a:solidFill>
                  <a:srgbClr val="6E707B"/>
                </a:solidFill>
                <a:effectLst/>
                <a:latin typeface="Roboto" panose="02000000000000000000" pitchFamily="2" charset="0"/>
              </a:rPr>
              <a:t>Disconnect when connection no longer needed.</a:t>
            </a:r>
            <a:endParaRPr lang="en-CA" dirty="0"/>
          </a:p>
        </p:txBody>
      </p:sp>
      <p:sp>
        <p:nvSpPr>
          <p:cNvPr id="4" name="Title 1">
            <a:extLst>
              <a:ext uri="{FF2B5EF4-FFF2-40B4-BE49-F238E27FC236}">
                <a16:creationId xmlns:a16="http://schemas.microsoft.com/office/drawing/2014/main" id="{7CC506A4-EFAB-4E3A-8FEB-8F4763F4D4BF}"/>
              </a:ext>
            </a:extLst>
          </p:cNvPr>
          <p:cNvSpPr txBox="1">
            <a:spLocks noGrp="1"/>
          </p:cNvSpPr>
          <p:nvPr>
            <p:ph type="title"/>
          </p:nvPr>
        </p:nvSpPr>
        <p:spPr>
          <a:xfrm>
            <a:off x="114300" y="1123950"/>
            <a:ext cx="3156437" cy="4600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Bluetooth Low Energy – Communication(cont.)</a:t>
            </a:r>
            <a:endParaRPr lang="en-CA" dirty="0"/>
          </a:p>
        </p:txBody>
      </p:sp>
    </p:spTree>
    <p:extLst>
      <p:ext uri="{BB962C8B-B14F-4D97-AF65-F5344CB8AC3E}">
        <p14:creationId xmlns:p14="http://schemas.microsoft.com/office/powerpoint/2010/main" val="192922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2675-67D7-4DB7-A171-4BFFBD57F529}"/>
              </a:ext>
            </a:extLst>
          </p:cNvPr>
          <p:cNvSpPr>
            <a:spLocks noGrp="1"/>
          </p:cNvSpPr>
          <p:nvPr>
            <p:ph type="title"/>
          </p:nvPr>
        </p:nvSpPr>
        <p:spPr/>
        <p:txBody>
          <a:bodyPr/>
          <a:lstStyle/>
          <a:p>
            <a:r>
              <a:rPr lang="en-US" dirty="0"/>
              <a:t>Bluetooth Low Energy – Connection</a:t>
            </a:r>
            <a:endParaRPr lang="en-CA" dirty="0"/>
          </a:p>
        </p:txBody>
      </p:sp>
      <p:pic>
        <p:nvPicPr>
          <p:cNvPr id="2050" name="Picture 2">
            <a:extLst>
              <a:ext uri="{FF2B5EF4-FFF2-40B4-BE49-F238E27FC236}">
                <a16:creationId xmlns:a16="http://schemas.microsoft.com/office/drawing/2014/main" id="{B4E8C55D-448E-4CC8-AFAC-6C3EA8F83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7863" y="1143000"/>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211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47C0-F693-464D-B48F-D5A2AFCB3E04}"/>
              </a:ext>
            </a:extLst>
          </p:cNvPr>
          <p:cNvSpPr>
            <a:spLocks noGrp="1"/>
          </p:cNvSpPr>
          <p:nvPr>
            <p:ph type="title"/>
          </p:nvPr>
        </p:nvSpPr>
        <p:spPr/>
        <p:txBody>
          <a:bodyPr/>
          <a:lstStyle/>
          <a:p>
            <a:r>
              <a:rPr lang="en-US" dirty="0"/>
              <a:t>Bluetooth Low Energy – Bluetooth classic comparison</a:t>
            </a:r>
            <a:endParaRPr lang="en-CA" dirty="0"/>
          </a:p>
        </p:txBody>
      </p:sp>
      <p:graphicFrame>
        <p:nvGraphicFramePr>
          <p:cNvPr id="4" name="Table 4">
            <a:extLst>
              <a:ext uri="{FF2B5EF4-FFF2-40B4-BE49-F238E27FC236}">
                <a16:creationId xmlns:a16="http://schemas.microsoft.com/office/drawing/2014/main" id="{1EC35C1F-D439-4A93-B49E-790A2FB9F373}"/>
              </a:ext>
            </a:extLst>
          </p:cNvPr>
          <p:cNvGraphicFramePr>
            <a:graphicFrameLocks noGrp="1"/>
          </p:cNvGraphicFramePr>
          <p:nvPr>
            <p:ph idx="1"/>
            <p:extLst>
              <p:ext uri="{D42A27DB-BD31-4B8C-83A1-F6EECF244321}">
                <p14:modId xmlns:p14="http://schemas.microsoft.com/office/powerpoint/2010/main" val="228378165"/>
              </p:ext>
            </p:extLst>
          </p:nvPr>
        </p:nvGraphicFramePr>
        <p:xfrm>
          <a:off x="3868738" y="863600"/>
          <a:ext cx="7315200" cy="5227320"/>
        </p:xfrm>
        <a:graphic>
          <a:graphicData uri="http://schemas.openxmlformats.org/drawingml/2006/table">
            <a:tbl>
              <a:tblPr firstRow="1" bandRow="1">
                <a:tableStyleId>{5C22544A-7EE6-4342-B048-85BDC9FD1C3A}</a:tableStyleId>
              </a:tblPr>
              <a:tblGrid>
                <a:gridCol w="1301139">
                  <a:extLst>
                    <a:ext uri="{9D8B030D-6E8A-4147-A177-3AD203B41FA5}">
                      <a16:colId xmlns:a16="http://schemas.microsoft.com/office/drawing/2014/main" val="1900670100"/>
                    </a:ext>
                  </a:extLst>
                </a:gridCol>
                <a:gridCol w="3033346">
                  <a:extLst>
                    <a:ext uri="{9D8B030D-6E8A-4147-A177-3AD203B41FA5}">
                      <a16:colId xmlns:a16="http://schemas.microsoft.com/office/drawing/2014/main" val="2056229093"/>
                    </a:ext>
                  </a:extLst>
                </a:gridCol>
                <a:gridCol w="2980715">
                  <a:extLst>
                    <a:ext uri="{9D8B030D-6E8A-4147-A177-3AD203B41FA5}">
                      <a16:colId xmlns:a16="http://schemas.microsoft.com/office/drawing/2014/main" val="1723383679"/>
                    </a:ext>
                  </a:extLst>
                </a:gridCol>
              </a:tblGrid>
              <a:tr h="370840">
                <a:tc>
                  <a:txBody>
                    <a:bodyPr/>
                    <a:lstStyle/>
                    <a:p>
                      <a:endParaRPr lang="en-CA" sz="1600" dirty="0"/>
                    </a:p>
                  </a:txBody>
                  <a:tcPr/>
                </a:tc>
                <a:tc>
                  <a:txBody>
                    <a:bodyPr/>
                    <a:lstStyle/>
                    <a:p>
                      <a:r>
                        <a:rPr lang="en-CA" sz="1600" b="1" i="0" kern="1200" dirty="0">
                          <a:solidFill>
                            <a:schemeClr val="lt1"/>
                          </a:solidFill>
                          <a:effectLst/>
                          <a:latin typeface="+mn-lt"/>
                          <a:ea typeface="+mn-ea"/>
                          <a:cs typeface="+mn-cs"/>
                        </a:rPr>
                        <a:t>Bluetooth Low Energy (LE)</a:t>
                      </a:r>
                      <a:endParaRPr lang="en-CA" sz="1600" dirty="0"/>
                    </a:p>
                  </a:txBody>
                  <a:tcPr/>
                </a:tc>
                <a:tc>
                  <a:txBody>
                    <a:bodyPr/>
                    <a:lstStyle/>
                    <a:p>
                      <a:r>
                        <a:rPr lang="en-CA" sz="1600" b="1" i="0" kern="1200" dirty="0">
                          <a:solidFill>
                            <a:schemeClr val="lt1"/>
                          </a:solidFill>
                          <a:effectLst/>
                          <a:latin typeface="+mn-lt"/>
                          <a:ea typeface="+mn-ea"/>
                          <a:cs typeface="+mn-cs"/>
                        </a:rPr>
                        <a:t>Bluetooth Classic</a:t>
                      </a:r>
                      <a:endParaRPr lang="en-CA" sz="1600" dirty="0"/>
                    </a:p>
                  </a:txBody>
                  <a:tcPr/>
                </a:tc>
                <a:extLst>
                  <a:ext uri="{0D108BD9-81ED-4DB2-BD59-A6C34878D82A}">
                    <a16:rowId xmlns:a16="http://schemas.microsoft.com/office/drawing/2014/main" val="2479192978"/>
                  </a:ext>
                </a:extLst>
              </a:tr>
              <a:tr h="370840">
                <a:tc>
                  <a:txBody>
                    <a:bodyPr/>
                    <a:lstStyle/>
                    <a:p>
                      <a:r>
                        <a:rPr lang="en-CA" sz="1600" b="0" i="0" kern="1200" dirty="0">
                          <a:solidFill>
                            <a:schemeClr val="dk1"/>
                          </a:solidFill>
                          <a:effectLst/>
                          <a:latin typeface="+mn-lt"/>
                          <a:ea typeface="+mn-ea"/>
                          <a:cs typeface="+mn-cs"/>
                        </a:rPr>
                        <a:t>Frequency Band</a:t>
                      </a:r>
                      <a:endParaRPr lang="en-CA" sz="1600" dirty="0"/>
                    </a:p>
                  </a:txBody>
                  <a:tcPr/>
                </a:tc>
                <a:tc>
                  <a:txBody>
                    <a:bodyPr/>
                    <a:lstStyle/>
                    <a:p>
                      <a:r>
                        <a:rPr lang="en-US" sz="1600" b="0" i="0" kern="1200" dirty="0">
                          <a:solidFill>
                            <a:schemeClr val="dk1"/>
                          </a:solidFill>
                          <a:effectLst/>
                          <a:latin typeface="+mn-lt"/>
                          <a:ea typeface="+mn-ea"/>
                          <a:cs typeface="+mn-cs"/>
                        </a:rPr>
                        <a:t>2.4GHz ISM Band (2.402 – 2.480 GHz Utilized)</a:t>
                      </a:r>
                      <a:endParaRPr lang="en-CA" sz="1600" dirty="0"/>
                    </a:p>
                  </a:txBody>
                  <a:tcPr/>
                </a:tc>
                <a:tc>
                  <a:txBody>
                    <a:bodyPr/>
                    <a:lstStyle/>
                    <a:p>
                      <a:r>
                        <a:rPr lang="en-US" sz="1600" b="0" i="0" kern="1200" dirty="0">
                          <a:solidFill>
                            <a:schemeClr val="dk1"/>
                          </a:solidFill>
                          <a:effectLst/>
                          <a:latin typeface="+mn-lt"/>
                          <a:ea typeface="+mn-ea"/>
                          <a:cs typeface="+mn-cs"/>
                        </a:rPr>
                        <a:t>2.4GHz ISM Band (2.402 – 2.480 GHz Utilized)</a:t>
                      </a:r>
                      <a:endParaRPr lang="en-CA" sz="1600" dirty="0"/>
                    </a:p>
                  </a:txBody>
                  <a:tcPr/>
                </a:tc>
                <a:extLst>
                  <a:ext uri="{0D108BD9-81ED-4DB2-BD59-A6C34878D82A}">
                    <a16:rowId xmlns:a16="http://schemas.microsoft.com/office/drawing/2014/main" val="1576530188"/>
                  </a:ext>
                </a:extLst>
              </a:tr>
              <a:tr h="370840">
                <a:tc>
                  <a:txBody>
                    <a:bodyPr/>
                    <a:lstStyle/>
                    <a:p>
                      <a:r>
                        <a:rPr lang="en-CA" sz="1600" b="0" i="0" kern="1200" dirty="0">
                          <a:solidFill>
                            <a:schemeClr val="dk1"/>
                          </a:solidFill>
                          <a:effectLst/>
                          <a:latin typeface="+mn-lt"/>
                          <a:ea typeface="+mn-ea"/>
                          <a:cs typeface="+mn-cs"/>
                        </a:rPr>
                        <a:t>Channels</a:t>
                      </a:r>
                      <a:endParaRPr lang="en-CA" sz="1600" dirty="0"/>
                    </a:p>
                  </a:txBody>
                  <a:tcPr/>
                </a:tc>
                <a:tc>
                  <a:txBody>
                    <a:bodyPr/>
                    <a:lstStyle/>
                    <a:p>
                      <a:r>
                        <a:rPr lang="en-US" sz="1600" b="0" i="0" kern="1200" dirty="0">
                          <a:solidFill>
                            <a:schemeClr val="dk1"/>
                          </a:solidFill>
                          <a:effectLst/>
                          <a:latin typeface="+mn-lt"/>
                          <a:ea typeface="+mn-ea"/>
                          <a:cs typeface="+mn-cs"/>
                        </a:rPr>
                        <a:t>40 channels with 2 MHz spacing</a:t>
                      </a:r>
                      <a:br>
                        <a:rPr lang="en-US" sz="1600" dirty="0"/>
                      </a:br>
                      <a:r>
                        <a:rPr lang="en-US" sz="1600" b="0" i="0" kern="1200" dirty="0">
                          <a:solidFill>
                            <a:schemeClr val="dk1"/>
                          </a:solidFill>
                          <a:effectLst/>
                          <a:latin typeface="+mn-lt"/>
                          <a:ea typeface="+mn-ea"/>
                          <a:cs typeface="+mn-cs"/>
                        </a:rPr>
                        <a:t>(3 advertising channels/37 data channels)</a:t>
                      </a:r>
                      <a:endParaRPr lang="en-CA" sz="1600" dirty="0"/>
                    </a:p>
                  </a:txBody>
                  <a:tcPr/>
                </a:tc>
                <a:tc>
                  <a:txBody>
                    <a:bodyPr/>
                    <a:lstStyle/>
                    <a:p>
                      <a:r>
                        <a:rPr lang="en-US" sz="1600" b="0" i="0" kern="1200" dirty="0">
                          <a:solidFill>
                            <a:schemeClr val="dk1"/>
                          </a:solidFill>
                          <a:effectLst/>
                          <a:latin typeface="+mn-lt"/>
                          <a:ea typeface="+mn-ea"/>
                          <a:cs typeface="+mn-cs"/>
                        </a:rPr>
                        <a:t>79 channels with 1 MHz spacing</a:t>
                      </a:r>
                      <a:endParaRPr lang="en-CA" sz="1600" dirty="0"/>
                    </a:p>
                  </a:txBody>
                  <a:tcPr/>
                </a:tc>
                <a:extLst>
                  <a:ext uri="{0D108BD9-81ED-4DB2-BD59-A6C34878D82A}">
                    <a16:rowId xmlns:a16="http://schemas.microsoft.com/office/drawing/2014/main" val="2450924883"/>
                  </a:ext>
                </a:extLst>
              </a:tr>
              <a:tr h="370840">
                <a:tc>
                  <a:txBody>
                    <a:bodyPr/>
                    <a:lstStyle/>
                    <a:p>
                      <a:r>
                        <a:rPr lang="en-CA" sz="1600" b="0" i="0" kern="1200" dirty="0">
                          <a:solidFill>
                            <a:schemeClr val="dk1"/>
                          </a:solidFill>
                          <a:effectLst/>
                          <a:latin typeface="+mn-lt"/>
                          <a:ea typeface="+mn-ea"/>
                          <a:cs typeface="+mn-cs"/>
                        </a:rPr>
                        <a:t>Channel Usage</a:t>
                      </a:r>
                      <a:endParaRPr lang="en-CA" sz="1600" dirty="0"/>
                    </a:p>
                  </a:txBody>
                  <a:tcPr/>
                </a:tc>
                <a:tc>
                  <a:txBody>
                    <a:bodyPr/>
                    <a:lstStyle/>
                    <a:p>
                      <a:pPr algn="l" fontAlgn="t"/>
                      <a:r>
                        <a:rPr lang="en-CA" sz="1600" dirty="0">
                          <a:effectLst/>
                        </a:rPr>
                        <a:t>Frequency-Hopping Spread Spectrum (FHSS)</a:t>
                      </a:r>
                    </a:p>
                  </a:txBody>
                  <a:tcPr/>
                </a:tc>
                <a:tc>
                  <a:txBody>
                    <a:bodyPr/>
                    <a:lstStyle/>
                    <a:p>
                      <a:r>
                        <a:rPr lang="en-CA" sz="1600" b="0" i="0" kern="1200" dirty="0">
                          <a:solidFill>
                            <a:schemeClr val="dk1"/>
                          </a:solidFill>
                          <a:effectLst/>
                          <a:latin typeface="+mn-lt"/>
                          <a:ea typeface="+mn-ea"/>
                          <a:cs typeface="+mn-cs"/>
                        </a:rPr>
                        <a:t>Frequency-Hopping Spread Spectrum (FHSS)</a:t>
                      </a:r>
                      <a:endParaRPr lang="en-CA" sz="1600" dirty="0"/>
                    </a:p>
                  </a:txBody>
                  <a:tcPr/>
                </a:tc>
                <a:extLst>
                  <a:ext uri="{0D108BD9-81ED-4DB2-BD59-A6C34878D82A}">
                    <a16:rowId xmlns:a16="http://schemas.microsoft.com/office/drawing/2014/main" val="1500813775"/>
                  </a:ext>
                </a:extLst>
              </a:tr>
              <a:tr h="370840">
                <a:tc>
                  <a:txBody>
                    <a:bodyPr/>
                    <a:lstStyle/>
                    <a:p>
                      <a:r>
                        <a:rPr lang="en-CA" sz="1600" b="0" i="0" kern="1200" dirty="0">
                          <a:solidFill>
                            <a:schemeClr val="dk1"/>
                          </a:solidFill>
                          <a:effectLst/>
                          <a:latin typeface="+mn-lt"/>
                          <a:ea typeface="+mn-ea"/>
                          <a:cs typeface="+mn-cs"/>
                        </a:rPr>
                        <a:t>Modulation</a:t>
                      </a:r>
                      <a:endParaRPr lang="en-CA" sz="1600" dirty="0"/>
                    </a:p>
                  </a:txBody>
                  <a:tcPr/>
                </a:tc>
                <a:tc>
                  <a:txBody>
                    <a:bodyPr/>
                    <a:lstStyle/>
                    <a:p>
                      <a:pPr algn="l" fontAlgn="t"/>
                      <a:r>
                        <a:rPr lang="en-CA" sz="1600" b="0" i="0" kern="1200" dirty="0">
                          <a:solidFill>
                            <a:schemeClr val="dk1"/>
                          </a:solidFill>
                          <a:effectLst/>
                          <a:latin typeface="+mn-lt"/>
                          <a:ea typeface="+mn-ea"/>
                          <a:cs typeface="+mn-cs"/>
                        </a:rPr>
                        <a:t>GFSK</a:t>
                      </a:r>
                      <a:endParaRPr lang="en-CA" sz="1600" dirty="0">
                        <a:effectLst/>
                      </a:endParaRPr>
                    </a:p>
                  </a:txBody>
                  <a:tcPr/>
                </a:tc>
                <a:tc>
                  <a:txBody>
                    <a:bodyPr/>
                    <a:lstStyle/>
                    <a:p>
                      <a:r>
                        <a:rPr lang="en-CA" sz="1600" b="0" i="0" kern="1200" dirty="0">
                          <a:solidFill>
                            <a:schemeClr val="dk1"/>
                          </a:solidFill>
                          <a:effectLst/>
                          <a:latin typeface="+mn-lt"/>
                          <a:ea typeface="+mn-ea"/>
                          <a:cs typeface="+mn-cs"/>
                        </a:rPr>
                        <a:t>GFSK, </a:t>
                      </a:r>
                      <a:r>
                        <a:rPr lang="el-GR" sz="1600" b="0" i="0" kern="1200" dirty="0">
                          <a:solidFill>
                            <a:schemeClr val="dk1"/>
                          </a:solidFill>
                          <a:effectLst/>
                          <a:latin typeface="+mn-lt"/>
                          <a:ea typeface="+mn-ea"/>
                          <a:cs typeface="+mn-cs"/>
                        </a:rPr>
                        <a:t>π/4 </a:t>
                      </a:r>
                      <a:r>
                        <a:rPr lang="en-CA" sz="1600" b="0" i="0" kern="1200" dirty="0">
                          <a:solidFill>
                            <a:schemeClr val="dk1"/>
                          </a:solidFill>
                          <a:effectLst/>
                          <a:latin typeface="+mn-lt"/>
                          <a:ea typeface="+mn-ea"/>
                          <a:cs typeface="+mn-cs"/>
                        </a:rPr>
                        <a:t>DQPSK, 8DPSK</a:t>
                      </a:r>
                      <a:endParaRPr lang="en-CA" sz="1600" dirty="0"/>
                    </a:p>
                  </a:txBody>
                  <a:tcPr/>
                </a:tc>
                <a:extLst>
                  <a:ext uri="{0D108BD9-81ED-4DB2-BD59-A6C34878D82A}">
                    <a16:rowId xmlns:a16="http://schemas.microsoft.com/office/drawing/2014/main" val="2531154427"/>
                  </a:ext>
                </a:extLst>
              </a:tr>
              <a:tr h="370840">
                <a:tc>
                  <a:txBody>
                    <a:bodyPr/>
                    <a:lstStyle/>
                    <a:p>
                      <a:r>
                        <a:rPr lang="en-CA" sz="1600" b="0" i="0" kern="1200" dirty="0">
                          <a:solidFill>
                            <a:schemeClr val="dk1"/>
                          </a:solidFill>
                          <a:effectLst/>
                          <a:latin typeface="+mn-lt"/>
                          <a:ea typeface="+mn-ea"/>
                          <a:cs typeface="+mn-cs"/>
                        </a:rPr>
                        <a:t>Data Rate</a:t>
                      </a:r>
                      <a:endParaRPr lang="en-CA" sz="1600" dirty="0"/>
                    </a:p>
                  </a:txBody>
                  <a:tcPr/>
                </a:tc>
                <a:tc>
                  <a:txBody>
                    <a:bodyPr/>
                    <a:lstStyle/>
                    <a:p>
                      <a:pPr algn="l" fontAlgn="t"/>
                      <a:r>
                        <a:rPr lang="en-US" sz="1600" dirty="0">
                          <a:effectLst/>
                        </a:rPr>
                        <a:t>LE 2M PHY: 2 Mb/s</a:t>
                      </a:r>
                      <a:br>
                        <a:rPr lang="en-US" sz="1600" dirty="0">
                          <a:effectLst/>
                        </a:rPr>
                      </a:br>
                      <a:r>
                        <a:rPr lang="en-US" sz="1600" dirty="0">
                          <a:effectLst/>
                        </a:rPr>
                        <a:t>LE 1M PHY: 1 Mb/s</a:t>
                      </a:r>
                      <a:br>
                        <a:rPr lang="en-US" sz="1600" dirty="0">
                          <a:effectLst/>
                        </a:rPr>
                      </a:br>
                      <a:r>
                        <a:rPr lang="en-US" sz="1600" dirty="0">
                          <a:effectLst/>
                        </a:rPr>
                        <a:t>LE Coded PHY (S=2): 500 </a:t>
                      </a:r>
                      <a:r>
                        <a:rPr lang="en-US" sz="1600" dirty="0" err="1">
                          <a:effectLst/>
                        </a:rPr>
                        <a:t>Kb</a:t>
                      </a:r>
                      <a:r>
                        <a:rPr lang="en-US" sz="1600" dirty="0">
                          <a:effectLst/>
                        </a:rPr>
                        <a:t>/s</a:t>
                      </a:r>
                      <a:br>
                        <a:rPr lang="en-US" sz="1600" dirty="0">
                          <a:effectLst/>
                        </a:rPr>
                      </a:br>
                      <a:r>
                        <a:rPr lang="en-US" sz="1600" dirty="0">
                          <a:effectLst/>
                        </a:rPr>
                        <a:t>LE Coded PHY (S=8): 125 </a:t>
                      </a:r>
                      <a:r>
                        <a:rPr lang="en-US" sz="1600" dirty="0" err="1">
                          <a:effectLst/>
                        </a:rPr>
                        <a:t>Kb</a:t>
                      </a:r>
                      <a:r>
                        <a:rPr lang="en-US" sz="1600" dirty="0">
                          <a:effectLst/>
                        </a:rPr>
                        <a:t>/s</a:t>
                      </a:r>
                    </a:p>
                  </a:txBody>
                  <a:tcPr/>
                </a:tc>
                <a:tc>
                  <a:txBody>
                    <a:bodyPr/>
                    <a:lstStyle/>
                    <a:p>
                      <a:r>
                        <a:rPr lang="en-CA" sz="1600" b="0" i="0" kern="1200" dirty="0">
                          <a:solidFill>
                            <a:schemeClr val="dk1"/>
                          </a:solidFill>
                          <a:effectLst/>
                          <a:latin typeface="+mn-lt"/>
                          <a:ea typeface="+mn-ea"/>
                          <a:cs typeface="+mn-cs"/>
                        </a:rPr>
                        <a:t>EDR PHY (8DPSK): 3 Mb/s</a:t>
                      </a:r>
                      <a:br>
                        <a:rPr lang="en-CA" sz="1600" dirty="0"/>
                      </a:br>
                      <a:r>
                        <a:rPr lang="en-CA" sz="1600" b="0" i="0" kern="1200" dirty="0">
                          <a:solidFill>
                            <a:schemeClr val="dk1"/>
                          </a:solidFill>
                          <a:effectLst/>
                          <a:latin typeface="+mn-lt"/>
                          <a:ea typeface="+mn-ea"/>
                          <a:cs typeface="+mn-cs"/>
                        </a:rPr>
                        <a:t>EDR PHY (</a:t>
                      </a:r>
                      <a:r>
                        <a:rPr lang="el-GR" sz="1600" b="0" i="0" kern="1200" dirty="0">
                          <a:solidFill>
                            <a:schemeClr val="dk1"/>
                          </a:solidFill>
                          <a:effectLst/>
                          <a:latin typeface="+mn-lt"/>
                          <a:ea typeface="+mn-ea"/>
                          <a:cs typeface="+mn-cs"/>
                        </a:rPr>
                        <a:t>π/4 </a:t>
                      </a:r>
                      <a:r>
                        <a:rPr lang="en-CA" sz="1600" b="0" i="0" kern="1200" dirty="0">
                          <a:solidFill>
                            <a:schemeClr val="dk1"/>
                          </a:solidFill>
                          <a:effectLst/>
                          <a:latin typeface="+mn-lt"/>
                          <a:ea typeface="+mn-ea"/>
                          <a:cs typeface="+mn-cs"/>
                        </a:rPr>
                        <a:t>DQPSK): 2 Mb/s</a:t>
                      </a:r>
                      <a:br>
                        <a:rPr lang="en-CA" sz="1600" dirty="0"/>
                      </a:br>
                      <a:r>
                        <a:rPr lang="en-CA" sz="1600" b="0" i="0" kern="1200" dirty="0">
                          <a:solidFill>
                            <a:schemeClr val="dk1"/>
                          </a:solidFill>
                          <a:effectLst/>
                          <a:latin typeface="+mn-lt"/>
                          <a:ea typeface="+mn-ea"/>
                          <a:cs typeface="+mn-cs"/>
                        </a:rPr>
                        <a:t>BR PHY (GFSK): 1 Mb/s</a:t>
                      </a:r>
                      <a:endParaRPr lang="en-CA" sz="1600" dirty="0"/>
                    </a:p>
                  </a:txBody>
                  <a:tcPr/>
                </a:tc>
                <a:extLst>
                  <a:ext uri="{0D108BD9-81ED-4DB2-BD59-A6C34878D82A}">
                    <a16:rowId xmlns:a16="http://schemas.microsoft.com/office/drawing/2014/main" val="1970376142"/>
                  </a:ext>
                </a:extLst>
              </a:tr>
              <a:tr h="370840">
                <a:tc>
                  <a:txBody>
                    <a:bodyPr/>
                    <a:lstStyle/>
                    <a:p>
                      <a:r>
                        <a:rPr lang="en-CA" sz="1600" b="0" i="0" kern="1200" dirty="0">
                          <a:solidFill>
                            <a:schemeClr val="dk1"/>
                          </a:solidFill>
                          <a:effectLst/>
                          <a:latin typeface="+mn-lt"/>
                          <a:ea typeface="+mn-ea"/>
                          <a:cs typeface="+mn-cs"/>
                        </a:rPr>
                        <a:t>Tx Power*</a:t>
                      </a:r>
                      <a:endParaRPr lang="en-CA" sz="1600" dirty="0"/>
                    </a:p>
                  </a:txBody>
                  <a:tcPr/>
                </a:tc>
                <a:tc>
                  <a:txBody>
                    <a:bodyPr/>
                    <a:lstStyle/>
                    <a:p>
                      <a:pPr algn="l" fontAlgn="t"/>
                      <a:r>
                        <a:rPr lang="en-CA" sz="1600" dirty="0">
                          <a:effectLst/>
                        </a:rPr>
                        <a:t>≤ 100 </a:t>
                      </a:r>
                      <a:r>
                        <a:rPr lang="en-CA" sz="1600" dirty="0" err="1">
                          <a:effectLst/>
                        </a:rPr>
                        <a:t>mW</a:t>
                      </a:r>
                      <a:r>
                        <a:rPr lang="en-CA" sz="1600" dirty="0">
                          <a:effectLst/>
                        </a:rPr>
                        <a:t> (+20 dBm)</a:t>
                      </a:r>
                    </a:p>
                  </a:txBody>
                  <a:tcPr/>
                </a:tc>
                <a:tc>
                  <a:txBody>
                    <a:bodyPr/>
                    <a:lstStyle/>
                    <a:p>
                      <a:r>
                        <a:rPr lang="en-CA" sz="1600" b="0" i="0" kern="1200" dirty="0">
                          <a:solidFill>
                            <a:schemeClr val="dk1"/>
                          </a:solidFill>
                          <a:effectLst/>
                          <a:latin typeface="+mn-lt"/>
                          <a:ea typeface="+mn-ea"/>
                          <a:cs typeface="+mn-cs"/>
                        </a:rPr>
                        <a:t>≤ 100 </a:t>
                      </a:r>
                      <a:r>
                        <a:rPr lang="en-CA" sz="1600" b="0" i="0" kern="1200" dirty="0" err="1">
                          <a:solidFill>
                            <a:schemeClr val="dk1"/>
                          </a:solidFill>
                          <a:effectLst/>
                          <a:latin typeface="+mn-lt"/>
                          <a:ea typeface="+mn-ea"/>
                          <a:cs typeface="+mn-cs"/>
                        </a:rPr>
                        <a:t>mW</a:t>
                      </a:r>
                      <a:r>
                        <a:rPr lang="en-CA" sz="1600" b="0" i="0" kern="1200" dirty="0">
                          <a:solidFill>
                            <a:schemeClr val="dk1"/>
                          </a:solidFill>
                          <a:effectLst/>
                          <a:latin typeface="+mn-lt"/>
                          <a:ea typeface="+mn-ea"/>
                          <a:cs typeface="+mn-cs"/>
                        </a:rPr>
                        <a:t> (+20 dBm)</a:t>
                      </a:r>
                      <a:endParaRPr lang="en-CA" sz="1600" dirty="0"/>
                    </a:p>
                  </a:txBody>
                  <a:tcPr/>
                </a:tc>
                <a:extLst>
                  <a:ext uri="{0D108BD9-81ED-4DB2-BD59-A6C34878D82A}">
                    <a16:rowId xmlns:a16="http://schemas.microsoft.com/office/drawing/2014/main" val="4266158815"/>
                  </a:ext>
                </a:extLst>
              </a:tr>
              <a:tr h="370840">
                <a:tc>
                  <a:txBody>
                    <a:bodyPr/>
                    <a:lstStyle/>
                    <a:p>
                      <a:r>
                        <a:rPr lang="en-CA" sz="1600" b="0" i="0" kern="1200" dirty="0">
                          <a:solidFill>
                            <a:schemeClr val="dk1"/>
                          </a:solidFill>
                          <a:effectLst/>
                          <a:latin typeface="+mn-lt"/>
                          <a:ea typeface="+mn-ea"/>
                          <a:cs typeface="+mn-cs"/>
                        </a:rPr>
                        <a:t>Rx Sensitivity</a:t>
                      </a:r>
                      <a:endParaRPr lang="en-CA" sz="1600" dirty="0"/>
                    </a:p>
                  </a:txBody>
                  <a:tcPr/>
                </a:tc>
                <a:tc>
                  <a:txBody>
                    <a:bodyPr/>
                    <a:lstStyle/>
                    <a:p>
                      <a:pPr algn="l" fontAlgn="t"/>
                      <a:r>
                        <a:rPr lang="en-CA" sz="1600" b="0" i="0" kern="1200" dirty="0">
                          <a:solidFill>
                            <a:schemeClr val="dk1"/>
                          </a:solidFill>
                          <a:effectLst/>
                          <a:latin typeface="+mn-lt"/>
                          <a:ea typeface="+mn-ea"/>
                          <a:cs typeface="+mn-cs"/>
                        </a:rPr>
                        <a:t>LE 2M PHY: ≤-70 dBm</a:t>
                      </a:r>
                      <a:br>
                        <a:rPr lang="en-CA" sz="1600" dirty="0"/>
                      </a:br>
                      <a:r>
                        <a:rPr lang="en-CA" sz="1600" b="0" i="0" kern="1200" dirty="0">
                          <a:solidFill>
                            <a:schemeClr val="dk1"/>
                          </a:solidFill>
                          <a:effectLst/>
                          <a:latin typeface="+mn-lt"/>
                          <a:ea typeface="+mn-ea"/>
                          <a:cs typeface="+mn-cs"/>
                        </a:rPr>
                        <a:t>LE 1M PHY: ≤-70 dBm</a:t>
                      </a:r>
                      <a:br>
                        <a:rPr lang="en-CA" sz="1600" dirty="0"/>
                      </a:br>
                      <a:r>
                        <a:rPr lang="en-CA" sz="1600" b="0" i="0" kern="1200" dirty="0">
                          <a:solidFill>
                            <a:schemeClr val="dk1"/>
                          </a:solidFill>
                          <a:effectLst/>
                          <a:latin typeface="+mn-lt"/>
                          <a:ea typeface="+mn-ea"/>
                          <a:cs typeface="+mn-cs"/>
                        </a:rPr>
                        <a:t>LE Coded PHY (S=2): ≤-75 dBm</a:t>
                      </a:r>
                      <a:br>
                        <a:rPr lang="en-CA" sz="1600" dirty="0"/>
                      </a:br>
                      <a:r>
                        <a:rPr lang="en-CA" sz="1600" b="0" i="0" kern="1200" dirty="0">
                          <a:solidFill>
                            <a:schemeClr val="dk1"/>
                          </a:solidFill>
                          <a:effectLst/>
                          <a:latin typeface="+mn-lt"/>
                          <a:ea typeface="+mn-ea"/>
                          <a:cs typeface="+mn-cs"/>
                        </a:rPr>
                        <a:t>LE Coded PHY (S=8): ≤-82 dBm</a:t>
                      </a:r>
                      <a:endParaRPr lang="en-CA" sz="1600" dirty="0">
                        <a:effectLst/>
                      </a:endParaRPr>
                    </a:p>
                  </a:txBody>
                  <a:tcPr/>
                </a:tc>
                <a:tc>
                  <a:txBody>
                    <a:bodyPr/>
                    <a:lstStyle/>
                    <a:p>
                      <a:r>
                        <a:rPr lang="en-CA" sz="1600" b="0" i="0" kern="1200" dirty="0">
                          <a:solidFill>
                            <a:schemeClr val="dk1"/>
                          </a:solidFill>
                          <a:effectLst/>
                          <a:latin typeface="+mn-lt"/>
                          <a:ea typeface="+mn-ea"/>
                          <a:cs typeface="+mn-cs"/>
                        </a:rPr>
                        <a:t>≤-70 dBm</a:t>
                      </a:r>
                      <a:endParaRPr lang="en-CA" sz="1600" dirty="0"/>
                    </a:p>
                  </a:txBody>
                  <a:tcPr/>
                </a:tc>
                <a:extLst>
                  <a:ext uri="{0D108BD9-81ED-4DB2-BD59-A6C34878D82A}">
                    <a16:rowId xmlns:a16="http://schemas.microsoft.com/office/drawing/2014/main" val="3557743244"/>
                  </a:ext>
                </a:extLst>
              </a:tr>
            </a:tbl>
          </a:graphicData>
        </a:graphic>
      </p:graphicFrame>
    </p:spTree>
    <p:extLst>
      <p:ext uri="{BB962C8B-B14F-4D97-AF65-F5344CB8AC3E}">
        <p14:creationId xmlns:p14="http://schemas.microsoft.com/office/powerpoint/2010/main" val="4193497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E3C3-F7C9-4F40-875B-53A17AE70586}"/>
              </a:ext>
            </a:extLst>
          </p:cNvPr>
          <p:cNvSpPr>
            <a:spLocks noGrp="1"/>
          </p:cNvSpPr>
          <p:nvPr>
            <p:ph type="title"/>
          </p:nvPr>
        </p:nvSpPr>
        <p:spPr/>
        <p:txBody>
          <a:bodyPr/>
          <a:lstStyle/>
          <a:p>
            <a:r>
              <a:rPr lang="en-US" dirty="0"/>
              <a:t>Bluetooth Low Energy – Bluetooth Classic Comparison</a:t>
            </a:r>
            <a:endParaRPr lang="en-CA" dirty="0"/>
          </a:p>
        </p:txBody>
      </p:sp>
      <p:graphicFrame>
        <p:nvGraphicFramePr>
          <p:cNvPr id="4" name="Table 3">
            <a:extLst>
              <a:ext uri="{FF2B5EF4-FFF2-40B4-BE49-F238E27FC236}">
                <a16:creationId xmlns:a16="http://schemas.microsoft.com/office/drawing/2014/main" id="{D8DEE505-11BA-4E46-B72A-7FD758801EF7}"/>
              </a:ext>
            </a:extLst>
          </p:cNvPr>
          <p:cNvGraphicFramePr>
            <a:graphicFrameLocks noGrp="1"/>
          </p:cNvGraphicFramePr>
          <p:nvPr>
            <p:extLst>
              <p:ext uri="{D42A27DB-BD31-4B8C-83A1-F6EECF244321}">
                <p14:modId xmlns:p14="http://schemas.microsoft.com/office/powerpoint/2010/main" val="652189912"/>
              </p:ext>
            </p:extLst>
          </p:nvPr>
        </p:nvGraphicFramePr>
        <p:xfrm>
          <a:off x="3640017" y="716280"/>
          <a:ext cx="7746021" cy="3571240"/>
        </p:xfrm>
        <a:graphic>
          <a:graphicData uri="http://schemas.openxmlformats.org/drawingml/2006/table">
            <a:tbl>
              <a:tblPr firstRow="1" bandRow="1">
                <a:tableStyleId>{5C22544A-7EE6-4342-B048-85BDC9FD1C3A}</a:tableStyleId>
              </a:tblPr>
              <a:tblGrid>
                <a:gridCol w="1635368">
                  <a:extLst>
                    <a:ext uri="{9D8B030D-6E8A-4147-A177-3AD203B41FA5}">
                      <a16:colId xmlns:a16="http://schemas.microsoft.com/office/drawing/2014/main" val="2076937575"/>
                    </a:ext>
                  </a:extLst>
                </a:gridCol>
                <a:gridCol w="3174023">
                  <a:extLst>
                    <a:ext uri="{9D8B030D-6E8A-4147-A177-3AD203B41FA5}">
                      <a16:colId xmlns:a16="http://schemas.microsoft.com/office/drawing/2014/main" val="1635752632"/>
                    </a:ext>
                  </a:extLst>
                </a:gridCol>
                <a:gridCol w="2936630">
                  <a:extLst>
                    <a:ext uri="{9D8B030D-6E8A-4147-A177-3AD203B41FA5}">
                      <a16:colId xmlns:a16="http://schemas.microsoft.com/office/drawing/2014/main" val="2562292431"/>
                    </a:ext>
                  </a:extLst>
                </a:gridCol>
              </a:tblGrid>
              <a:tr h="370840">
                <a:tc>
                  <a:txBody>
                    <a:bodyPr/>
                    <a:lstStyle/>
                    <a:p>
                      <a:endParaRPr lang="en-CA" sz="1600" dirty="0"/>
                    </a:p>
                  </a:txBody>
                  <a:tcPr/>
                </a:tc>
                <a:tc>
                  <a:txBody>
                    <a:bodyPr/>
                    <a:lstStyle/>
                    <a:p>
                      <a:r>
                        <a:rPr lang="en-CA" sz="1600" b="1" i="0" kern="1200" dirty="0">
                          <a:solidFill>
                            <a:schemeClr val="lt1"/>
                          </a:solidFill>
                          <a:effectLst/>
                          <a:latin typeface="+mn-lt"/>
                          <a:ea typeface="+mn-ea"/>
                          <a:cs typeface="+mn-cs"/>
                        </a:rPr>
                        <a:t>Bluetooth Low Energy (LE)</a:t>
                      </a:r>
                      <a:endParaRPr lang="en-CA" sz="1600" dirty="0"/>
                    </a:p>
                  </a:txBody>
                  <a:tcPr/>
                </a:tc>
                <a:tc>
                  <a:txBody>
                    <a:bodyPr/>
                    <a:lstStyle/>
                    <a:p>
                      <a:r>
                        <a:rPr lang="en-CA" sz="1600" b="1" i="0" kern="1200" dirty="0">
                          <a:solidFill>
                            <a:schemeClr val="lt1"/>
                          </a:solidFill>
                          <a:effectLst/>
                          <a:latin typeface="+mn-lt"/>
                          <a:ea typeface="+mn-ea"/>
                          <a:cs typeface="+mn-cs"/>
                        </a:rPr>
                        <a:t>Bluetooth Classic</a:t>
                      </a:r>
                      <a:endParaRPr lang="en-CA" sz="1600" dirty="0"/>
                    </a:p>
                  </a:txBody>
                  <a:tcPr/>
                </a:tc>
                <a:extLst>
                  <a:ext uri="{0D108BD9-81ED-4DB2-BD59-A6C34878D82A}">
                    <a16:rowId xmlns:a16="http://schemas.microsoft.com/office/drawing/2014/main" val="3251074391"/>
                  </a:ext>
                </a:extLst>
              </a:tr>
              <a:tr h="370840">
                <a:tc>
                  <a:txBody>
                    <a:bodyPr/>
                    <a:lstStyle/>
                    <a:p>
                      <a:r>
                        <a:rPr lang="en-CA" sz="1600" b="0" i="0" kern="1200" dirty="0">
                          <a:solidFill>
                            <a:schemeClr val="dk1"/>
                          </a:solidFill>
                          <a:effectLst/>
                          <a:latin typeface="+mn-lt"/>
                          <a:ea typeface="+mn-ea"/>
                          <a:cs typeface="+mn-cs"/>
                        </a:rPr>
                        <a:t>Data Transports</a:t>
                      </a:r>
                      <a:endParaRPr lang="en-CA" sz="1600" dirty="0"/>
                    </a:p>
                  </a:txBody>
                  <a:tcPr/>
                </a:tc>
                <a:tc>
                  <a:txBody>
                    <a:bodyPr/>
                    <a:lstStyle/>
                    <a:p>
                      <a:r>
                        <a:rPr lang="en-US" sz="1600" b="0" i="0" kern="1200" dirty="0">
                          <a:solidFill>
                            <a:schemeClr val="dk1"/>
                          </a:solidFill>
                          <a:effectLst/>
                          <a:latin typeface="+mn-lt"/>
                          <a:ea typeface="+mn-ea"/>
                          <a:cs typeface="+mn-cs"/>
                        </a:rPr>
                        <a:t>Asynchronous Connection-oriented</a:t>
                      </a:r>
                      <a:br>
                        <a:rPr lang="en-US" sz="1600" dirty="0"/>
                      </a:br>
                      <a:r>
                        <a:rPr lang="en-US" sz="1600" b="0" i="0" kern="1200" dirty="0">
                          <a:solidFill>
                            <a:schemeClr val="dk1"/>
                          </a:solidFill>
                          <a:effectLst/>
                          <a:latin typeface="+mn-lt"/>
                          <a:ea typeface="+mn-ea"/>
                          <a:cs typeface="+mn-cs"/>
                        </a:rPr>
                        <a:t>Isochronous Connection-oriented</a:t>
                      </a:r>
                      <a:br>
                        <a:rPr lang="en-US" sz="1600" dirty="0"/>
                      </a:br>
                      <a:r>
                        <a:rPr lang="en-US" sz="1600" b="0" i="0" kern="1200" dirty="0">
                          <a:solidFill>
                            <a:schemeClr val="dk1"/>
                          </a:solidFill>
                          <a:effectLst/>
                          <a:latin typeface="+mn-lt"/>
                          <a:ea typeface="+mn-ea"/>
                          <a:cs typeface="+mn-cs"/>
                        </a:rPr>
                        <a:t>Asynchronous Connectionless</a:t>
                      </a:r>
                      <a:br>
                        <a:rPr lang="en-US" sz="1600" dirty="0"/>
                      </a:br>
                      <a:r>
                        <a:rPr lang="en-US" sz="1600" b="0" i="0" kern="1200" dirty="0">
                          <a:solidFill>
                            <a:schemeClr val="dk1"/>
                          </a:solidFill>
                          <a:effectLst/>
                          <a:latin typeface="+mn-lt"/>
                          <a:ea typeface="+mn-ea"/>
                          <a:cs typeface="+mn-cs"/>
                        </a:rPr>
                        <a:t>Synchronous Connectionless</a:t>
                      </a:r>
                      <a:br>
                        <a:rPr lang="en-US" sz="1600" dirty="0"/>
                      </a:br>
                      <a:r>
                        <a:rPr lang="en-US" sz="1600" b="0" i="0" kern="1200" dirty="0">
                          <a:solidFill>
                            <a:schemeClr val="dk1"/>
                          </a:solidFill>
                          <a:effectLst/>
                          <a:latin typeface="+mn-lt"/>
                          <a:ea typeface="+mn-ea"/>
                          <a:cs typeface="+mn-cs"/>
                        </a:rPr>
                        <a:t>Isochronous Connectionless</a:t>
                      </a:r>
                      <a:endParaRPr lang="en-CA" sz="1600" dirty="0"/>
                    </a:p>
                  </a:txBody>
                  <a:tcPr/>
                </a:tc>
                <a:tc>
                  <a:txBody>
                    <a:bodyPr/>
                    <a:lstStyle/>
                    <a:p>
                      <a:r>
                        <a:rPr lang="en-CA" sz="1600" b="0" i="0" kern="1200" dirty="0">
                          <a:solidFill>
                            <a:schemeClr val="dk1"/>
                          </a:solidFill>
                          <a:effectLst/>
                          <a:latin typeface="+mn-lt"/>
                          <a:ea typeface="+mn-ea"/>
                          <a:cs typeface="+mn-cs"/>
                        </a:rPr>
                        <a:t>Asynchronous Connection-oriented</a:t>
                      </a:r>
                      <a:br>
                        <a:rPr lang="en-CA" sz="1600" dirty="0"/>
                      </a:br>
                      <a:r>
                        <a:rPr lang="en-CA" sz="1600" b="0" i="0" kern="1200" dirty="0">
                          <a:solidFill>
                            <a:schemeClr val="dk1"/>
                          </a:solidFill>
                          <a:effectLst/>
                          <a:latin typeface="+mn-lt"/>
                          <a:ea typeface="+mn-ea"/>
                          <a:cs typeface="+mn-cs"/>
                        </a:rPr>
                        <a:t>Synchronous Connection-oriented</a:t>
                      </a:r>
                      <a:endParaRPr lang="en-CA" sz="1600" dirty="0"/>
                    </a:p>
                  </a:txBody>
                  <a:tcPr/>
                </a:tc>
                <a:extLst>
                  <a:ext uri="{0D108BD9-81ED-4DB2-BD59-A6C34878D82A}">
                    <a16:rowId xmlns:a16="http://schemas.microsoft.com/office/drawing/2014/main" val="2606841385"/>
                  </a:ext>
                </a:extLst>
              </a:tr>
              <a:tr h="370840">
                <a:tc>
                  <a:txBody>
                    <a:bodyPr/>
                    <a:lstStyle/>
                    <a:p>
                      <a:r>
                        <a:rPr lang="en-CA" sz="1600" b="0" i="0" kern="1200" dirty="0">
                          <a:solidFill>
                            <a:schemeClr val="dk1"/>
                          </a:solidFill>
                          <a:effectLst/>
                          <a:latin typeface="+mn-lt"/>
                          <a:ea typeface="+mn-ea"/>
                          <a:cs typeface="+mn-cs"/>
                        </a:rPr>
                        <a:t>Communication Topologies</a:t>
                      </a:r>
                      <a:endParaRPr lang="en-CA" sz="1600" dirty="0"/>
                    </a:p>
                  </a:txBody>
                  <a:tcPr/>
                </a:tc>
                <a:tc>
                  <a:txBody>
                    <a:bodyPr/>
                    <a:lstStyle/>
                    <a:p>
                      <a:r>
                        <a:rPr lang="en-US" sz="1600" b="0" i="0" kern="1200" dirty="0">
                          <a:solidFill>
                            <a:schemeClr val="dk1"/>
                          </a:solidFill>
                          <a:effectLst/>
                          <a:latin typeface="+mn-lt"/>
                          <a:ea typeface="+mn-ea"/>
                          <a:cs typeface="+mn-cs"/>
                        </a:rPr>
                        <a:t>Point-to-Point (including piconet)</a:t>
                      </a:r>
                      <a:br>
                        <a:rPr lang="en-US" sz="1600" dirty="0"/>
                      </a:br>
                      <a:r>
                        <a:rPr lang="en-US" sz="1600" b="0" i="0" kern="1200" dirty="0">
                          <a:solidFill>
                            <a:schemeClr val="dk1"/>
                          </a:solidFill>
                          <a:effectLst/>
                          <a:latin typeface="+mn-lt"/>
                          <a:ea typeface="+mn-ea"/>
                          <a:cs typeface="+mn-cs"/>
                        </a:rPr>
                        <a:t>Broadcast</a:t>
                      </a:r>
                      <a:br>
                        <a:rPr lang="en-US" sz="1600" dirty="0"/>
                      </a:br>
                      <a:r>
                        <a:rPr lang="en-US" sz="1600" b="0" i="0" kern="1200" dirty="0">
                          <a:solidFill>
                            <a:schemeClr val="dk1"/>
                          </a:solidFill>
                          <a:effectLst/>
                          <a:latin typeface="+mn-lt"/>
                          <a:ea typeface="+mn-ea"/>
                          <a:cs typeface="+mn-cs"/>
                        </a:rPr>
                        <a:t>Mesh</a:t>
                      </a:r>
                      <a:endParaRPr lang="en-CA" sz="1600" dirty="0"/>
                    </a:p>
                  </a:txBody>
                  <a:tcPr/>
                </a:tc>
                <a:tc>
                  <a:txBody>
                    <a:bodyPr/>
                    <a:lstStyle/>
                    <a:p>
                      <a:r>
                        <a:rPr lang="en-CA" sz="1600" b="0" i="0" kern="1200" dirty="0">
                          <a:solidFill>
                            <a:schemeClr val="dk1"/>
                          </a:solidFill>
                          <a:effectLst/>
                          <a:latin typeface="+mn-lt"/>
                          <a:ea typeface="+mn-ea"/>
                          <a:cs typeface="+mn-cs"/>
                        </a:rPr>
                        <a:t>Point-to-Point (including piconet)</a:t>
                      </a:r>
                      <a:endParaRPr lang="en-CA" sz="1600" dirty="0"/>
                    </a:p>
                  </a:txBody>
                  <a:tcPr/>
                </a:tc>
                <a:extLst>
                  <a:ext uri="{0D108BD9-81ED-4DB2-BD59-A6C34878D82A}">
                    <a16:rowId xmlns:a16="http://schemas.microsoft.com/office/drawing/2014/main" val="1061366235"/>
                  </a:ext>
                </a:extLst>
              </a:tr>
              <a:tr h="370840">
                <a:tc>
                  <a:txBody>
                    <a:bodyPr/>
                    <a:lstStyle/>
                    <a:p>
                      <a:r>
                        <a:rPr lang="en-CA" sz="1600" b="0" i="0" kern="1200" dirty="0">
                          <a:solidFill>
                            <a:schemeClr val="dk1"/>
                          </a:solidFill>
                          <a:effectLst/>
                          <a:latin typeface="+mn-lt"/>
                          <a:ea typeface="+mn-ea"/>
                          <a:cs typeface="+mn-cs"/>
                        </a:rPr>
                        <a:t>Positioning Features</a:t>
                      </a:r>
                      <a:endParaRPr lang="en-CA" sz="1600" dirty="0"/>
                    </a:p>
                  </a:txBody>
                  <a:tcPr/>
                </a:tc>
                <a:tc>
                  <a:txBody>
                    <a:bodyPr/>
                    <a:lstStyle/>
                    <a:p>
                      <a:pPr algn="l" fontAlgn="t"/>
                      <a:r>
                        <a:rPr lang="en-US" sz="1600" b="0" i="0" kern="1200" dirty="0">
                          <a:solidFill>
                            <a:schemeClr val="dk1"/>
                          </a:solidFill>
                          <a:effectLst/>
                          <a:latin typeface="+mn-lt"/>
                          <a:ea typeface="+mn-ea"/>
                          <a:cs typeface="+mn-cs"/>
                        </a:rPr>
                        <a:t>Presence (Advertising)</a:t>
                      </a:r>
                      <a:br>
                        <a:rPr lang="en-US" sz="1600" dirty="0"/>
                      </a:br>
                      <a:r>
                        <a:rPr lang="en-US" sz="1600" b="0" i="0" kern="1200" dirty="0">
                          <a:solidFill>
                            <a:schemeClr val="dk1"/>
                          </a:solidFill>
                          <a:effectLst/>
                          <a:latin typeface="+mn-lt"/>
                          <a:ea typeface="+mn-ea"/>
                          <a:cs typeface="+mn-cs"/>
                        </a:rPr>
                        <a:t>Proximity (RSSI)</a:t>
                      </a:r>
                      <a:br>
                        <a:rPr lang="en-US" sz="1600" dirty="0"/>
                      </a:br>
                      <a:r>
                        <a:rPr lang="en-US" sz="1600" b="0" i="0" kern="1200" dirty="0">
                          <a:solidFill>
                            <a:schemeClr val="dk1"/>
                          </a:solidFill>
                          <a:effectLst/>
                          <a:latin typeface="+mn-lt"/>
                          <a:ea typeface="+mn-ea"/>
                          <a:cs typeface="+mn-cs"/>
                        </a:rPr>
                        <a:t>Direction (</a:t>
                      </a:r>
                      <a:r>
                        <a:rPr lang="en-US" sz="1600" b="0" i="0" kern="1200" dirty="0" err="1">
                          <a:solidFill>
                            <a:schemeClr val="dk1"/>
                          </a:solidFill>
                          <a:effectLst/>
                          <a:latin typeface="+mn-lt"/>
                          <a:ea typeface="+mn-ea"/>
                          <a:cs typeface="+mn-cs"/>
                        </a:rPr>
                        <a:t>AoA</a:t>
                      </a:r>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AoD</a:t>
                      </a: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Distance (Coming)</a:t>
                      </a:r>
                      <a:endParaRPr lang="en-CA" sz="1600" dirty="0">
                        <a:effectLst/>
                      </a:endParaRPr>
                    </a:p>
                  </a:txBody>
                  <a:tcPr/>
                </a:tc>
                <a:tc>
                  <a:txBody>
                    <a:bodyPr/>
                    <a:lstStyle/>
                    <a:p>
                      <a:r>
                        <a:rPr lang="en-CA" sz="1600" b="0" i="0" kern="1200" dirty="0">
                          <a:solidFill>
                            <a:schemeClr val="dk1"/>
                          </a:solidFill>
                          <a:effectLst/>
                          <a:latin typeface="+mn-lt"/>
                          <a:ea typeface="+mn-ea"/>
                          <a:cs typeface="+mn-cs"/>
                        </a:rPr>
                        <a:t>None</a:t>
                      </a:r>
                      <a:endParaRPr lang="en-CA" sz="1600" dirty="0"/>
                    </a:p>
                  </a:txBody>
                  <a:tcPr/>
                </a:tc>
                <a:extLst>
                  <a:ext uri="{0D108BD9-81ED-4DB2-BD59-A6C34878D82A}">
                    <a16:rowId xmlns:a16="http://schemas.microsoft.com/office/drawing/2014/main" val="1880828003"/>
                  </a:ext>
                </a:extLst>
              </a:tr>
            </a:tbl>
          </a:graphicData>
        </a:graphic>
      </p:graphicFrame>
    </p:spTree>
    <p:extLst>
      <p:ext uri="{BB962C8B-B14F-4D97-AF65-F5344CB8AC3E}">
        <p14:creationId xmlns:p14="http://schemas.microsoft.com/office/powerpoint/2010/main" val="413632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91F9-2E7E-4DA4-93DB-43213ABEEAB5}"/>
              </a:ext>
            </a:extLst>
          </p:cNvPr>
          <p:cNvSpPr>
            <a:spLocks noGrp="1"/>
          </p:cNvSpPr>
          <p:nvPr>
            <p:ph type="title"/>
          </p:nvPr>
        </p:nvSpPr>
        <p:spPr/>
        <p:txBody>
          <a:bodyPr/>
          <a:lstStyle/>
          <a:p>
            <a:r>
              <a:rPr lang="en-US" dirty="0"/>
              <a:t>Raspberry Pi 4 Specs</a:t>
            </a:r>
            <a:endParaRPr lang="en-CA" dirty="0"/>
          </a:p>
        </p:txBody>
      </p:sp>
      <p:sp>
        <p:nvSpPr>
          <p:cNvPr id="3" name="Content Placeholder 2">
            <a:extLst>
              <a:ext uri="{FF2B5EF4-FFF2-40B4-BE49-F238E27FC236}">
                <a16:creationId xmlns:a16="http://schemas.microsoft.com/office/drawing/2014/main" id="{1364A4A6-EE9A-48CF-996A-70E39EFEFE59}"/>
              </a:ext>
            </a:extLst>
          </p:cNvPr>
          <p:cNvSpPr>
            <a:spLocks noGrp="1"/>
          </p:cNvSpPr>
          <p:nvPr>
            <p:ph idx="1"/>
          </p:nvPr>
        </p:nvSpPr>
        <p:spPr/>
        <p:txBody>
          <a:bodyPr>
            <a:normAutofit/>
          </a:bodyPr>
          <a:lstStyle/>
          <a:p>
            <a:r>
              <a:rPr lang="en-CA" dirty="0"/>
              <a:t>Broadcom BCM2711, Quad core Cortex-A72 (ARM v8) 64-bit SoC @ 1.5GHz</a:t>
            </a:r>
          </a:p>
          <a:p>
            <a:r>
              <a:rPr lang="en-CA" dirty="0"/>
              <a:t>2GB, 4GB or 8GB LPDDR4-3200 SDRAM (depending on model)</a:t>
            </a:r>
          </a:p>
          <a:p>
            <a:r>
              <a:rPr lang="en-CA" dirty="0"/>
              <a:t>2.4 GHz and 5.0 GHz IEEE 802.11ac wireless, </a:t>
            </a:r>
            <a:r>
              <a:rPr lang="en-CA" b="1" dirty="0"/>
              <a:t>Bluetooth 5.0, BLE</a:t>
            </a:r>
          </a:p>
          <a:p>
            <a:r>
              <a:rPr lang="en-CA" dirty="0"/>
              <a:t>Gigabit Ethernet</a:t>
            </a:r>
          </a:p>
          <a:p>
            <a:r>
              <a:rPr lang="en-CA" dirty="0"/>
              <a:t>2 USB 3.0 ports; 2 USB 2.0 ports.</a:t>
            </a:r>
          </a:p>
          <a:p>
            <a:r>
              <a:rPr lang="en-CA" dirty="0"/>
              <a:t>Raspberry Pi standard 40 pin GPIO header (fully backwards compatible with previous boards)</a:t>
            </a:r>
          </a:p>
          <a:p>
            <a:r>
              <a:rPr lang="en-CA" dirty="0"/>
              <a:t>2 × micro-HDMI ports (up to 4kp60 supported)</a:t>
            </a:r>
          </a:p>
          <a:p>
            <a:r>
              <a:rPr lang="en-CA" dirty="0"/>
              <a:t>2-lane MIPI DSI display port</a:t>
            </a:r>
          </a:p>
        </p:txBody>
      </p:sp>
    </p:spTree>
    <p:extLst>
      <p:ext uri="{BB962C8B-B14F-4D97-AF65-F5344CB8AC3E}">
        <p14:creationId xmlns:p14="http://schemas.microsoft.com/office/powerpoint/2010/main" val="21350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CB9D-4ADA-4B13-B644-739357F3A83F}"/>
              </a:ext>
            </a:extLst>
          </p:cNvPr>
          <p:cNvSpPr>
            <a:spLocks noGrp="1"/>
          </p:cNvSpPr>
          <p:nvPr>
            <p:ph type="title"/>
          </p:nvPr>
        </p:nvSpPr>
        <p:spPr/>
        <p:txBody>
          <a:bodyPr/>
          <a:lstStyle/>
          <a:p>
            <a:r>
              <a:rPr lang="en-US" dirty="0"/>
              <a:t>Raspberry Pi 4 Specs(cont.)</a:t>
            </a:r>
            <a:endParaRPr lang="en-CA" dirty="0"/>
          </a:p>
        </p:txBody>
      </p:sp>
      <p:sp>
        <p:nvSpPr>
          <p:cNvPr id="3" name="Content Placeholder 2">
            <a:extLst>
              <a:ext uri="{FF2B5EF4-FFF2-40B4-BE49-F238E27FC236}">
                <a16:creationId xmlns:a16="http://schemas.microsoft.com/office/drawing/2014/main" id="{BA857AF4-53E8-4E55-BF92-266BD1808613}"/>
              </a:ext>
            </a:extLst>
          </p:cNvPr>
          <p:cNvSpPr>
            <a:spLocks noGrp="1"/>
          </p:cNvSpPr>
          <p:nvPr>
            <p:ph idx="1"/>
          </p:nvPr>
        </p:nvSpPr>
        <p:spPr/>
        <p:txBody>
          <a:bodyPr/>
          <a:lstStyle/>
          <a:p>
            <a:r>
              <a:rPr lang="en-CA" dirty="0"/>
              <a:t>2-lane MIPI CSI camera port</a:t>
            </a:r>
          </a:p>
          <a:p>
            <a:r>
              <a:rPr lang="en-CA" dirty="0"/>
              <a:t>4-pole stereo audio and composite video port</a:t>
            </a:r>
          </a:p>
          <a:p>
            <a:r>
              <a:rPr lang="en-CA" dirty="0"/>
              <a:t>H.265 (4kp60 decode), H264 (1080p60 decode, 1080p30 encode)</a:t>
            </a:r>
          </a:p>
          <a:p>
            <a:r>
              <a:rPr lang="en-CA" dirty="0"/>
              <a:t>OpenGL ES 3.1, Vulkan 1.0</a:t>
            </a:r>
          </a:p>
          <a:p>
            <a:r>
              <a:rPr lang="en-CA" dirty="0"/>
              <a:t>Micro-SD card slot for loading operating system and data storage</a:t>
            </a:r>
          </a:p>
          <a:p>
            <a:r>
              <a:rPr lang="en-CA" dirty="0"/>
              <a:t>5V DC via USB-C connector (minimum 3A*)</a:t>
            </a:r>
          </a:p>
          <a:p>
            <a:r>
              <a:rPr lang="en-CA" dirty="0"/>
              <a:t>5V DC via GPIO header (minimum 3A*)</a:t>
            </a:r>
          </a:p>
          <a:p>
            <a:r>
              <a:rPr lang="en-CA" dirty="0"/>
              <a:t>Power over Ethernet (PoE) enabled (requires separate PoE HAT)</a:t>
            </a:r>
          </a:p>
          <a:p>
            <a:r>
              <a:rPr lang="en-CA" dirty="0"/>
              <a:t>Operating temperature: 0 – 50 degrees C ambient</a:t>
            </a:r>
          </a:p>
          <a:p>
            <a:r>
              <a:rPr lang="en-CA" dirty="0"/>
              <a:t>* A good quality 2.5A power supply can be used if downstream USB peripherals consume less than 500mA in total.</a:t>
            </a:r>
          </a:p>
          <a:p>
            <a:endParaRPr lang="en-CA" dirty="0"/>
          </a:p>
        </p:txBody>
      </p:sp>
    </p:spTree>
    <p:extLst>
      <p:ext uri="{BB962C8B-B14F-4D97-AF65-F5344CB8AC3E}">
        <p14:creationId xmlns:p14="http://schemas.microsoft.com/office/powerpoint/2010/main" val="428504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F023-6C68-4EAA-B2BD-075D19441A4B}"/>
              </a:ext>
            </a:extLst>
          </p:cNvPr>
          <p:cNvSpPr>
            <a:spLocks noGrp="1"/>
          </p:cNvSpPr>
          <p:nvPr>
            <p:ph type="title"/>
          </p:nvPr>
        </p:nvSpPr>
        <p:spPr/>
        <p:txBody>
          <a:bodyPr/>
          <a:lstStyle/>
          <a:p>
            <a:r>
              <a:rPr lang="en-US" dirty="0"/>
              <a:t>Blynk</a:t>
            </a:r>
            <a:endParaRPr lang="en-CA" dirty="0"/>
          </a:p>
        </p:txBody>
      </p:sp>
      <p:sp>
        <p:nvSpPr>
          <p:cNvPr id="3" name="Content Placeholder 2">
            <a:extLst>
              <a:ext uri="{FF2B5EF4-FFF2-40B4-BE49-F238E27FC236}">
                <a16:creationId xmlns:a16="http://schemas.microsoft.com/office/drawing/2014/main" id="{020BC35C-88AE-48E7-9A3B-B968BE008A25}"/>
              </a:ext>
            </a:extLst>
          </p:cNvPr>
          <p:cNvSpPr>
            <a:spLocks noGrp="1"/>
          </p:cNvSpPr>
          <p:nvPr>
            <p:ph idx="1"/>
          </p:nvPr>
        </p:nvSpPr>
        <p:spPr/>
        <p:txBody>
          <a:bodyPr/>
          <a:lstStyle/>
          <a:p>
            <a:pPr marL="0" indent="0">
              <a:buNone/>
            </a:pPr>
            <a:r>
              <a:rPr lang="en-US" sz="2800" b="1" i="0" dirty="0">
                <a:solidFill>
                  <a:srgbClr val="505050"/>
                </a:solidFill>
                <a:effectLst/>
                <a:latin typeface="oxygen"/>
              </a:rPr>
              <a:t>What is Blynk?</a:t>
            </a:r>
            <a:endParaRPr lang="en-US" b="1" i="0" dirty="0">
              <a:solidFill>
                <a:srgbClr val="505050"/>
              </a:solidFill>
              <a:effectLst/>
              <a:latin typeface="oxygen"/>
            </a:endParaRPr>
          </a:p>
          <a:p>
            <a:pPr marL="0" indent="0">
              <a:buNone/>
            </a:pPr>
            <a:r>
              <a:rPr lang="en-US" b="0" i="0" dirty="0">
                <a:solidFill>
                  <a:srgbClr val="505050"/>
                </a:solidFill>
                <a:effectLst/>
                <a:latin typeface="oxygen"/>
              </a:rPr>
              <a:t>Blynk was designed for the Internet of Things. It can control hardware remotely, it can display sensor data, it can store data, </a:t>
            </a:r>
            <a:r>
              <a:rPr lang="en-US" b="0" i="0" dirty="0" err="1">
                <a:solidFill>
                  <a:srgbClr val="505050"/>
                </a:solidFill>
                <a:effectLst/>
                <a:latin typeface="oxygen"/>
              </a:rPr>
              <a:t>vizualize</a:t>
            </a:r>
            <a:r>
              <a:rPr lang="en-US" b="0" i="0" dirty="0">
                <a:solidFill>
                  <a:srgbClr val="505050"/>
                </a:solidFill>
                <a:effectLst/>
                <a:latin typeface="oxygen"/>
              </a:rPr>
              <a:t> it and do many other cool things.</a:t>
            </a:r>
            <a:endParaRPr lang="en-CA" dirty="0"/>
          </a:p>
        </p:txBody>
      </p:sp>
    </p:spTree>
    <p:extLst>
      <p:ext uri="{BB962C8B-B14F-4D97-AF65-F5344CB8AC3E}">
        <p14:creationId xmlns:p14="http://schemas.microsoft.com/office/powerpoint/2010/main" val="324183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B4FD-623A-4C51-A48B-A92D0921A86C}"/>
              </a:ext>
            </a:extLst>
          </p:cNvPr>
          <p:cNvSpPr>
            <a:spLocks noGrp="1"/>
          </p:cNvSpPr>
          <p:nvPr>
            <p:ph type="title"/>
          </p:nvPr>
        </p:nvSpPr>
        <p:spPr/>
        <p:txBody>
          <a:bodyPr/>
          <a:lstStyle/>
          <a:p>
            <a:r>
              <a:rPr lang="en-US" dirty="0"/>
              <a:t>Blynk - Components</a:t>
            </a:r>
            <a:endParaRPr lang="en-CA" dirty="0"/>
          </a:p>
        </p:txBody>
      </p:sp>
      <p:sp>
        <p:nvSpPr>
          <p:cNvPr id="3" name="Content Placeholder 2">
            <a:extLst>
              <a:ext uri="{FF2B5EF4-FFF2-40B4-BE49-F238E27FC236}">
                <a16:creationId xmlns:a16="http://schemas.microsoft.com/office/drawing/2014/main" id="{1927A8D3-4AD5-4E03-BC78-3916A7963898}"/>
              </a:ext>
            </a:extLst>
          </p:cNvPr>
          <p:cNvSpPr>
            <a:spLocks noGrp="1"/>
          </p:cNvSpPr>
          <p:nvPr>
            <p:ph idx="1"/>
          </p:nvPr>
        </p:nvSpPr>
        <p:spPr/>
        <p:txBody>
          <a:bodyPr/>
          <a:lstStyle/>
          <a:p>
            <a:pPr marL="0" indent="0" algn="l" fontAlgn="base">
              <a:buNone/>
            </a:pPr>
            <a:r>
              <a:rPr lang="en-US" b="0" i="0" dirty="0">
                <a:solidFill>
                  <a:srgbClr val="505050"/>
                </a:solidFill>
                <a:effectLst/>
                <a:latin typeface="oxygen"/>
              </a:rPr>
              <a:t>There are three major components in the platform:</a:t>
            </a:r>
          </a:p>
          <a:p>
            <a:pPr algn="l" fontAlgn="base">
              <a:buFont typeface="Arial" panose="020B0604020202020204" pitchFamily="34" charset="0"/>
              <a:buChar char="•"/>
            </a:pPr>
            <a:r>
              <a:rPr lang="en-US" b="1" i="0" dirty="0">
                <a:solidFill>
                  <a:srgbClr val="505050"/>
                </a:solidFill>
                <a:effectLst/>
                <a:latin typeface="inherit"/>
              </a:rPr>
              <a:t>Blynk App</a:t>
            </a:r>
            <a:r>
              <a:rPr lang="en-US" b="0" i="0" dirty="0">
                <a:solidFill>
                  <a:srgbClr val="505050"/>
                </a:solidFill>
                <a:effectLst/>
                <a:latin typeface="oxygen"/>
              </a:rPr>
              <a:t> - allows to you create amazing interfaces for your projects using various widgets we provide.</a:t>
            </a:r>
          </a:p>
          <a:p>
            <a:pPr algn="l" fontAlgn="base">
              <a:buFont typeface="Arial" panose="020B0604020202020204" pitchFamily="34" charset="0"/>
              <a:buChar char="•"/>
            </a:pPr>
            <a:r>
              <a:rPr lang="en-US" b="1" i="0" dirty="0">
                <a:solidFill>
                  <a:srgbClr val="505050"/>
                </a:solidFill>
                <a:effectLst/>
                <a:latin typeface="inherit"/>
              </a:rPr>
              <a:t>Blynk Server</a:t>
            </a:r>
            <a:r>
              <a:rPr lang="en-US" b="0" i="0" dirty="0">
                <a:solidFill>
                  <a:srgbClr val="505050"/>
                </a:solidFill>
                <a:effectLst/>
                <a:latin typeface="oxygen"/>
              </a:rPr>
              <a:t> - responsible for all the communications between the smartphone and hardware. We can use the Blynk Cloud or run a </a:t>
            </a:r>
            <a:r>
              <a:rPr lang="en-US" b="0" i="0" u="sng" dirty="0">
                <a:solidFill>
                  <a:srgbClr val="24C48E"/>
                </a:solidFill>
                <a:effectLst/>
                <a:latin typeface="inherit"/>
                <a:hlinkClick r:id="rId2"/>
              </a:rPr>
              <a:t>private Blynk server</a:t>
            </a:r>
            <a:r>
              <a:rPr lang="en-US" b="0" i="0" dirty="0">
                <a:solidFill>
                  <a:srgbClr val="505050"/>
                </a:solidFill>
                <a:effectLst/>
                <a:latin typeface="oxygen"/>
              </a:rPr>
              <a:t> locally. It’s open-source, could easily handle thousands of devices and can even be launched on a Raspberry Pi.</a:t>
            </a:r>
          </a:p>
          <a:p>
            <a:pPr algn="l" fontAlgn="base">
              <a:buFont typeface="Arial" panose="020B0604020202020204" pitchFamily="34" charset="0"/>
              <a:buChar char="•"/>
            </a:pPr>
            <a:r>
              <a:rPr lang="en-US" b="1" i="0" dirty="0">
                <a:solidFill>
                  <a:srgbClr val="505050"/>
                </a:solidFill>
                <a:effectLst/>
                <a:latin typeface="inherit"/>
              </a:rPr>
              <a:t>Blynk Libraries</a:t>
            </a:r>
            <a:r>
              <a:rPr lang="en-US" b="0" i="0" dirty="0">
                <a:solidFill>
                  <a:srgbClr val="505050"/>
                </a:solidFill>
                <a:effectLst/>
                <a:latin typeface="oxygen"/>
              </a:rPr>
              <a:t> - for all the popular hardware platforms - enable communication with the server and process all the incoming and outcoming commands.</a:t>
            </a:r>
          </a:p>
          <a:p>
            <a:endParaRPr lang="en-CA" dirty="0"/>
          </a:p>
        </p:txBody>
      </p:sp>
    </p:spTree>
    <p:extLst>
      <p:ext uri="{BB962C8B-B14F-4D97-AF65-F5344CB8AC3E}">
        <p14:creationId xmlns:p14="http://schemas.microsoft.com/office/powerpoint/2010/main" val="150792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C2C3-5A0A-42B4-B361-F47A29D6E055}"/>
              </a:ext>
            </a:extLst>
          </p:cNvPr>
          <p:cNvSpPr>
            <a:spLocks noGrp="1"/>
          </p:cNvSpPr>
          <p:nvPr>
            <p:ph type="title"/>
          </p:nvPr>
        </p:nvSpPr>
        <p:spPr/>
        <p:txBody>
          <a:bodyPr/>
          <a:lstStyle/>
          <a:p>
            <a:r>
              <a:rPr lang="en-US" dirty="0"/>
              <a:t>Table of Contents</a:t>
            </a:r>
            <a:endParaRPr lang="en-CA" dirty="0"/>
          </a:p>
        </p:txBody>
      </p:sp>
      <p:sp>
        <p:nvSpPr>
          <p:cNvPr id="3" name="Content Placeholder 2">
            <a:extLst>
              <a:ext uri="{FF2B5EF4-FFF2-40B4-BE49-F238E27FC236}">
                <a16:creationId xmlns:a16="http://schemas.microsoft.com/office/drawing/2014/main" id="{C527C308-53D0-4F52-B647-3537165C2623}"/>
              </a:ext>
            </a:extLst>
          </p:cNvPr>
          <p:cNvSpPr>
            <a:spLocks noGrp="1"/>
          </p:cNvSpPr>
          <p:nvPr>
            <p:ph idx="1"/>
          </p:nvPr>
        </p:nvSpPr>
        <p:spPr/>
        <p:txBody>
          <a:bodyPr>
            <a:normAutofit/>
          </a:bodyPr>
          <a:lstStyle/>
          <a:p>
            <a:r>
              <a:rPr lang="en-US" sz="4000" dirty="0"/>
              <a:t>Summary of the project</a:t>
            </a:r>
          </a:p>
          <a:p>
            <a:r>
              <a:rPr lang="en-CA" sz="4000" dirty="0"/>
              <a:t>Bluetooth 5</a:t>
            </a:r>
          </a:p>
          <a:p>
            <a:r>
              <a:rPr lang="en-CA" sz="4000" dirty="0"/>
              <a:t>Raspberry Pi</a:t>
            </a:r>
          </a:p>
          <a:p>
            <a:r>
              <a:rPr lang="en-CA" sz="4000" dirty="0" err="1"/>
              <a:t>Bluedot</a:t>
            </a:r>
            <a:endParaRPr lang="en-CA" sz="4000" dirty="0"/>
          </a:p>
        </p:txBody>
      </p:sp>
    </p:spTree>
    <p:extLst>
      <p:ext uri="{BB962C8B-B14F-4D97-AF65-F5344CB8AC3E}">
        <p14:creationId xmlns:p14="http://schemas.microsoft.com/office/powerpoint/2010/main" val="270953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0F3E-2387-4721-9F2A-556018B3032B}"/>
              </a:ext>
            </a:extLst>
          </p:cNvPr>
          <p:cNvSpPr>
            <a:spLocks noGrp="1"/>
          </p:cNvSpPr>
          <p:nvPr>
            <p:ph type="title"/>
          </p:nvPr>
        </p:nvSpPr>
        <p:spPr/>
        <p:txBody>
          <a:bodyPr/>
          <a:lstStyle/>
          <a:p>
            <a:r>
              <a:rPr lang="en-US" dirty="0"/>
              <a:t>Blynk - Features</a:t>
            </a:r>
            <a:endParaRPr lang="en-CA" dirty="0"/>
          </a:p>
        </p:txBody>
      </p:sp>
      <p:sp>
        <p:nvSpPr>
          <p:cNvPr id="3" name="Content Placeholder 2">
            <a:extLst>
              <a:ext uri="{FF2B5EF4-FFF2-40B4-BE49-F238E27FC236}">
                <a16:creationId xmlns:a16="http://schemas.microsoft.com/office/drawing/2014/main" id="{ABF3447D-7404-4A09-A63B-BD32670BA09C}"/>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505050"/>
                </a:solidFill>
                <a:effectLst/>
                <a:latin typeface="inherit"/>
              </a:rPr>
              <a:t>Similar API &amp; UI for all supported hardware &amp; devices</a:t>
            </a:r>
          </a:p>
          <a:p>
            <a:pPr algn="l" fontAlgn="base">
              <a:buFont typeface="Arial" panose="020B0604020202020204" pitchFamily="34" charset="0"/>
              <a:buChar char="•"/>
            </a:pPr>
            <a:r>
              <a:rPr lang="en-US" b="0" i="0" dirty="0">
                <a:solidFill>
                  <a:srgbClr val="505050"/>
                </a:solidFill>
                <a:effectLst/>
                <a:latin typeface="inherit"/>
              </a:rPr>
              <a:t>Connection to the cloud using:</a:t>
            </a:r>
          </a:p>
          <a:p>
            <a:pPr marL="742950" lvl="1" indent="-285750" algn="l" fontAlgn="base">
              <a:buFont typeface="Arial" panose="020B0604020202020204" pitchFamily="34" charset="0"/>
              <a:buChar char="•"/>
            </a:pPr>
            <a:r>
              <a:rPr lang="en-US" b="0" i="0" dirty="0" err="1">
                <a:solidFill>
                  <a:srgbClr val="505050"/>
                </a:solidFill>
                <a:effectLst/>
                <a:latin typeface="inherit"/>
              </a:rPr>
              <a:t>WiFi</a:t>
            </a:r>
            <a:endParaRPr lang="en-US" b="0" i="0" dirty="0">
              <a:solidFill>
                <a:srgbClr val="505050"/>
              </a:solidFill>
              <a:effectLst/>
              <a:latin typeface="inherit"/>
            </a:endParaRPr>
          </a:p>
          <a:p>
            <a:pPr marL="742950" lvl="1" indent="-285750" algn="l" fontAlgn="base">
              <a:buFont typeface="Arial" panose="020B0604020202020204" pitchFamily="34" charset="0"/>
              <a:buChar char="•"/>
            </a:pPr>
            <a:r>
              <a:rPr lang="en-US" b="0" i="0" dirty="0">
                <a:solidFill>
                  <a:srgbClr val="505050"/>
                </a:solidFill>
                <a:effectLst/>
                <a:latin typeface="inherit"/>
              </a:rPr>
              <a:t>Bluetooth and BLE</a:t>
            </a:r>
          </a:p>
          <a:p>
            <a:pPr marL="742950" lvl="1" indent="-285750" algn="l" fontAlgn="base">
              <a:buFont typeface="Arial" panose="020B0604020202020204" pitchFamily="34" charset="0"/>
              <a:buChar char="•"/>
            </a:pPr>
            <a:r>
              <a:rPr lang="en-US" b="0" i="0" dirty="0">
                <a:solidFill>
                  <a:srgbClr val="505050"/>
                </a:solidFill>
                <a:effectLst/>
                <a:latin typeface="inherit"/>
              </a:rPr>
              <a:t>Ethernet</a:t>
            </a:r>
          </a:p>
          <a:p>
            <a:pPr marL="742950" lvl="1" indent="-285750" algn="l" fontAlgn="base">
              <a:buFont typeface="Arial" panose="020B0604020202020204" pitchFamily="34" charset="0"/>
              <a:buChar char="•"/>
            </a:pPr>
            <a:r>
              <a:rPr lang="en-US" b="0" i="0" dirty="0">
                <a:solidFill>
                  <a:srgbClr val="505050"/>
                </a:solidFill>
                <a:effectLst/>
                <a:latin typeface="inherit"/>
              </a:rPr>
              <a:t>USB (Serial)</a:t>
            </a:r>
          </a:p>
          <a:p>
            <a:pPr marL="742950" lvl="1" indent="-285750" algn="l" fontAlgn="base">
              <a:buFont typeface="Arial" panose="020B0604020202020204" pitchFamily="34" charset="0"/>
              <a:buChar char="•"/>
            </a:pPr>
            <a:r>
              <a:rPr lang="en-US" b="0" i="0" dirty="0">
                <a:solidFill>
                  <a:srgbClr val="505050"/>
                </a:solidFill>
                <a:effectLst/>
                <a:latin typeface="inherit"/>
              </a:rPr>
              <a:t>GSM</a:t>
            </a:r>
          </a:p>
          <a:p>
            <a:pPr algn="l" fontAlgn="base">
              <a:buFont typeface="Arial" panose="020B0604020202020204" pitchFamily="34" charset="0"/>
              <a:buChar char="•"/>
            </a:pPr>
            <a:r>
              <a:rPr lang="en-US" b="0" i="0" dirty="0">
                <a:solidFill>
                  <a:srgbClr val="505050"/>
                </a:solidFill>
                <a:effectLst/>
                <a:latin typeface="inherit"/>
              </a:rPr>
              <a:t>Set of easy-to-use Widgets</a:t>
            </a:r>
          </a:p>
          <a:p>
            <a:pPr algn="l" fontAlgn="base">
              <a:buFont typeface="Arial" panose="020B0604020202020204" pitchFamily="34" charset="0"/>
              <a:buChar char="•"/>
            </a:pPr>
            <a:r>
              <a:rPr lang="en-US" b="0" i="0" dirty="0">
                <a:solidFill>
                  <a:srgbClr val="505050"/>
                </a:solidFill>
                <a:effectLst/>
                <a:latin typeface="inherit"/>
              </a:rPr>
              <a:t>Direct pin manipulation with no code writing</a:t>
            </a:r>
          </a:p>
          <a:p>
            <a:pPr algn="l" fontAlgn="base">
              <a:buFont typeface="Arial" panose="020B0604020202020204" pitchFamily="34" charset="0"/>
              <a:buChar char="•"/>
            </a:pPr>
            <a:r>
              <a:rPr lang="en-US" b="0" i="0" dirty="0">
                <a:solidFill>
                  <a:srgbClr val="505050"/>
                </a:solidFill>
                <a:effectLst/>
                <a:latin typeface="inherit"/>
              </a:rPr>
              <a:t>Easy to integrate and add new functionality using virtual pins</a:t>
            </a:r>
          </a:p>
          <a:p>
            <a:pPr algn="l" fontAlgn="base">
              <a:buFont typeface="Arial" panose="020B0604020202020204" pitchFamily="34" charset="0"/>
              <a:buChar char="•"/>
            </a:pPr>
            <a:r>
              <a:rPr lang="en-US" b="0" i="0" dirty="0">
                <a:solidFill>
                  <a:srgbClr val="505050"/>
                </a:solidFill>
                <a:effectLst/>
                <a:latin typeface="inherit"/>
              </a:rPr>
              <a:t>History data monitoring via </a:t>
            </a:r>
            <a:r>
              <a:rPr lang="en-US" b="0" i="0" dirty="0" err="1">
                <a:solidFill>
                  <a:srgbClr val="505050"/>
                </a:solidFill>
                <a:effectLst/>
                <a:latin typeface="inherit"/>
              </a:rPr>
              <a:t>SuperChart</a:t>
            </a:r>
            <a:r>
              <a:rPr lang="en-US" b="0" i="0" dirty="0">
                <a:solidFill>
                  <a:srgbClr val="505050"/>
                </a:solidFill>
                <a:effectLst/>
                <a:latin typeface="inherit"/>
              </a:rPr>
              <a:t> widget</a:t>
            </a:r>
          </a:p>
          <a:p>
            <a:pPr algn="l" fontAlgn="base">
              <a:buFont typeface="Arial" panose="020B0604020202020204" pitchFamily="34" charset="0"/>
              <a:buChar char="•"/>
            </a:pPr>
            <a:r>
              <a:rPr lang="en-US" b="0" i="0" dirty="0">
                <a:solidFill>
                  <a:srgbClr val="505050"/>
                </a:solidFill>
                <a:effectLst/>
                <a:latin typeface="inherit"/>
              </a:rPr>
              <a:t>Device-to-Device communication using Bridge Widget</a:t>
            </a:r>
          </a:p>
          <a:p>
            <a:pPr algn="l" fontAlgn="base">
              <a:buFont typeface="Arial" panose="020B0604020202020204" pitchFamily="34" charset="0"/>
              <a:buChar char="•"/>
            </a:pPr>
            <a:r>
              <a:rPr lang="en-US" b="0" i="0" dirty="0">
                <a:solidFill>
                  <a:srgbClr val="505050"/>
                </a:solidFill>
                <a:effectLst/>
                <a:latin typeface="inherit"/>
              </a:rPr>
              <a:t>Sending emails, tweets, push notifications, etc.</a:t>
            </a:r>
          </a:p>
          <a:p>
            <a:pPr algn="l" fontAlgn="base">
              <a:buFont typeface="Arial" panose="020B0604020202020204" pitchFamily="34" charset="0"/>
              <a:buChar char="•"/>
            </a:pPr>
            <a:r>
              <a:rPr lang="en-US" b="0" i="0" dirty="0">
                <a:solidFill>
                  <a:srgbClr val="505050"/>
                </a:solidFill>
                <a:effectLst/>
                <a:latin typeface="inherit"/>
              </a:rPr>
              <a:t>… new features are constantly added!</a:t>
            </a:r>
          </a:p>
        </p:txBody>
      </p:sp>
    </p:spTree>
    <p:extLst>
      <p:ext uri="{BB962C8B-B14F-4D97-AF65-F5344CB8AC3E}">
        <p14:creationId xmlns:p14="http://schemas.microsoft.com/office/powerpoint/2010/main" val="3263739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05D9-E8DB-4C41-BD09-16EBFAF087D3}"/>
              </a:ext>
            </a:extLst>
          </p:cNvPr>
          <p:cNvSpPr>
            <a:spLocks noGrp="1"/>
          </p:cNvSpPr>
          <p:nvPr>
            <p:ph type="title"/>
          </p:nvPr>
        </p:nvSpPr>
        <p:spPr/>
        <p:txBody>
          <a:bodyPr/>
          <a:lstStyle/>
          <a:p>
            <a:r>
              <a:rPr lang="en-US" dirty="0"/>
              <a:t>Blynk – How does it work?</a:t>
            </a:r>
            <a:endParaRPr lang="en-CA" dirty="0"/>
          </a:p>
        </p:txBody>
      </p:sp>
      <p:sp>
        <p:nvSpPr>
          <p:cNvPr id="3" name="Content Placeholder 2">
            <a:extLst>
              <a:ext uri="{FF2B5EF4-FFF2-40B4-BE49-F238E27FC236}">
                <a16:creationId xmlns:a16="http://schemas.microsoft.com/office/drawing/2014/main" id="{28E6E741-3542-4A4E-8242-E6ED163CCC8E}"/>
              </a:ext>
            </a:extLst>
          </p:cNvPr>
          <p:cNvSpPr>
            <a:spLocks noGrp="1"/>
          </p:cNvSpPr>
          <p:nvPr>
            <p:ph idx="1"/>
          </p:nvPr>
        </p:nvSpPr>
        <p:spPr/>
        <p:txBody>
          <a:bodyPr/>
          <a:lstStyle/>
          <a:p>
            <a:pPr algn="l" fontAlgn="base"/>
            <a:r>
              <a:rPr lang="en-US" b="0" i="0" dirty="0">
                <a:solidFill>
                  <a:srgbClr val="545252"/>
                </a:solidFill>
                <a:effectLst/>
                <a:latin typeface="Tahoma" panose="020B0604030504040204" pitchFamily="34" charset="0"/>
              </a:rPr>
              <a:t>The Blynk system is rather clever in the sense that it takes all of the complicated parts of building a slick user interface on a phone out of the equation. It also handles the entire Internet portion of your Internet of Things device, meaning you don’t need to figure out any networking or communications stuff.</a:t>
            </a:r>
          </a:p>
          <a:p>
            <a:pPr algn="l" fontAlgn="base"/>
            <a:r>
              <a:rPr lang="en-US" b="0" i="0" dirty="0">
                <a:solidFill>
                  <a:srgbClr val="545252"/>
                </a:solidFill>
                <a:effectLst/>
                <a:latin typeface="Tahoma" panose="020B0604030504040204" pitchFamily="34" charset="0"/>
              </a:rPr>
              <a:t>So how does it work? Well, in the most basic sense, the Blynk project you design on your phone has a unique identifier assigned to it. When you start your internet connected device (the Raspberry Pi in this case) the Blynk program running on the device connects to the Blynk server using that same unique identifier. The server then lets the app on your phone know it is connected, and creates the connection.</a:t>
            </a:r>
          </a:p>
          <a:p>
            <a:pPr algn="l" fontAlgn="base"/>
            <a:r>
              <a:rPr lang="en-US" b="0" i="0" dirty="0">
                <a:solidFill>
                  <a:srgbClr val="545252"/>
                </a:solidFill>
                <a:effectLst/>
                <a:latin typeface="Tahoma" panose="020B0604030504040204" pitchFamily="34" charset="0"/>
              </a:rPr>
              <a:t>To perform the most basic operations (like turn a GPIO pin on or off) you don’t actually need to do any programming at all. However, sending data from the Pi back to your Phone does require a little bit of coding.</a:t>
            </a:r>
          </a:p>
        </p:txBody>
      </p:sp>
    </p:spTree>
    <p:extLst>
      <p:ext uri="{BB962C8B-B14F-4D97-AF65-F5344CB8AC3E}">
        <p14:creationId xmlns:p14="http://schemas.microsoft.com/office/powerpoint/2010/main" val="20223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2988-A613-4A22-A18A-E6248B753FB7}"/>
              </a:ext>
            </a:extLst>
          </p:cNvPr>
          <p:cNvSpPr>
            <a:spLocks noGrp="1"/>
          </p:cNvSpPr>
          <p:nvPr>
            <p:ph type="title"/>
          </p:nvPr>
        </p:nvSpPr>
        <p:spPr/>
        <p:txBody>
          <a:bodyPr/>
          <a:lstStyle/>
          <a:p>
            <a:r>
              <a:rPr lang="en-US" dirty="0"/>
              <a:t>Blynk – Set up</a:t>
            </a:r>
            <a:endParaRPr lang="en-CA" dirty="0"/>
          </a:p>
        </p:txBody>
      </p:sp>
      <p:sp>
        <p:nvSpPr>
          <p:cNvPr id="3" name="Content Placeholder 2">
            <a:extLst>
              <a:ext uri="{FF2B5EF4-FFF2-40B4-BE49-F238E27FC236}">
                <a16:creationId xmlns:a16="http://schemas.microsoft.com/office/drawing/2014/main" id="{A93709B9-0230-49E8-870F-9A5C6E0ECF18}"/>
              </a:ext>
            </a:extLst>
          </p:cNvPr>
          <p:cNvSpPr>
            <a:spLocks noGrp="1"/>
          </p:cNvSpPr>
          <p:nvPr>
            <p:ph idx="1"/>
          </p:nvPr>
        </p:nvSpPr>
        <p:spPr>
          <a:xfrm>
            <a:off x="3452489" y="865866"/>
            <a:ext cx="5147039" cy="5407269"/>
          </a:xfrm>
        </p:spPr>
        <p:txBody>
          <a:bodyPr/>
          <a:lstStyle/>
          <a:p>
            <a:pPr marL="0" indent="0">
              <a:buNone/>
            </a:pPr>
            <a:r>
              <a:rPr lang="en-US" b="1" dirty="0"/>
              <a:t>Step 1: Get Everything Prepare</a:t>
            </a:r>
          </a:p>
          <a:p>
            <a:r>
              <a:rPr lang="en-US" dirty="0"/>
              <a:t>Download the Blynk app, available on Android or iOS store.</a:t>
            </a:r>
          </a:p>
          <a:p>
            <a:pPr marL="0" indent="0">
              <a:buNone/>
            </a:pPr>
            <a:r>
              <a:rPr lang="en-US" b="1" dirty="0"/>
              <a:t>Step 2: Installing Blynk library on raspberry pi</a:t>
            </a:r>
          </a:p>
          <a:p>
            <a:pPr marL="0" indent="0">
              <a:buNone/>
            </a:pPr>
            <a:r>
              <a:rPr lang="en-US" dirty="0"/>
              <a:t>First we have to install git on the raspberry pi.</a:t>
            </a:r>
          </a:p>
          <a:p>
            <a:pPr marL="0" indent="0">
              <a:buNone/>
            </a:pPr>
            <a:r>
              <a:rPr lang="en-US" dirty="0"/>
              <a:t>Next we are going to use Git to clone the Blynk project to the Pi</a:t>
            </a:r>
          </a:p>
          <a:p>
            <a:r>
              <a:rPr lang="en-US" dirty="0"/>
              <a:t>git clone https://github.com/blynkkk/blynk-library.git</a:t>
            </a:r>
            <a:endParaRPr lang="en-CA" dirty="0"/>
          </a:p>
          <a:p>
            <a:pPr marL="0" indent="0">
              <a:buNone/>
            </a:pPr>
            <a:endParaRPr lang="en-US" dirty="0"/>
          </a:p>
          <a:p>
            <a:endParaRPr lang="en-US" dirty="0"/>
          </a:p>
        </p:txBody>
      </p:sp>
      <p:pic>
        <p:nvPicPr>
          <p:cNvPr id="5122" name="Picture 2" descr="4">
            <a:extLst>
              <a:ext uri="{FF2B5EF4-FFF2-40B4-BE49-F238E27FC236}">
                <a16:creationId xmlns:a16="http://schemas.microsoft.com/office/drawing/2014/main" id="{2938F830-8E15-4EE5-86BC-D59B66CD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954" y="720793"/>
            <a:ext cx="3041589" cy="540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464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005A-2306-4DA8-BFDE-CA84E285F967}"/>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B8970FC8-2420-40C2-BD81-5C09CDAEB68F}"/>
              </a:ext>
            </a:extLst>
          </p:cNvPr>
          <p:cNvSpPr>
            <a:spLocks noGrp="1"/>
          </p:cNvSpPr>
          <p:nvPr>
            <p:ph idx="1"/>
          </p:nvPr>
        </p:nvSpPr>
        <p:spPr/>
        <p:txBody>
          <a:bodyPr/>
          <a:lstStyle/>
          <a:p>
            <a:pPr marL="0" indent="0">
              <a:buNone/>
            </a:pPr>
            <a:r>
              <a:rPr lang="en-US" b="1" dirty="0"/>
              <a:t>Step 3: Navigate to the newly created Blynk folder:</a:t>
            </a:r>
          </a:p>
          <a:p>
            <a:pPr lvl="1"/>
            <a:r>
              <a:rPr lang="en-US" dirty="0"/>
              <a:t>cd </a:t>
            </a:r>
            <a:r>
              <a:rPr lang="en-US" dirty="0" err="1"/>
              <a:t>blynk</a:t>
            </a:r>
            <a:r>
              <a:rPr lang="en-US" dirty="0"/>
              <a:t>-library/</a:t>
            </a:r>
            <a:r>
              <a:rPr lang="en-US" dirty="0" err="1"/>
              <a:t>linux</a:t>
            </a:r>
            <a:endParaRPr lang="en-US" dirty="0"/>
          </a:p>
          <a:p>
            <a:pPr marL="0" indent="0">
              <a:buNone/>
            </a:pPr>
            <a:r>
              <a:rPr lang="en-US" dirty="0"/>
              <a:t>You can list the contents of the folder to make sure everything is there using the command:</a:t>
            </a:r>
          </a:p>
          <a:p>
            <a:pPr lvl="1"/>
            <a:r>
              <a:rPr lang="en-US" dirty="0"/>
              <a:t> ls</a:t>
            </a:r>
          </a:p>
          <a:p>
            <a:pPr marL="0" indent="0">
              <a:buNone/>
            </a:pPr>
            <a:r>
              <a:rPr lang="en-CA" b="1" dirty="0"/>
              <a:t>Step 4 – Make Clean:</a:t>
            </a:r>
          </a:p>
          <a:p>
            <a:pPr marL="0" indent="0">
              <a:buNone/>
            </a:pPr>
            <a:r>
              <a:rPr lang="en-US" dirty="0"/>
              <a:t>Now we use the make clean command to set it up for the Raspberry Pi:</a:t>
            </a:r>
          </a:p>
          <a:p>
            <a:pPr marL="0" indent="0">
              <a:buNone/>
            </a:pPr>
            <a:endParaRPr lang="en-US" dirty="0"/>
          </a:p>
          <a:p>
            <a:pPr marL="0" indent="0">
              <a:buNone/>
            </a:pPr>
            <a:r>
              <a:rPr lang="en-US" b="1" dirty="0"/>
              <a:t>Step 5: Build</a:t>
            </a:r>
          </a:p>
          <a:p>
            <a:pPr marL="0" indent="0">
              <a:buNone/>
            </a:pPr>
            <a:r>
              <a:rPr lang="en-US" b="1" dirty="0"/>
              <a:t>We will now build our program so that it can be run.</a:t>
            </a:r>
            <a:endParaRPr lang="en-US" dirty="0"/>
          </a:p>
          <a:p>
            <a:pPr marL="0" indent="0">
              <a:buNone/>
            </a:pPr>
            <a:endParaRPr lang="en-CA" dirty="0"/>
          </a:p>
          <a:p>
            <a:pPr marL="502920" lvl="1" indent="0">
              <a:buNone/>
            </a:pPr>
            <a:endParaRPr lang="en-US" dirty="0"/>
          </a:p>
          <a:p>
            <a:pPr lvl="1"/>
            <a:endParaRPr lang="en-CA" dirty="0"/>
          </a:p>
        </p:txBody>
      </p:sp>
      <p:sp>
        <p:nvSpPr>
          <p:cNvPr id="4" name="Rectangle 2">
            <a:extLst>
              <a:ext uri="{FF2B5EF4-FFF2-40B4-BE49-F238E27FC236}">
                <a16:creationId xmlns:a16="http://schemas.microsoft.com/office/drawing/2014/main" id="{698506E7-FCC3-4E44-B1D6-BD66EF3B5394}"/>
              </a:ext>
            </a:extLst>
          </p:cNvPr>
          <p:cNvSpPr>
            <a:spLocks noChangeArrowheads="1"/>
          </p:cNvSpPr>
          <p:nvPr/>
        </p:nvSpPr>
        <p:spPr bwMode="auto">
          <a:xfrm>
            <a:off x="4668313" y="3771703"/>
            <a:ext cx="5998464" cy="307777"/>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Consolas" panose="020B0609020204030204" pitchFamily="49" charset="0"/>
              </a:rPr>
              <a:t>make clean all target=raspberry</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A8E268F-DDB7-49C9-B116-E3605936CCAA}"/>
              </a:ext>
            </a:extLst>
          </p:cNvPr>
          <p:cNvSpPr>
            <a:spLocks noChangeArrowheads="1"/>
          </p:cNvSpPr>
          <p:nvPr/>
        </p:nvSpPr>
        <p:spPr bwMode="auto">
          <a:xfrm>
            <a:off x="4668313" y="5370576"/>
            <a:ext cx="3511296" cy="276999"/>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./build.sh raspberry</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03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7DCC-2E39-4CA5-A2E7-497BFFFB0A12}"/>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769D0611-8B5D-4C25-8DE2-7D4891E2D1BF}"/>
              </a:ext>
            </a:extLst>
          </p:cNvPr>
          <p:cNvSpPr>
            <a:spLocks noGrp="1"/>
          </p:cNvSpPr>
          <p:nvPr>
            <p:ph idx="1"/>
          </p:nvPr>
        </p:nvSpPr>
        <p:spPr>
          <a:xfrm>
            <a:off x="3368107" y="925655"/>
            <a:ext cx="3678313" cy="5120640"/>
          </a:xfrm>
        </p:spPr>
        <p:txBody>
          <a:bodyPr>
            <a:normAutofit/>
          </a:bodyPr>
          <a:lstStyle/>
          <a:p>
            <a:pPr marL="0" indent="0" algn="l" fontAlgn="base">
              <a:buNone/>
            </a:pPr>
            <a:r>
              <a:rPr lang="en-US" b="1" i="0" dirty="0">
                <a:solidFill>
                  <a:srgbClr val="545252"/>
                </a:solidFill>
                <a:effectLst/>
                <a:latin typeface="Tahoma" panose="020B0604030504040204" pitchFamily="34" charset="0"/>
              </a:rPr>
              <a:t>Step 6: Create a Blynk project:</a:t>
            </a:r>
          </a:p>
          <a:p>
            <a:pPr algn="l" fontAlgn="base"/>
            <a:r>
              <a:rPr lang="en-US" b="0" i="0" dirty="0">
                <a:solidFill>
                  <a:srgbClr val="545252"/>
                </a:solidFill>
                <a:effectLst/>
                <a:latin typeface="Tahoma" panose="020B0604030504040204" pitchFamily="34" charset="0"/>
              </a:rPr>
              <a:t>Within the Blynk app, click “New Project” and select “Raspberry Pi 3 B” from the list and select your method of internet connection. Once you create the project, an email will be sent with the </a:t>
            </a:r>
            <a:r>
              <a:rPr lang="en-US" b="1" i="0" dirty="0">
                <a:solidFill>
                  <a:srgbClr val="545252"/>
                </a:solidFill>
                <a:effectLst/>
                <a:latin typeface="Tahoma" panose="020B0604030504040204" pitchFamily="34" charset="0"/>
              </a:rPr>
              <a:t>authorization token </a:t>
            </a:r>
            <a:r>
              <a:rPr lang="en-US" b="0" i="0" dirty="0">
                <a:solidFill>
                  <a:srgbClr val="545252"/>
                </a:solidFill>
                <a:effectLst/>
                <a:latin typeface="Tahoma" panose="020B0604030504040204" pitchFamily="34" charset="0"/>
              </a:rPr>
              <a:t>for your project. This is the key that allows your phone to communicate with your Raspberry Pi by way of the Blynk server so keep that handy.</a:t>
            </a:r>
          </a:p>
          <a:p>
            <a:endParaRPr lang="en-CA" dirty="0"/>
          </a:p>
        </p:txBody>
      </p:sp>
      <p:pic>
        <p:nvPicPr>
          <p:cNvPr id="5" name="Picture 4">
            <a:extLst>
              <a:ext uri="{FF2B5EF4-FFF2-40B4-BE49-F238E27FC236}">
                <a16:creationId xmlns:a16="http://schemas.microsoft.com/office/drawing/2014/main" id="{0279697E-6266-4E69-8783-BB5F986420D3}"/>
              </a:ext>
            </a:extLst>
          </p:cNvPr>
          <p:cNvPicPr>
            <a:picLocks noChangeAspect="1"/>
          </p:cNvPicPr>
          <p:nvPr/>
        </p:nvPicPr>
        <p:blipFill>
          <a:blip r:embed="rId2"/>
          <a:stretch>
            <a:fillRect/>
          </a:stretch>
        </p:blipFill>
        <p:spPr>
          <a:xfrm>
            <a:off x="7046420" y="1022370"/>
            <a:ext cx="4763147" cy="4281854"/>
          </a:xfrm>
          <a:prstGeom prst="rect">
            <a:avLst/>
          </a:prstGeom>
        </p:spPr>
      </p:pic>
    </p:spTree>
    <p:extLst>
      <p:ext uri="{BB962C8B-B14F-4D97-AF65-F5344CB8AC3E}">
        <p14:creationId xmlns:p14="http://schemas.microsoft.com/office/powerpoint/2010/main" val="4191088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553-8347-44BF-934F-73B2F8D18948}"/>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B002A66A-E774-47C3-A0E5-B1FF156399B0}"/>
              </a:ext>
            </a:extLst>
          </p:cNvPr>
          <p:cNvSpPr>
            <a:spLocks noGrp="1"/>
          </p:cNvSpPr>
          <p:nvPr>
            <p:ph idx="1"/>
          </p:nvPr>
        </p:nvSpPr>
        <p:spPr/>
        <p:txBody>
          <a:bodyPr/>
          <a:lstStyle/>
          <a:p>
            <a:pPr marL="0" indent="0">
              <a:buNone/>
            </a:pPr>
            <a:r>
              <a:rPr lang="en-US" b="1" dirty="0"/>
              <a:t>Step 7: Test the connection:</a:t>
            </a:r>
          </a:p>
          <a:p>
            <a:r>
              <a:rPr lang="en-US" dirty="0"/>
              <a:t>Hit the Play button in the top right corner of the App. Don’t worry if you have no controls added. You should see a little device icon in the top bar, with a notice saying it isn’t connecting.</a:t>
            </a:r>
          </a:p>
          <a:p>
            <a:r>
              <a:rPr lang="en-US" dirty="0"/>
              <a:t>Jump over to the Raspberry Pi and type the following into the terminal</a:t>
            </a:r>
          </a:p>
          <a:p>
            <a:pPr lvl="1"/>
            <a:r>
              <a:rPr lang="en-CA" dirty="0" err="1"/>
              <a:t>sudo</a:t>
            </a:r>
            <a:r>
              <a:rPr lang="en-CA" dirty="0"/>
              <a:t> ./</a:t>
            </a:r>
            <a:r>
              <a:rPr lang="en-CA" dirty="0" err="1"/>
              <a:t>blynk</a:t>
            </a:r>
            <a:r>
              <a:rPr lang="en-CA" dirty="0"/>
              <a:t> --token=2432a5113a448fcb45e664a1934215</a:t>
            </a:r>
          </a:p>
          <a:p>
            <a:pPr marL="0" indent="0">
              <a:buNone/>
            </a:pPr>
            <a:r>
              <a:rPr lang="en-CA" b="1" i="0" dirty="0">
                <a:solidFill>
                  <a:srgbClr val="232221"/>
                </a:solidFill>
                <a:effectLst/>
                <a:latin typeface="Yanone Kaffeesatz"/>
              </a:rPr>
              <a:t>Step 8 Design Your App</a:t>
            </a:r>
          </a:p>
          <a:p>
            <a:r>
              <a:rPr lang="en-US" b="0" i="0" dirty="0">
                <a:solidFill>
                  <a:srgbClr val="545252"/>
                </a:solidFill>
                <a:effectLst/>
                <a:latin typeface="Tahoma" panose="020B0604030504040204" pitchFamily="34" charset="0"/>
              </a:rPr>
              <a:t>As an example, we will be turning on an LED and reading a Pushbutton connected to the Raspberry Pi.</a:t>
            </a:r>
          </a:p>
          <a:p>
            <a:r>
              <a:rPr lang="en-US" dirty="0"/>
              <a:t>On your phone app: Click the “Stop” button in the top right corner of the app. Now click anywhere in the workspace. This will show the “Widget Box” full of all the interesting bits that are available for your App.</a:t>
            </a:r>
            <a:endParaRPr lang="en-CA" dirty="0"/>
          </a:p>
          <a:p>
            <a:pPr lvl="1"/>
            <a:endParaRPr lang="en-CA" dirty="0"/>
          </a:p>
        </p:txBody>
      </p:sp>
    </p:spTree>
    <p:extLst>
      <p:ext uri="{BB962C8B-B14F-4D97-AF65-F5344CB8AC3E}">
        <p14:creationId xmlns:p14="http://schemas.microsoft.com/office/powerpoint/2010/main" val="1766277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F3A0-EC4F-4966-9B44-D6E2A8640919}"/>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C510256E-4504-4DB8-B59A-D66A2A37C064}"/>
              </a:ext>
            </a:extLst>
          </p:cNvPr>
          <p:cNvSpPr>
            <a:spLocks noGrp="1"/>
          </p:cNvSpPr>
          <p:nvPr>
            <p:ph idx="1"/>
          </p:nvPr>
        </p:nvSpPr>
        <p:spPr>
          <a:xfrm>
            <a:off x="3437348" y="691076"/>
            <a:ext cx="3458797" cy="5120640"/>
          </a:xfrm>
        </p:spPr>
        <p:txBody>
          <a:bodyPr>
            <a:normAutofit fontScale="92500" lnSpcReduction="10000"/>
          </a:bodyPr>
          <a:lstStyle/>
          <a:p>
            <a:pPr marL="0" indent="0">
              <a:buNone/>
            </a:pPr>
            <a:r>
              <a:rPr lang="en-US" b="1" dirty="0"/>
              <a:t>Step 9: Configure App Controls</a:t>
            </a:r>
          </a:p>
          <a:p>
            <a:pPr marL="0" indent="0">
              <a:buNone/>
            </a:pPr>
            <a:r>
              <a:rPr lang="en-US" dirty="0"/>
              <a:t>Click on the button we have just added – this will open a configuration window for that specific button. We need to tell it what to do on the Raspberry Pi; so in this case we are going to trigger Raspberry Pi digital pin GPIO04. To do this we are going to change the “Pin” setting. Click “PIN” and use the boxes to select “Digital” and “gp4”; click OK when you are finished . You can change the type of button from “Momentary” to “On/Off” depending on your preference. Hit the back button on your device to return to the workspace.</a:t>
            </a:r>
            <a:endParaRPr lang="en-CA" dirty="0"/>
          </a:p>
        </p:txBody>
      </p:sp>
      <p:pic>
        <p:nvPicPr>
          <p:cNvPr id="10242" name="Picture 2" descr="5">
            <a:extLst>
              <a:ext uri="{FF2B5EF4-FFF2-40B4-BE49-F238E27FC236}">
                <a16:creationId xmlns:a16="http://schemas.microsoft.com/office/drawing/2014/main" id="{0176A9D2-1D1D-4C5D-A321-F3C121BFA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146" y="1123837"/>
            <a:ext cx="4888476" cy="434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5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EB23-97DC-4A0C-B1AE-9F1963D3A3BB}"/>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092B0045-3BA4-4926-900B-C0369DF36683}"/>
              </a:ext>
            </a:extLst>
          </p:cNvPr>
          <p:cNvSpPr>
            <a:spLocks noGrp="1"/>
          </p:cNvSpPr>
          <p:nvPr>
            <p:ph idx="1"/>
          </p:nvPr>
        </p:nvSpPr>
        <p:spPr/>
        <p:txBody>
          <a:bodyPr/>
          <a:lstStyle/>
          <a:p>
            <a:pPr marL="0" indent="0">
              <a:buNone/>
            </a:pPr>
            <a:r>
              <a:rPr lang="en-US" b="1" dirty="0"/>
              <a:t>Step 10:Wire It Up </a:t>
            </a:r>
          </a:p>
          <a:p>
            <a:r>
              <a:rPr lang="en-US" dirty="0"/>
              <a:t>The LED should be connected to GPIO04 on the Pi as shown using a 330 ohm resistor. The button should be connected to pin GPIO17. Once it matches the attached image, boot the Pi up again.</a:t>
            </a:r>
          </a:p>
          <a:p>
            <a:pPr marL="0" indent="0">
              <a:buNone/>
            </a:pPr>
            <a:r>
              <a:rPr lang="en-US" b="1" dirty="0"/>
              <a:t>Step 11:  Try Lighting The LED</a:t>
            </a:r>
          </a:p>
          <a:p>
            <a:pPr marL="0" indent="0">
              <a:buNone/>
            </a:pPr>
            <a:r>
              <a:rPr lang="en-US" dirty="0"/>
              <a:t>With everything wired up, we can now start the program on the Pi once again to remotely switch our breadboard LED on and off.</a:t>
            </a:r>
          </a:p>
          <a:p>
            <a:pPr marL="0" indent="0">
              <a:buNone/>
            </a:pPr>
            <a:r>
              <a:rPr lang="en-US" dirty="0"/>
              <a:t>Start by navigating back to the Blynk project folder in the terminal:</a:t>
            </a:r>
          </a:p>
          <a:p>
            <a:pPr marL="0" indent="0">
              <a:buNone/>
            </a:pPr>
            <a:endParaRPr lang="en-US" dirty="0"/>
          </a:p>
          <a:p>
            <a:pPr marL="0" indent="0">
              <a:buNone/>
            </a:pPr>
            <a:r>
              <a:rPr lang="en-US" dirty="0"/>
              <a:t>and then start Blynk:</a:t>
            </a:r>
          </a:p>
          <a:p>
            <a:pPr marL="0" indent="0">
              <a:buNone/>
            </a:pPr>
            <a:endParaRPr lang="en-US" dirty="0"/>
          </a:p>
        </p:txBody>
      </p:sp>
      <p:sp>
        <p:nvSpPr>
          <p:cNvPr id="4" name="Rectangle 1">
            <a:extLst>
              <a:ext uri="{FF2B5EF4-FFF2-40B4-BE49-F238E27FC236}">
                <a16:creationId xmlns:a16="http://schemas.microsoft.com/office/drawing/2014/main" id="{69ABE648-8F82-4D2A-B7C6-E617FB2CEDD4}"/>
              </a:ext>
            </a:extLst>
          </p:cNvPr>
          <p:cNvSpPr>
            <a:spLocks noChangeArrowheads="1"/>
          </p:cNvSpPr>
          <p:nvPr/>
        </p:nvSpPr>
        <p:spPr bwMode="auto">
          <a:xfrm>
            <a:off x="3991707" y="4325798"/>
            <a:ext cx="5609140" cy="246221"/>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333333"/>
                </a:solidFill>
                <a:effectLst/>
                <a:latin typeface="Consolas" panose="020B0609020204030204" pitchFamily="49" charset="0"/>
              </a:rPr>
              <a:t>cd blynk-library/linux</a:t>
            </a:r>
            <a:r>
              <a:rPr kumimoji="0" lang="en-US" altLang="en-US" sz="1400" b="0" i="0" u="none" strike="noStrike" cap="none" normalizeH="0" baseline="0">
                <a:ln>
                  <a:noFill/>
                </a:ln>
                <a:solidFill>
                  <a:schemeClr val="tx1"/>
                </a:solidFill>
                <a:effectLst/>
              </a:rPr>
              <a:t> </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C79D81F-E200-4EBC-B0A6-46FC70E444C1}"/>
              </a:ext>
            </a:extLst>
          </p:cNvPr>
          <p:cNvSpPr>
            <a:spLocks noChangeArrowheads="1"/>
          </p:cNvSpPr>
          <p:nvPr/>
        </p:nvSpPr>
        <p:spPr bwMode="auto">
          <a:xfrm>
            <a:off x="3991707" y="5238002"/>
            <a:ext cx="5723793" cy="215444"/>
          </a:xfrm>
          <a:prstGeom prst="rect">
            <a:avLst/>
          </a:prstGeom>
          <a:solidFill>
            <a:srgbClr val="E7F3C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CA" sz="1400" b="0" dirty="0" err="1">
                <a:effectLst/>
                <a:latin typeface="Consolas" panose="020B0609020204030204" pitchFamily="49" charset="0"/>
              </a:rPr>
              <a:t>sudo</a:t>
            </a:r>
            <a:r>
              <a:rPr lang="en-CA" sz="1400" b="0" dirty="0">
                <a:effectLst/>
                <a:latin typeface="Consolas" panose="020B0609020204030204" pitchFamily="49" charset="0"/>
              </a:rPr>
              <a:t> ./</a:t>
            </a:r>
            <a:r>
              <a:rPr lang="en-CA" sz="1400" b="0" dirty="0" err="1">
                <a:effectLst/>
                <a:latin typeface="Consolas" panose="020B0609020204030204" pitchFamily="49" charset="0"/>
              </a:rPr>
              <a:t>blynk</a:t>
            </a:r>
            <a:r>
              <a:rPr lang="en-CA" sz="1400" b="0" dirty="0">
                <a:effectLst/>
                <a:latin typeface="Consolas" panose="020B0609020204030204" pitchFamily="49" charset="0"/>
              </a:rPr>
              <a:t> --token=qlxUAUH_0vIwxvcb2W06yIsTKeE5c281</a:t>
            </a:r>
          </a:p>
        </p:txBody>
      </p:sp>
    </p:spTree>
    <p:extLst>
      <p:ext uri="{BB962C8B-B14F-4D97-AF65-F5344CB8AC3E}">
        <p14:creationId xmlns:p14="http://schemas.microsoft.com/office/powerpoint/2010/main" val="411280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9CDB-782B-47D9-9AB1-3DA85848C258}"/>
              </a:ext>
            </a:extLst>
          </p:cNvPr>
          <p:cNvSpPr>
            <a:spLocks noGrp="1"/>
          </p:cNvSpPr>
          <p:nvPr>
            <p:ph type="title"/>
          </p:nvPr>
        </p:nvSpPr>
        <p:spPr/>
        <p:txBody>
          <a:bodyPr/>
          <a:lstStyle/>
          <a:p>
            <a:r>
              <a:rPr lang="en-US" dirty="0"/>
              <a:t>Blynk – Set up (cont.)</a:t>
            </a:r>
            <a:endParaRPr lang="en-CA" dirty="0"/>
          </a:p>
        </p:txBody>
      </p:sp>
      <p:sp>
        <p:nvSpPr>
          <p:cNvPr id="3" name="Content Placeholder 2">
            <a:extLst>
              <a:ext uri="{FF2B5EF4-FFF2-40B4-BE49-F238E27FC236}">
                <a16:creationId xmlns:a16="http://schemas.microsoft.com/office/drawing/2014/main" id="{5B6A6698-CBEB-4558-A8C2-3D0BD78A605E}"/>
              </a:ext>
            </a:extLst>
          </p:cNvPr>
          <p:cNvSpPr>
            <a:spLocks noGrp="1"/>
          </p:cNvSpPr>
          <p:nvPr>
            <p:ph idx="1"/>
          </p:nvPr>
        </p:nvSpPr>
        <p:spPr/>
        <p:txBody>
          <a:bodyPr/>
          <a:lstStyle/>
          <a:p>
            <a:pPr marL="0" indent="0">
              <a:buNone/>
            </a:pPr>
            <a:r>
              <a:rPr lang="en-US" b="1" dirty="0"/>
              <a:t>Step 12: Sending Back Data From The Pi</a:t>
            </a:r>
          </a:p>
          <a:p>
            <a:r>
              <a:rPr lang="en-US" dirty="0"/>
              <a:t>The basic “sketch” is already running whenever we run Blynk – so any changes require us to shutdown Blynk, modify the main.cpp file, and build it again. </a:t>
            </a:r>
            <a:endParaRPr lang="en-CA" dirty="0"/>
          </a:p>
        </p:txBody>
      </p:sp>
    </p:spTree>
    <p:extLst>
      <p:ext uri="{BB962C8B-B14F-4D97-AF65-F5344CB8AC3E}">
        <p14:creationId xmlns:p14="http://schemas.microsoft.com/office/powerpoint/2010/main" val="164680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76B58-4905-450D-915F-E554A8D4BCF6}"/>
              </a:ext>
            </a:extLst>
          </p:cNvPr>
          <p:cNvSpPr>
            <a:spLocks noGrp="1"/>
          </p:cNvSpPr>
          <p:nvPr>
            <p:ph type="title"/>
          </p:nvPr>
        </p:nvSpPr>
        <p:spPr/>
        <p:txBody>
          <a:bodyPr/>
          <a:lstStyle/>
          <a:p>
            <a:r>
              <a:rPr lang="en-US" dirty="0"/>
              <a:t>Blynk – Custom coding</a:t>
            </a:r>
            <a:endParaRPr lang="en-CA" dirty="0"/>
          </a:p>
        </p:txBody>
      </p:sp>
      <p:sp>
        <p:nvSpPr>
          <p:cNvPr id="3" name="Content Placeholder 2">
            <a:extLst>
              <a:ext uri="{FF2B5EF4-FFF2-40B4-BE49-F238E27FC236}">
                <a16:creationId xmlns:a16="http://schemas.microsoft.com/office/drawing/2014/main" id="{3BBA4A03-16F3-4123-A58A-7BCD500E6F43}"/>
              </a:ext>
            </a:extLst>
          </p:cNvPr>
          <p:cNvSpPr>
            <a:spLocks noGrp="1"/>
          </p:cNvSpPr>
          <p:nvPr>
            <p:ph idx="1"/>
          </p:nvPr>
        </p:nvSpPr>
        <p:spPr>
          <a:xfrm>
            <a:off x="3869268" y="864108"/>
            <a:ext cx="7315200" cy="1175707"/>
          </a:xfrm>
        </p:spPr>
        <p:txBody>
          <a:bodyPr/>
          <a:lstStyle/>
          <a:p>
            <a:pPr marL="0" indent="0">
              <a:buNone/>
            </a:pPr>
            <a:r>
              <a:rPr lang="en-US" b="1" dirty="0"/>
              <a:t>Step 13: Adding custom coding</a:t>
            </a:r>
          </a:p>
          <a:p>
            <a:pPr marL="0" indent="0">
              <a:buNone/>
            </a:pPr>
            <a:r>
              <a:rPr lang="en-US" b="1" dirty="0"/>
              <a:t>This one we are trying to use the ultrasonic sensor to send back data to the app</a:t>
            </a:r>
          </a:p>
        </p:txBody>
      </p:sp>
      <p:sp>
        <p:nvSpPr>
          <p:cNvPr id="5" name="TextBox 4">
            <a:extLst>
              <a:ext uri="{FF2B5EF4-FFF2-40B4-BE49-F238E27FC236}">
                <a16:creationId xmlns:a16="http://schemas.microsoft.com/office/drawing/2014/main" id="{B502AE2C-12F0-4F8C-B975-A70E825505A7}"/>
              </a:ext>
            </a:extLst>
          </p:cNvPr>
          <p:cNvSpPr txBox="1"/>
          <p:nvPr/>
        </p:nvSpPr>
        <p:spPr>
          <a:xfrm>
            <a:off x="3869267" y="2039815"/>
            <a:ext cx="7710201" cy="3970318"/>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#define BLYNK_PRINT </a:t>
            </a:r>
            <a:r>
              <a:rPr lang="en-CA" sz="1400" b="0" dirty="0" err="1">
                <a:effectLst/>
                <a:latin typeface="Consolas" panose="020B0609020204030204" pitchFamily="49" charset="0"/>
              </a:rPr>
              <a:t>stdout</a:t>
            </a:r>
            <a:endParaRPr lang="en-CA" sz="1400" b="0" dirty="0">
              <a:effectLst/>
              <a:latin typeface="Consolas" panose="020B0609020204030204" pitchFamily="49" charset="0"/>
            </a:endParaRPr>
          </a:p>
          <a:p>
            <a:r>
              <a:rPr lang="en-CA" sz="1400" b="0" dirty="0">
                <a:effectLst/>
                <a:latin typeface="Consolas" panose="020B0609020204030204" pitchFamily="49" charset="0"/>
              </a:rPr>
              <a:t>#ifdef RASPBERRY</a:t>
            </a:r>
          </a:p>
          <a:p>
            <a:r>
              <a:rPr lang="en-CA" sz="1400" b="0" dirty="0">
                <a:effectLst/>
                <a:latin typeface="Consolas" panose="020B0609020204030204" pitchFamily="49" charset="0"/>
              </a:rPr>
              <a:t>  #include &lt;</a:t>
            </a:r>
            <a:r>
              <a:rPr lang="en-CA" sz="1400" b="0" dirty="0" err="1">
                <a:effectLst/>
                <a:latin typeface="Consolas" panose="020B0609020204030204" pitchFamily="49" charset="0"/>
              </a:rPr>
              <a:t>BlynkApiWiringPi.h</a:t>
            </a:r>
            <a:r>
              <a:rPr lang="en-CA" sz="1400" b="0" dirty="0">
                <a:effectLst/>
                <a:latin typeface="Consolas" panose="020B0609020204030204" pitchFamily="49" charset="0"/>
              </a:rPr>
              <a:t>&gt;</a:t>
            </a:r>
          </a:p>
          <a:p>
            <a:r>
              <a:rPr lang="en-CA" sz="1400" b="0" dirty="0">
                <a:effectLst/>
                <a:latin typeface="Consolas" panose="020B0609020204030204" pitchFamily="49" charset="0"/>
              </a:rPr>
              <a:t>#else</a:t>
            </a:r>
          </a:p>
          <a:p>
            <a:r>
              <a:rPr lang="en-CA" sz="1400" b="0" dirty="0">
                <a:effectLst/>
                <a:latin typeface="Consolas" panose="020B0609020204030204" pitchFamily="49" charset="0"/>
              </a:rPr>
              <a:t>  #include &lt;</a:t>
            </a:r>
            <a:r>
              <a:rPr lang="en-CA" sz="1400" b="0" dirty="0" err="1">
                <a:effectLst/>
                <a:latin typeface="Consolas" panose="020B0609020204030204" pitchFamily="49" charset="0"/>
              </a:rPr>
              <a:t>BlynkApiLinux.h</a:t>
            </a:r>
            <a:r>
              <a:rPr lang="en-CA" sz="1400" b="0" dirty="0">
                <a:effectLst/>
                <a:latin typeface="Consolas" panose="020B0609020204030204" pitchFamily="49" charset="0"/>
              </a:rPr>
              <a:t>&gt;</a:t>
            </a:r>
          </a:p>
          <a:p>
            <a:r>
              <a:rPr lang="en-CA" sz="1400" b="0" dirty="0">
                <a:effectLst/>
                <a:latin typeface="Consolas" panose="020B0609020204030204" pitchFamily="49" charset="0"/>
              </a:rPr>
              <a:t>#endif</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BlynkSocket.h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BlynkOptionsParser.h</a:t>
            </a:r>
            <a:r>
              <a:rPr lang="en-CA" sz="1400" b="0" dirty="0">
                <a:effectLst/>
                <a:latin typeface="Consolas" panose="020B0609020204030204" pitchFamily="49" charset="0"/>
              </a:rPr>
              <a:t>&gt;</a:t>
            </a:r>
          </a:p>
          <a:p>
            <a:br>
              <a:rPr lang="en-CA" sz="1400" b="0" dirty="0">
                <a:effectLst/>
                <a:latin typeface="Consolas" panose="020B0609020204030204" pitchFamily="49" charset="0"/>
              </a:rPr>
            </a:br>
            <a:r>
              <a:rPr lang="en-CA" sz="1400" b="0" dirty="0">
                <a:effectLst/>
                <a:latin typeface="Consolas" panose="020B0609020204030204" pitchFamily="49" charset="0"/>
              </a:rPr>
              <a:t>static </a:t>
            </a:r>
            <a:r>
              <a:rPr lang="en-CA" sz="1400" b="0" dirty="0" err="1">
                <a:effectLst/>
                <a:latin typeface="Consolas" panose="020B0609020204030204" pitchFamily="49" charset="0"/>
              </a:rPr>
              <a:t>BlynkTransportSocket</a:t>
            </a:r>
            <a:r>
              <a:rPr lang="en-CA" sz="1400" b="0" dirty="0">
                <a:effectLst/>
                <a:latin typeface="Consolas" panose="020B0609020204030204" pitchFamily="49" charset="0"/>
              </a:rPr>
              <a:t> _</a:t>
            </a:r>
            <a:r>
              <a:rPr lang="en-CA" sz="1400" b="0" dirty="0" err="1">
                <a:effectLst/>
                <a:latin typeface="Consolas" panose="020B0609020204030204" pitchFamily="49" charset="0"/>
              </a:rPr>
              <a:t>blynkTransport</a:t>
            </a:r>
            <a:r>
              <a:rPr lang="en-CA" sz="1400" b="0" dirty="0">
                <a:effectLst/>
                <a:latin typeface="Consolas" panose="020B0609020204030204" pitchFamily="49" charset="0"/>
              </a:rPr>
              <a:t>;</a:t>
            </a:r>
          </a:p>
          <a:p>
            <a:r>
              <a:rPr lang="en-CA" sz="1400" b="0" dirty="0" err="1">
                <a:effectLst/>
                <a:latin typeface="Consolas" panose="020B0609020204030204" pitchFamily="49" charset="0"/>
              </a:rPr>
              <a:t>BlynkSocket</a:t>
            </a:r>
            <a:r>
              <a:rPr lang="en-CA" sz="1400" b="0" dirty="0">
                <a:effectLst/>
                <a:latin typeface="Consolas" panose="020B0609020204030204" pitchFamily="49" charset="0"/>
              </a:rPr>
              <a:t> Blynk(_</a:t>
            </a:r>
            <a:r>
              <a:rPr lang="en-CA" sz="1400" b="0" dirty="0" err="1">
                <a:effectLst/>
                <a:latin typeface="Consolas" panose="020B0609020204030204" pitchFamily="49" charset="0"/>
              </a:rPr>
              <a:t>blynkTransport</a:t>
            </a:r>
            <a:r>
              <a:rPr lang="en-CA" sz="1400" b="0" dirty="0">
                <a:effectLst/>
                <a:latin typeface="Consolas" panose="020B0609020204030204" pitchFamily="49" charset="0"/>
              </a:rPr>
              <a:t>);</a:t>
            </a:r>
          </a:p>
          <a:p>
            <a:br>
              <a:rPr lang="en-CA" sz="1400" b="0" dirty="0">
                <a:effectLst/>
                <a:latin typeface="Consolas" panose="020B0609020204030204" pitchFamily="49" charset="0"/>
              </a:rPr>
            </a:br>
            <a:r>
              <a:rPr lang="en-CA" sz="1400" b="0" dirty="0">
                <a:effectLst/>
                <a:latin typeface="Consolas" panose="020B0609020204030204" pitchFamily="49" charset="0"/>
              </a:rPr>
              <a:t>static const char *auth, *serv;</a:t>
            </a:r>
          </a:p>
          <a:p>
            <a:r>
              <a:rPr lang="en-CA" sz="1400" b="0" dirty="0">
                <a:effectLst/>
                <a:latin typeface="Consolas" panose="020B0609020204030204" pitchFamily="49" charset="0"/>
              </a:rPr>
              <a:t>static uint16_t port;</a:t>
            </a:r>
          </a:p>
          <a:p>
            <a:br>
              <a:rPr lang="en-CA" sz="1400" b="0" dirty="0">
                <a:effectLst/>
                <a:latin typeface="Consolas" panose="020B0609020204030204" pitchFamily="49" charset="0"/>
              </a:rPr>
            </a:br>
            <a:r>
              <a:rPr lang="en-CA" sz="1400" b="0" dirty="0">
                <a:effectLst/>
                <a:latin typeface="Consolas" panose="020B0609020204030204" pitchFamily="49" charset="0"/>
              </a:rPr>
              <a:t>#include &lt;</a:t>
            </a:r>
            <a:r>
              <a:rPr lang="en-CA" sz="1400" b="0" dirty="0" err="1">
                <a:effectLst/>
                <a:latin typeface="Consolas" panose="020B0609020204030204" pitchFamily="49" charset="0"/>
              </a:rPr>
              <a:t>BlynkWidgets.h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a:t>
            </a:r>
            <a:r>
              <a:rPr lang="en-CA" sz="1400" b="0" dirty="0" err="1">
                <a:effectLst/>
                <a:latin typeface="Consolas" panose="020B0609020204030204" pitchFamily="49" charset="0"/>
              </a:rPr>
              <a:t>WiringPi.h</a:t>
            </a:r>
            <a:r>
              <a:rPr lang="en-CA" sz="1400" b="0" dirty="0">
                <a:effectLst/>
                <a:latin typeface="Consolas" panose="020B0609020204030204" pitchFamily="49" charset="0"/>
              </a:rPr>
              <a:t>&gt;</a:t>
            </a:r>
          </a:p>
          <a:p>
            <a:r>
              <a:rPr lang="en-CA" sz="1400" b="0" dirty="0">
                <a:effectLst/>
                <a:latin typeface="Consolas" panose="020B0609020204030204" pitchFamily="49" charset="0"/>
              </a:rPr>
              <a:t>#include &lt;sys/</a:t>
            </a:r>
            <a:r>
              <a:rPr lang="en-CA" sz="1400" b="0" dirty="0" err="1">
                <a:effectLst/>
                <a:latin typeface="Consolas" panose="020B0609020204030204" pitchFamily="49" charset="0"/>
              </a:rPr>
              <a:t>time.h</a:t>
            </a:r>
            <a:r>
              <a:rPr lang="en-CA" sz="1400" b="0" dirty="0">
                <a:effectLst/>
                <a:latin typeface="Consolas" panose="020B0609020204030204" pitchFamily="49" charset="0"/>
              </a:rPr>
              <a:t>&gt;</a:t>
            </a:r>
          </a:p>
        </p:txBody>
      </p:sp>
    </p:spTree>
    <p:extLst>
      <p:ext uri="{BB962C8B-B14F-4D97-AF65-F5344CB8AC3E}">
        <p14:creationId xmlns:p14="http://schemas.microsoft.com/office/powerpoint/2010/main" val="386691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C32D-8941-43DB-8D2C-1A4F5AD6FA8B}"/>
              </a:ext>
            </a:extLst>
          </p:cNvPr>
          <p:cNvSpPr>
            <a:spLocks noGrp="1"/>
          </p:cNvSpPr>
          <p:nvPr>
            <p:ph type="title"/>
          </p:nvPr>
        </p:nvSpPr>
        <p:spPr/>
        <p:txBody>
          <a:bodyPr/>
          <a:lstStyle/>
          <a:p>
            <a:r>
              <a:rPr lang="en-US" dirty="0"/>
              <a:t>Project summary – Block diagram</a:t>
            </a:r>
            <a:endParaRPr lang="en-CA" dirty="0"/>
          </a:p>
        </p:txBody>
      </p:sp>
      <p:pic>
        <p:nvPicPr>
          <p:cNvPr id="8" name="Picture 7">
            <a:extLst>
              <a:ext uri="{FF2B5EF4-FFF2-40B4-BE49-F238E27FC236}">
                <a16:creationId xmlns:a16="http://schemas.microsoft.com/office/drawing/2014/main" id="{0979B174-A6C3-4D91-A715-932B4AF4D978}"/>
              </a:ext>
            </a:extLst>
          </p:cNvPr>
          <p:cNvPicPr>
            <a:picLocks noChangeAspect="1"/>
          </p:cNvPicPr>
          <p:nvPr/>
        </p:nvPicPr>
        <p:blipFill>
          <a:blip r:embed="rId2"/>
          <a:stretch>
            <a:fillRect/>
          </a:stretch>
        </p:blipFill>
        <p:spPr>
          <a:xfrm>
            <a:off x="3468380" y="832103"/>
            <a:ext cx="8036221" cy="4909127"/>
          </a:xfrm>
          <a:prstGeom prst="rect">
            <a:avLst/>
          </a:prstGeom>
        </p:spPr>
      </p:pic>
    </p:spTree>
    <p:extLst>
      <p:ext uri="{BB962C8B-B14F-4D97-AF65-F5344CB8AC3E}">
        <p14:creationId xmlns:p14="http://schemas.microsoft.com/office/powerpoint/2010/main" val="1356920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2E04-87E2-48CD-B569-4CEEF0481676}"/>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9" name="TextBox 8">
            <a:extLst>
              <a:ext uri="{FF2B5EF4-FFF2-40B4-BE49-F238E27FC236}">
                <a16:creationId xmlns:a16="http://schemas.microsoft.com/office/drawing/2014/main" id="{A0A0C71F-21F0-4D44-8545-82AB4BB44A99}"/>
              </a:ext>
            </a:extLst>
          </p:cNvPr>
          <p:cNvSpPr txBox="1"/>
          <p:nvPr/>
        </p:nvSpPr>
        <p:spPr>
          <a:xfrm>
            <a:off x="3683977" y="751344"/>
            <a:ext cx="6101860" cy="5262979"/>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BLYNK_READ(V5)</a:t>
            </a:r>
          </a:p>
          <a:p>
            <a:r>
              <a:rPr lang="en-CA" sz="1400" b="0" dirty="0">
                <a:effectLst/>
                <a:latin typeface="Consolas" panose="020B0609020204030204" pitchFamily="49" charset="0"/>
              </a:rPr>
              <a:t>{    </a:t>
            </a:r>
          </a:p>
          <a:p>
            <a:r>
              <a:rPr lang="en-CA" sz="1400" b="0" dirty="0">
                <a:effectLst/>
                <a:latin typeface="Consolas" panose="020B0609020204030204" pitchFamily="49" charset="0"/>
              </a:rPr>
              <a:t>// Define GPIO to use on Pi ( </a:t>
            </a:r>
            <a:r>
              <a:rPr lang="en-CA" sz="1400" b="0" dirty="0" err="1">
                <a:effectLst/>
                <a:latin typeface="Consolas" panose="020B0609020204030204" pitchFamily="49" charset="0"/>
              </a:rPr>
              <a:t>wiringPI</a:t>
            </a:r>
            <a:r>
              <a:rPr lang="en-CA" sz="1400" b="0" dirty="0">
                <a:effectLst/>
                <a:latin typeface="Consolas" panose="020B0609020204030204" pitchFamily="49" charset="0"/>
              </a:rPr>
              <a:t> numbers )</a:t>
            </a:r>
          </a:p>
          <a:p>
            <a:r>
              <a:rPr lang="en-CA" sz="1400" b="0" dirty="0">
                <a:effectLst/>
                <a:latin typeface="Consolas" panose="020B0609020204030204" pitchFamily="49" charset="0"/>
              </a:rPr>
              <a:t>int GPIO_TRIGGER=4 ;</a:t>
            </a:r>
          </a:p>
          <a:p>
            <a:r>
              <a:rPr lang="en-CA" sz="1400" b="0" dirty="0">
                <a:effectLst/>
                <a:latin typeface="Consolas" panose="020B0609020204030204" pitchFamily="49" charset="0"/>
              </a:rPr>
              <a:t>int GPIO_ECHO=5 ;</a:t>
            </a:r>
          </a:p>
          <a:p>
            <a:r>
              <a:rPr lang="en-CA" sz="1400" b="0" dirty="0">
                <a:effectLst/>
                <a:latin typeface="Consolas" panose="020B0609020204030204" pitchFamily="49" charset="0"/>
              </a:rPr>
              <a:t>//Compensate distance from edge to sensor</a:t>
            </a:r>
          </a:p>
          <a:p>
            <a:r>
              <a:rPr lang="en-CA" sz="1400" b="0" dirty="0">
                <a:effectLst/>
                <a:latin typeface="Consolas" panose="020B0609020204030204" pitchFamily="49" charset="0"/>
              </a:rPr>
              <a:t>int COMP_SENSOR=0 ;</a:t>
            </a:r>
          </a:p>
          <a:p>
            <a:r>
              <a:rPr lang="en-CA" sz="1400" b="0" dirty="0">
                <a:effectLst/>
                <a:latin typeface="Consolas" panose="020B0609020204030204" pitchFamily="49" charset="0"/>
              </a:rPr>
              <a:t>//Variables used by </a:t>
            </a:r>
            <a:r>
              <a:rPr lang="en-CA" sz="1400" b="0" dirty="0" err="1">
                <a:effectLst/>
                <a:latin typeface="Consolas" panose="020B0609020204030204" pitchFamily="49" charset="0"/>
              </a:rPr>
              <a:t>gettimeofday</a:t>
            </a:r>
            <a:endParaRPr lang="en-CA" sz="1400" b="0" dirty="0">
              <a:effectLst/>
              <a:latin typeface="Consolas" panose="020B0609020204030204" pitchFamily="49" charset="0"/>
            </a:endParaRPr>
          </a:p>
          <a:p>
            <a:r>
              <a:rPr lang="en-CA" sz="1400" b="0" dirty="0">
                <a:effectLst/>
                <a:latin typeface="Consolas" panose="020B0609020204030204" pitchFamily="49" charset="0"/>
              </a:rPr>
              <a:t>struct </a:t>
            </a:r>
            <a:r>
              <a:rPr lang="en-CA" sz="1400" b="0" dirty="0" err="1">
                <a:effectLst/>
                <a:latin typeface="Consolas" panose="020B0609020204030204" pitchFamily="49" charset="0"/>
              </a:rPr>
              <a:t>timeval</a:t>
            </a:r>
            <a:r>
              <a:rPr lang="en-CA" sz="1400" b="0" dirty="0">
                <a:effectLst/>
                <a:latin typeface="Consolas" panose="020B0609020204030204" pitchFamily="49" charset="0"/>
              </a:rPr>
              <a:t> start, stop ;</a:t>
            </a:r>
          </a:p>
          <a:p>
            <a:r>
              <a:rPr lang="en-CA" sz="1400" b="0" dirty="0">
                <a:effectLst/>
                <a:latin typeface="Consolas" panose="020B0609020204030204" pitchFamily="49" charset="0"/>
              </a:rPr>
              <a:t> </a:t>
            </a:r>
          </a:p>
          <a:p>
            <a:r>
              <a:rPr lang="en-CA" sz="1400" b="0" dirty="0">
                <a:effectLst/>
                <a:latin typeface="Consolas" panose="020B0609020204030204" pitchFamily="49" charset="0"/>
              </a:rPr>
              <a:t>// Set pins as output and input</a:t>
            </a:r>
          </a:p>
          <a:p>
            <a:r>
              <a:rPr lang="en-CA" sz="1400" b="0" dirty="0" err="1">
                <a:effectLst/>
                <a:latin typeface="Consolas" panose="020B0609020204030204" pitchFamily="49" charset="0"/>
              </a:rPr>
              <a:t>wiringPiSetup</a:t>
            </a:r>
            <a:r>
              <a:rPr lang="en-CA" sz="1400" b="0" dirty="0">
                <a:effectLst/>
                <a:latin typeface="Consolas" panose="020B0609020204030204" pitchFamily="49" charset="0"/>
              </a:rPr>
              <a:t>() ;</a:t>
            </a:r>
          </a:p>
          <a:p>
            <a:r>
              <a:rPr lang="en-CA" sz="1400" b="0" dirty="0" err="1">
                <a:effectLst/>
                <a:latin typeface="Consolas" panose="020B0609020204030204" pitchFamily="49" charset="0"/>
              </a:rPr>
              <a:t>pinMode</a:t>
            </a:r>
            <a:r>
              <a:rPr lang="en-CA" sz="1400" b="0" dirty="0">
                <a:effectLst/>
                <a:latin typeface="Consolas" panose="020B0609020204030204" pitchFamily="49" charset="0"/>
              </a:rPr>
              <a:t>(GPIO_TRIGGER, OUTPUT) ;</a:t>
            </a:r>
          </a:p>
          <a:p>
            <a:r>
              <a:rPr lang="en-CA" sz="1400" b="0" dirty="0" err="1">
                <a:effectLst/>
                <a:latin typeface="Consolas" panose="020B0609020204030204" pitchFamily="49" charset="0"/>
              </a:rPr>
              <a:t>pinMode</a:t>
            </a:r>
            <a:r>
              <a:rPr lang="en-CA" sz="1400" b="0" dirty="0">
                <a:effectLst/>
                <a:latin typeface="Consolas" panose="020B0609020204030204" pitchFamily="49" charset="0"/>
              </a:rPr>
              <a:t>(GPIO_ECHO, INPUT) ;</a:t>
            </a:r>
          </a:p>
          <a:p>
            <a:r>
              <a:rPr lang="en-CA" sz="1400" b="0" dirty="0">
                <a:effectLst/>
                <a:latin typeface="Consolas" panose="020B0609020204030204" pitchFamily="49" charset="0"/>
              </a:rPr>
              <a:t>//Set trigger to False (Low)</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0) ;</a:t>
            </a:r>
          </a:p>
          <a:p>
            <a:r>
              <a:rPr lang="en-CA" sz="1400" b="0" dirty="0">
                <a:effectLst/>
                <a:latin typeface="Consolas" panose="020B0609020204030204" pitchFamily="49" charset="0"/>
              </a:rPr>
              <a:t>//200 </a:t>
            </a:r>
            <a:r>
              <a:rPr lang="en-CA" sz="1400" b="0" dirty="0" err="1">
                <a:effectLst/>
                <a:latin typeface="Consolas" panose="020B0609020204030204" pitchFamily="49" charset="0"/>
              </a:rPr>
              <a:t>ms</a:t>
            </a:r>
            <a:r>
              <a:rPr lang="en-CA" sz="1400" b="0" dirty="0">
                <a:effectLst/>
                <a:latin typeface="Consolas" panose="020B0609020204030204" pitchFamily="49" charset="0"/>
              </a:rPr>
              <a:t> delay to start </a:t>
            </a:r>
          </a:p>
          <a:p>
            <a:r>
              <a:rPr lang="en-CA" sz="1400" b="0" dirty="0">
                <a:effectLst/>
                <a:latin typeface="Consolas" panose="020B0609020204030204" pitchFamily="49" charset="0"/>
              </a:rPr>
              <a:t>delay (200) ;</a:t>
            </a:r>
          </a:p>
          <a:p>
            <a:r>
              <a:rPr lang="en-CA" sz="1400" b="0" dirty="0">
                <a:effectLst/>
                <a:latin typeface="Consolas" panose="020B0609020204030204" pitchFamily="49" charset="0"/>
              </a:rPr>
              <a:t>//Send 10us pulse to trigger</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1) ;</a:t>
            </a:r>
          </a:p>
          <a:p>
            <a:r>
              <a:rPr lang="en-CA" sz="1400" b="0" dirty="0" err="1">
                <a:effectLst/>
                <a:latin typeface="Consolas" panose="020B0609020204030204" pitchFamily="49" charset="0"/>
              </a:rPr>
              <a:t>delayMicroseconds</a:t>
            </a:r>
            <a:r>
              <a:rPr lang="en-CA" sz="1400" b="0" dirty="0">
                <a:effectLst/>
                <a:latin typeface="Consolas" panose="020B0609020204030204" pitchFamily="49" charset="0"/>
              </a:rPr>
              <a:t> (10) ;</a:t>
            </a:r>
          </a:p>
          <a:p>
            <a:r>
              <a:rPr lang="en-CA" sz="1400" b="0" dirty="0" err="1">
                <a:effectLst/>
                <a:latin typeface="Consolas" panose="020B0609020204030204" pitchFamily="49" charset="0"/>
              </a:rPr>
              <a:t>digitalWrite</a:t>
            </a:r>
            <a:r>
              <a:rPr lang="en-CA" sz="1400" b="0" dirty="0">
                <a:effectLst/>
                <a:latin typeface="Consolas" panose="020B0609020204030204" pitchFamily="49" charset="0"/>
              </a:rPr>
              <a:t> (GPIO_TRIGGER,  0) ;</a:t>
            </a:r>
          </a:p>
          <a:p>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(&amp;start, NULL) ;</a:t>
            </a:r>
          </a:p>
          <a:p>
            <a:endParaRPr lang="en-CA" sz="1400" b="0" dirty="0">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3672703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1350-F761-4127-A1F4-FA4B17CD9CE8}"/>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5" name="TextBox 4">
            <a:extLst>
              <a:ext uri="{FF2B5EF4-FFF2-40B4-BE49-F238E27FC236}">
                <a16:creationId xmlns:a16="http://schemas.microsoft.com/office/drawing/2014/main" id="{C7752CA2-8400-4DEE-AF37-431E5FF941B6}"/>
              </a:ext>
            </a:extLst>
          </p:cNvPr>
          <p:cNvSpPr txBox="1"/>
          <p:nvPr/>
        </p:nvSpPr>
        <p:spPr>
          <a:xfrm>
            <a:off x="3656727" y="902743"/>
            <a:ext cx="8282354" cy="5047536"/>
          </a:xfrm>
          <a:prstGeom prst="rect">
            <a:avLst/>
          </a:prstGeom>
          <a:solidFill>
            <a:schemeClr val="accent1">
              <a:lumMod val="20000"/>
              <a:lumOff val="80000"/>
            </a:schemeClr>
          </a:solidFill>
        </p:spPr>
        <p:txBody>
          <a:bodyPr wrap="square">
            <a:spAutoFit/>
          </a:bodyPr>
          <a:lstStyle/>
          <a:p>
            <a:r>
              <a:rPr lang="en-CA" sz="1400" b="0" dirty="0">
                <a:effectLst/>
                <a:latin typeface="Consolas" panose="020B0609020204030204" pitchFamily="49" charset="0"/>
              </a:rPr>
              <a:t>while (</a:t>
            </a:r>
            <a:r>
              <a:rPr lang="en-CA" sz="1400" b="0" dirty="0" err="1">
                <a:effectLst/>
                <a:latin typeface="Consolas" panose="020B0609020204030204" pitchFamily="49" charset="0"/>
              </a:rPr>
              <a:t>digitalRead</a:t>
            </a:r>
            <a:r>
              <a:rPr lang="en-CA" sz="1400" b="0" dirty="0">
                <a:effectLst/>
                <a:latin typeface="Consolas" panose="020B0609020204030204" pitchFamily="49" charset="0"/>
              </a:rPr>
              <a:t> (GPIO_ECHO)==0) </a:t>
            </a:r>
          </a:p>
          <a:p>
            <a:r>
              <a:rPr lang="en-CA" sz="1400" b="0" dirty="0">
                <a:effectLst/>
                <a:latin typeface="Consolas" panose="020B0609020204030204" pitchFamily="49" charset="0"/>
              </a:rPr>
              <a:t>{</a:t>
            </a:r>
          </a:p>
          <a:p>
            <a:r>
              <a:rPr lang="en-CA" sz="1400" b="0" dirty="0">
                <a:effectLst/>
                <a:latin typeface="Consolas" panose="020B0609020204030204" pitchFamily="49" charset="0"/>
              </a:rPr>
              <a:t>    </a:t>
            </a:r>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(&amp;start, NULL) ;</a:t>
            </a:r>
          </a:p>
          <a:p>
            <a:r>
              <a:rPr lang="en-CA" sz="1400" b="0" dirty="0">
                <a:effectLst/>
                <a:latin typeface="Consolas" panose="020B0609020204030204" pitchFamily="49" charset="0"/>
              </a:rPr>
              <a:t>} </a:t>
            </a:r>
          </a:p>
          <a:p>
            <a:r>
              <a:rPr lang="en-CA" sz="1400" b="0" dirty="0">
                <a:effectLst/>
                <a:latin typeface="Consolas" panose="020B0609020204030204" pitchFamily="49" charset="0"/>
              </a:rPr>
              <a:t>while (</a:t>
            </a:r>
            <a:r>
              <a:rPr lang="en-CA" sz="1400" b="0" dirty="0" err="1">
                <a:effectLst/>
                <a:latin typeface="Consolas" panose="020B0609020204030204" pitchFamily="49" charset="0"/>
              </a:rPr>
              <a:t>digitalRead</a:t>
            </a:r>
            <a:r>
              <a:rPr lang="en-CA" sz="1400" b="0" dirty="0">
                <a:effectLst/>
                <a:latin typeface="Consolas" panose="020B0609020204030204" pitchFamily="49" charset="0"/>
              </a:rPr>
              <a:t> (GPIO_ECHO)==1) </a:t>
            </a:r>
          </a:p>
          <a:p>
            <a:r>
              <a:rPr lang="en-CA" sz="1400" b="0" dirty="0">
                <a:effectLst/>
                <a:latin typeface="Consolas" panose="020B0609020204030204" pitchFamily="49" charset="0"/>
              </a:rPr>
              <a:t>{</a:t>
            </a:r>
          </a:p>
          <a:p>
            <a:r>
              <a:rPr lang="en-CA" sz="1400" b="0" dirty="0">
                <a:effectLst/>
                <a:latin typeface="Consolas" panose="020B0609020204030204" pitchFamily="49" charset="0"/>
              </a:rPr>
              <a:t>    </a:t>
            </a:r>
            <a:r>
              <a:rPr lang="en-CA" sz="1400" b="0" dirty="0" err="1">
                <a:effectLst/>
                <a:latin typeface="Consolas" panose="020B0609020204030204" pitchFamily="49" charset="0"/>
              </a:rPr>
              <a:t>gettimeofday</a:t>
            </a:r>
            <a:r>
              <a:rPr lang="en-CA" sz="1400" b="0" dirty="0">
                <a:effectLst/>
                <a:latin typeface="Consolas" panose="020B0609020204030204" pitchFamily="49" charset="0"/>
              </a:rPr>
              <a:t>(&amp;stop, NULL) ;</a:t>
            </a:r>
          </a:p>
          <a:p>
            <a:r>
              <a:rPr lang="en-CA" sz="1400" b="0" dirty="0">
                <a:effectLst/>
                <a:latin typeface="Consolas" panose="020B0609020204030204" pitchFamily="49" charset="0"/>
              </a:rPr>
              <a:t>} </a:t>
            </a:r>
          </a:p>
          <a:p>
            <a:br>
              <a:rPr lang="en-CA" sz="1400" b="0" dirty="0">
                <a:effectLst/>
                <a:latin typeface="Consolas" panose="020B0609020204030204" pitchFamily="49" charset="0"/>
              </a:rPr>
            </a:br>
            <a:r>
              <a:rPr lang="en-CA" sz="1400" b="0" dirty="0">
                <a:effectLst/>
                <a:latin typeface="Consolas" panose="020B0609020204030204" pitchFamily="49" charset="0"/>
              </a:rPr>
              <a:t>// Calculate pulse length</a:t>
            </a:r>
          </a:p>
          <a:p>
            <a:r>
              <a:rPr lang="en-CA" sz="1400" b="0" dirty="0">
                <a:effectLst/>
                <a:latin typeface="Consolas" panose="020B0609020204030204" pitchFamily="49" charset="0"/>
              </a:rPr>
              <a:t>float TIME_DELTA, DISTANCE ;</a:t>
            </a:r>
          </a:p>
          <a:p>
            <a:r>
              <a:rPr lang="en-CA" sz="1400" b="0" dirty="0">
                <a:effectLst/>
                <a:latin typeface="Consolas" panose="020B0609020204030204" pitchFamily="49" charset="0"/>
              </a:rPr>
              <a:t>TIME_DELTA=(</a:t>
            </a:r>
            <a:r>
              <a:rPr lang="en-CA" sz="1400" b="0" dirty="0" err="1">
                <a:effectLst/>
                <a:latin typeface="Consolas" panose="020B0609020204030204" pitchFamily="49" charset="0"/>
              </a:rPr>
              <a:t>stop.tv_sec-start.tv_sec</a:t>
            </a:r>
            <a:r>
              <a:rPr lang="en-CA" sz="1400" b="0" dirty="0">
                <a:effectLst/>
                <a:latin typeface="Consolas" panose="020B0609020204030204" pitchFamily="49" charset="0"/>
              </a:rPr>
              <a:t>) + (</a:t>
            </a:r>
            <a:r>
              <a:rPr lang="en-CA" sz="1400" b="0" dirty="0" err="1">
                <a:effectLst/>
                <a:latin typeface="Consolas" panose="020B0609020204030204" pitchFamily="49" charset="0"/>
              </a:rPr>
              <a:t>stop.tv_usec-start.tv_usec</a:t>
            </a:r>
            <a:r>
              <a:rPr lang="en-CA" sz="1400" b="0" dirty="0">
                <a:effectLst/>
                <a:latin typeface="Consolas" panose="020B0609020204030204" pitchFamily="49" charset="0"/>
              </a:rPr>
              <a:t>) ;</a:t>
            </a:r>
            <a:br>
              <a:rPr lang="en-CA" sz="1400" b="0" dirty="0">
                <a:effectLst/>
                <a:latin typeface="Consolas" panose="020B0609020204030204" pitchFamily="49" charset="0"/>
              </a:rPr>
            </a:br>
            <a:r>
              <a:rPr lang="en-CA" sz="1400" b="0" dirty="0">
                <a:effectLst/>
                <a:latin typeface="Consolas" panose="020B0609020204030204" pitchFamily="49" charset="0"/>
              </a:rPr>
              <a:t>// Distance pulse travelled in that time is time multiplied by the speed of sound (cm/s)</a:t>
            </a:r>
          </a:p>
          <a:p>
            <a:r>
              <a:rPr lang="en-CA" sz="1400" b="0" dirty="0">
                <a:effectLst/>
                <a:latin typeface="Consolas" panose="020B0609020204030204" pitchFamily="49" charset="0"/>
              </a:rPr>
              <a:t>DISTANCE=TIME_DELTA * 34000 ;</a:t>
            </a:r>
            <a:br>
              <a:rPr lang="en-CA" sz="1400" b="0" dirty="0">
                <a:effectLst/>
                <a:latin typeface="Consolas" panose="020B0609020204030204" pitchFamily="49" charset="0"/>
              </a:rPr>
            </a:br>
            <a:r>
              <a:rPr lang="en-CA" sz="1400" b="0" dirty="0">
                <a:effectLst/>
                <a:latin typeface="Consolas" panose="020B0609020204030204" pitchFamily="49" charset="0"/>
              </a:rPr>
              <a:t>// That was the distance there and back so halve the value</a:t>
            </a:r>
          </a:p>
          <a:p>
            <a:r>
              <a:rPr lang="en-CA" sz="1400" b="0" dirty="0">
                <a:effectLst/>
                <a:latin typeface="Consolas" panose="020B0609020204030204" pitchFamily="49" charset="0"/>
              </a:rPr>
              <a:t>DISTANCE=DISTANCE / 2 ;</a:t>
            </a:r>
            <a:br>
              <a:rPr lang="en-CA" sz="1400" b="0" dirty="0">
                <a:effectLst/>
                <a:latin typeface="Consolas" panose="020B0609020204030204" pitchFamily="49" charset="0"/>
              </a:rPr>
            </a:br>
            <a:r>
              <a:rPr lang="en-CA" sz="1400" b="0" dirty="0">
                <a:effectLst/>
                <a:latin typeface="Consolas" panose="020B0609020204030204" pitchFamily="49" charset="0"/>
              </a:rPr>
              <a:t>// Add compensation</a:t>
            </a:r>
          </a:p>
          <a:p>
            <a:r>
              <a:rPr lang="en-CA" sz="1400" b="0" dirty="0">
                <a:effectLst/>
                <a:latin typeface="Consolas" panose="020B0609020204030204" pitchFamily="49" charset="0"/>
              </a:rPr>
              <a:t>DISTANCE=DISTANCE + COMP_SENSOR ;</a:t>
            </a:r>
            <a:br>
              <a:rPr lang="en-CA" sz="1400" b="0" dirty="0">
                <a:effectLst/>
                <a:latin typeface="Consolas" panose="020B0609020204030204" pitchFamily="49" charset="0"/>
              </a:rPr>
            </a:br>
            <a:r>
              <a:rPr lang="en-CA" sz="1400" b="0" dirty="0">
                <a:effectLst/>
                <a:latin typeface="Consolas" panose="020B0609020204030204" pitchFamily="49" charset="0"/>
              </a:rPr>
              <a:t>// This command writes result to Virtual Pin (10) and convert </a:t>
            </a:r>
            <a:r>
              <a:rPr lang="en-CA" sz="1400" b="0" dirty="0" err="1">
                <a:effectLst/>
                <a:latin typeface="Consolas" panose="020B0609020204030204" pitchFamily="49" charset="0"/>
              </a:rPr>
              <a:t>usec</a:t>
            </a:r>
            <a:r>
              <a:rPr lang="en-CA" sz="1400" b="0" dirty="0">
                <a:effectLst/>
                <a:latin typeface="Consolas" panose="020B0609020204030204" pitchFamily="49" charset="0"/>
              </a:rPr>
              <a:t> to sec </a:t>
            </a:r>
          </a:p>
          <a:p>
            <a:r>
              <a:rPr lang="en-CA" sz="1400" b="0" dirty="0" err="1">
                <a:effectLst/>
                <a:latin typeface="Consolas" panose="020B0609020204030204" pitchFamily="49" charset="0"/>
              </a:rPr>
              <a:t>Blynk.virtualWrite</a:t>
            </a:r>
            <a:r>
              <a:rPr lang="en-CA" sz="1400" b="0" dirty="0">
                <a:effectLst/>
                <a:latin typeface="Consolas" panose="020B0609020204030204" pitchFamily="49" charset="0"/>
              </a:rPr>
              <a:t>(5, DISTANCE  / 1000000) ;</a:t>
            </a:r>
            <a:br>
              <a:rPr lang="en-CA" sz="1400" b="0" dirty="0">
                <a:effectLst/>
                <a:latin typeface="Consolas" panose="020B0609020204030204" pitchFamily="49" charset="0"/>
              </a:rPr>
            </a:br>
            <a:r>
              <a:rPr lang="en-CA" sz="1400" b="0" dirty="0">
                <a:effectLst/>
                <a:latin typeface="Consolas" panose="020B0609020204030204" pitchFamily="49" charset="0"/>
              </a:rPr>
              <a:t>}</a:t>
            </a:r>
            <a:br>
              <a:rPr lang="en-CA" sz="1400" b="0" dirty="0">
                <a:effectLst/>
                <a:latin typeface="Consolas" panose="020B0609020204030204" pitchFamily="49" charset="0"/>
              </a:rPr>
            </a:br>
            <a:endParaRPr lang="en-CA" sz="1400" b="0" dirty="0">
              <a:effectLst/>
              <a:latin typeface="Consolas" panose="020B0609020204030204" pitchFamily="49" charset="0"/>
            </a:endParaRPr>
          </a:p>
        </p:txBody>
      </p:sp>
    </p:spTree>
    <p:extLst>
      <p:ext uri="{BB962C8B-B14F-4D97-AF65-F5344CB8AC3E}">
        <p14:creationId xmlns:p14="http://schemas.microsoft.com/office/powerpoint/2010/main" val="250037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4F12-FEF7-49B6-A399-0E71A93957F1}"/>
              </a:ext>
            </a:extLst>
          </p:cNvPr>
          <p:cNvSpPr>
            <a:spLocks noGrp="1"/>
          </p:cNvSpPr>
          <p:nvPr>
            <p:ph type="title"/>
          </p:nvPr>
        </p:nvSpPr>
        <p:spPr/>
        <p:txBody>
          <a:bodyPr/>
          <a:lstStyle/>
          <a:p>
            <a:r>
              <a:rPr lang="en-US" dirty="0"/>
              <a:t>Blynk – Custom coding</a:t>
            </a:r>
            <a:br>
              <a:rPr lang="en-US" dirty="0"/>
            </a:br>
            <a:r>
              <a:rPr lang="en-US" dirty="0"/>
              <a:t>(cont.)</a:t>
            </a:r>
            <a:endParaRPr lang="en-CA" dirty="0"/>
          </a:p>
        </p:txBody>
      </p:sp>
      <p:sp>
        <p:nvSpPr>
          <p:cNvPr id="5" name="TextBox 4">
            <a:extLst>
              <a:ext uri="{FF2B5EF4-FFF2-40B4-BE49-F238E27FC236}">
                <a16:creationId xmlns:a16="http://schemas.microsoft.com/office/drawing/2014/main" id="{0B2DCFB3-49A7-499C-8F96-EECA503F02C9}"/>
              </a:ext>
            </a:extLst>
          </p:cNvPr>
          <p:cNvSpPr txBox="1"/>
          <p:nvPr/>
        </p:nvSpPr>
        <p:spPr>
          <a:xfrm>
            <a:off x="3692768" y="797510"/>
            <a:ext cx="7570177" cy="4770537"/>
          </a:xfrm>
          <a:prstGeom prst="rect">
            <a:avLst/>
          </a:prstGeom>
          <a:solidFill>
            <a:schemeClr val="accent1">
              <a:lumMod val="20000"/>
              <a:lumOff val="80000"/>
            </a:schemeClr>
          </a:solidFill>
        </p:spPr>
        <p:txBody>
          <a:bodyPr wrap="square">
            <a:spAutoFit/>
          </a:bodyPr>
          <a:lstStyle/>
          <a:p>
            <a:r>
              <a:rPr lang="en-CA" sz="1600" b="0" dirty="0">
                <a:effectLst/>
                <a:latin typeface="Consolas" panose="020B0609020204030204" pitchFamily="49" charset="0"/>
              </a:rPr>
              <a:t>void setup()</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Blynk.begin</a:t>
            </a:r>
            <a:r>
              <a:rPr lang="en-CA" sz="1600" b="0" dirty="0">
                <a:effectLst/>
                <a:latin typeface="Consolas" panose="020B0609020204030204" pitchFamily="49" charset="0"/>
              </a:rPr>
              <a:t>(auth, serv, port);</a:t>
            </a:r>
          </a:p>
          <a:p>
            <a:r>
              <a:rPr lang="en-CA" sz="1600" b="0" dirty="0">
                <a:effectLst/>
                <a:latin typeface="Consolas" panose="020B0609020204030204" pitchFamily="49" charset="0"/>
              </a:rPr>
              <a:t>}</a:t>
            </a:r>
          </a:p>
          <a:p>
            <a:r>
              <a:rPr lang="en-CA" sz="1600" b="0" dirty="0">
                <a:effectLst/>
                <a:latin typeface="Consolas" panose="020B0609020204030204" pitchFamily="49" charset="0"/>
              </a:rPr>
              <a:t>void loop()</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Blynk.run</a:t>
            </a:r>
            <a:r>
              <a:rPr lang="en-CA" sz="1600" b="0" dirty="0">
                <a:effectLst/>
                <a:latin typeface="Consolas" panose="020B0609020204030204" pitchFamily="49" charset="0"/>
              </a:rPr>
              <a:t>();</a:t>
            </a:r>
          </a:p>
          <a:p>
            <a:r>
              <a:rPr lang="en-CA" sz="1600" b="0" dirty="0">
                <a:effectLst/>
                <a:latin typeface="Consolas" panose="020B0609020204030204" pitchFamily="49" charset="0"/>
              </a:rPr>
              <a:t>}</a:t>
            </a:r>
          </a:p>
          <a:p>
            <a:br>
              <a:rPr lang="en-CA" sz="1600" b="0" dirty="0">
                <a:effectLst/>
                <a:latin typeface="Consolas" panose="020B0609020204030204" pitchFamily="49" charset="0"/>
              </a:rPr>
            </a:br>
            <a:r>
              <a:rPr lang="en-CA" sz="1600" b="0" dirty="0">
                <a:effectLst/>
                <a:latin typeface="Consolas" panose="020B0609020204030204" pitchFamily="49" charset="0"/>
              </a:rPr>
              <a:t>int main(int </a:t>
            </a:r>
            <a:r>
              <a:rPr lang="en-CA" sz="1600" b="0" dirty="0" err="1">
                <a:effectLst/>
                <a:latin typeface="Consolas" panose="020B0609020204030204" pitchFamily="49" charset="0"/>
              </a:rPr>
              <a:t>argc</a:t>
            </a:r>
            <a:r>
              <a:rPr lang="en-CA" sz="1600" b="0" dirty="0">
                <a:effectLst/>
                <a:latin typeface="Consolas" panose="020B0609020204030204" pitchFamily="49" charset="0"/>
              </a:rPr>
              <a:t>, char* </a:t>
            </a:r>
            <a:r>
              <a:rPr lang="en-CA" sz="1600" b="0" dirty="0" err="1">
                <a:effectLst/>
                <a:latin typeface="Consolas" panose="020B0609020204030204" pitchFamily="49" charset="0"/>
              </a:rPr>
              <a:t>argv</a:t>
            </a:r>
            <a:r>
              <a:rPr lang="en-CA" sz="1600" b="0" dirty="0">
                <a:effectLst/>
                <a:latin typeface="Consolas" panose="020B0609020204030204" pitchFamily="49" charset="0"/>
              </a:rPr>
              <a:t>[])</a:t>
            </a:r>
          </a:p>
          <a:p>
            <a:r>
              <a:rPr lang="en-CA" sz="1600" b="0" dirty="0">
                <a:effectLst/>
                <a:latin typeface="Consolas" panose="020B0609020204030204" pitchFamily="49" charset="0"/>
              </a:rPr>
              <a:t>{</a:t>
            </a:r>
          </a:p>
          <a:p>
            <a:r>
              <a:rPr lang="en-CA" sz="1600" b="0" dirty="0">
                <a:effectLst/>
                <a:latin typeface="Consolas" panose="020B0609020204030204" pitchFamily="49" charset="0"/>
              </a:rPr>
              <a:t>    </a:t>
            </a:r>
            <a:r>
              <a:rPr lang="en-CA" sz="1600" b="0" dirty="0" err="1">
                <a:effectLst/>
                <a:latin typeface="Consolas" panose="020B0609020204030204" pitchFamily="49" charset="0"/>
              </a:rPr>
              <a:t>parse_options</a:t>
            </a:r>
            <a:r>
              <a:rPr lang="en-CA" sz="1600" b="0" dirty="0">
                <a:effectLst/>
                <a:latin typeface="Consolas" panose="020B0609020204030204" pitchFamily="49" charset="0"/>
              </a:rPr>
              <a:t>(</a:t>
            </a:r>
            <a:r>
              <a:rPr lang="en-CA" sz="1600" b="0" dirty="0" err="1">
                <a:effectLst/>
                <a:latin typeface="Consolas" panose="020B0609020204030204" pitchFamily="49" charset="0"/>
              </a:rPr>
              <a:t>argc</a:t>
            </a:r>
            <a:r>
              <a:rPr lang="en-CA" sz="1600" b="0" dirty="0">
                <a:effectLst/>
                <a:latin typeface="Consolas" panose="020B0609020204030204" pitchFamily="49" charset="0"/>
              </a:rPr>
              <a:t>, </a:t>
            </a:r>
            <a:r>
              <a:rPr lang="en-CA" sz="1600" b="0" dirty="0" err="1">
                <a:effectLst/>
                <a:latin typeface="Consolas" panose="020B0609020204030204" pitchFamily="49" charset="0"/>
              </a:rPr>
              <a:t>argv</a:t>
            </a:r>
            <a:r>
              <a:rPr lang="en-CA" sz="1600" b="0" dirty="0">
                <a:effectLst/>
                <a:latin typeface="Consolas" panose="020B0609020204030204" pitchFamily="49" charset="0"/>
              </a:rPr>
              <a:t>, auth, serv, port);</a:t>
            </a:r>
          </a:p>
          <a:p>
            <a:r>
              <a:rPr lang="en-CA" sz="1600" b="0" dirty="0">
                <a:effectLst/>
                <a:latin typeface="Consolas" panose="020B0609020204030204" pitchFamily="49" charset="0"/>
              </a:rPr>
              <a:t>    setup();</a:t>
            </a:r>
          </a:p>
          <a:p>
            <a:r>
              <a:rPr lang="en-CA" sz="1600" b="0" dirty="0">
                <a:effectLst/>
                <a:latin typeface="Consolas" panose="020B0609020204030204" pitchFamily="49" charset="0"/>
              </a:rPr>
              <a:t>    while(true) </a:t>
            </a:r>
          </a:p>
          <a:p>
            <a:r>
              <a:rPr lang="en-CA" sz="1600" b="0" dirty="0">
                <a:effectLst/>
                <a:latin typeface="Consolas" panose="020B0609020204030204" pitchFamily="49" charset="0"/>
              </a:rPr>
              <a:t>    {</a:t>
            </a:r>
          </a:p>
          <a:p>
            <a:r>
              <a:rPr lang="en-CA" sz="1600" b="0" dirty="0">
                <a:effectLst/>
                <a:latin typeface="Consolas" panose="020B0609020204030204" pitchFamily="49" charset="0"/>
              </a:rPr>
              <a:t>        loop();</a:t>
            </a:r>
          </a:p>
          <a:p>
            <a:r>
              <a:rPr lang="en-CA" sz="1600" b="0" dirty="0">
                <a:effectLst/>
                <a:latin typeface="Consolas" panose="020B0609020204030204" pitchFamily="49" charset="0"/>
              </a:rPr>
              <a:t>    }</a:t>
            </a:r>
          </a:p>
          <a:p>
            <a:r>
              <a:rPr lang="en-CA" sz="1600" b="0" dirty="0">
                <a:effectLst/>
                <a:latin typeface="Consolas" panose="020B0609020204030204" pitchFamily="49" charset="0"/>
              </a:rPr>
              <a:t>    return 0;</a:t>
            </a:r>
          </a:p>
          <a:p>
            <a:r>
              <a:rPr lang="en-CA" sz="1600" b="0" dirty="0">
                <a:effectLst/>
                <a:latin typeface="Consolas" panose="020B0609020204030204" pitchFamily="49" charset="0"/>
              </a:rPr>
              <a:t>}</a:t>
            </a:r>
          </a:p>
        </p:txBody>
      </p:sp>
    </p:spTree>
    <p:extLst>
      <p:ext uri="{BB962C8B-B14F-4D97-AF65-F5344CB8AC3E}">
        <p14:creationId xmlns:p14="http://schemas.microsoft.com/office/powerpoint/2010/main" val="164532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AF10-1AB2-437D-AEBF-DE1C4A71D595}"/>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A32875AD-68E0-4DEB-AE72-1DABB2E6FE9E}"/>
              </a:ext>
            </a:extLst>
          </p:cNvPr>
          <p:cNvSpPr>
            <a:spLocks noGrp="1"/>
          </p:cNvSpPr>
          <p:nvPr>
            <p:ph idx="1"/>
          </p:nvPr>
        </p:nvSpPr>
        <p:spPr/>
        <p:txBody>
          <a:bodyPr/>
          <a:lstStyle/>
          <a:p>
            <a:r>
              <a:rPr lang="en-CA" i="1" dirty="0">
                <a:effectLst/>
              </a:rPr>
              <a:t>Getting started with </a:t>
            </a:r>
            <a:r>
              <a:rPr lang="en-CA" i="1" dirty="0" err="1">
                <a:effectLst/>
              </a:rPr>
              <a:t>blynk</a:t>
            </a:r>
            <a:r>
              <a:rPr lang="en-CA" i="1" dirty="0">
                <a:effectLst/>
              </a:rPr>
              <a:t> on the raspberry pi 3+</a:t>
            </a:r>
            <a:r>
              <a:rPr lang="en-CA" dirty="0">
                <a:effectLst/>
              </a:rPr>
              <a:t>. BC Robotics. (n.d.). https://bc-robotics.com/tutorials/getting-started-blynk-raspberry-pi-3/. </a:t>
            </a:r>
          </a:p>
          <a:p>
            <a:r>
              <a:rPr lang="en-CA" dirty="0">
                <a:effectLst/>
              </a:rPr>
              <a:t>Murphy, M. (2021, January 8). </a:t>
            </a:r>
            <a:r>
              <a:rPr lang="en-CA" i="1" dirty="0">
                <a:effectLst/>
              </a:rPr>
              <a:t>What is BLUETOOTH technology? Bluetooth 5.0 Vs Bluetooth 4.1 and 4.2</a:t>
            </a:r>
            <a:r>
              <a:rPr lang="en-CA" dirty="0">
                <a:effectLst/>
              </a:rPr>
              <a:t>. Medium. https://sharmin3086.medium.com/what-is-bluetooth-technology-bluetooth-5-0-vs-bluetooth-4-1-and-4-2-a2d09aa0cdce. </a:t>
            </a:r>
          </a:p>
          <a:p>
            <a:r>
              <a:rPr lang="en-CA" dirty="0">
                <a:effectLst/>
              </a:rPr>
              <a:t>Ray, B. (n.d.). </a:t>
            </a:r>
            <a:r>
              <a:rPr lang="en-CA" i="1" dirty="0">
                <a:effectLst/>
              </a:rPr>
              <a:t>Bluetooth vs. Bluetooth low Energy (LE): What's the difference?</a:t>
            </a:r>
            <a:r>
              <a:rPr lang="en-CA" dirty="0">
                <a:effectLst/>
              </a:rPr>
              <a:t> Bluetooth Vs. Bluetooth Low Energy (LE): What's The Difference? https://www.link-labs.com/blog/bluetooth-vs-bluetooth-low-energy. </a:t>
            </a:r>
          </a:p>
          <a:p>
            <a:r>
              <a:rPr lang="en-CA" dirty="0" err="1">
                <a:effectLst/>
              </a:rPr>
              <a:t>Sgerevini</a:t>
            </a:r>
            <a:r>
              <a:rPr lang="en-CA" dirty="0">
                <a:effectLst/>
              </a:rPr>
              <a:t>, Pavel, &amp; </a:t>
            </a:r>
            <a:r>
              <a:rPr lang="en-CA" dirty="0" err="1">
                <a:effectLst/>
              </a:rPr>
              <a:t>Minc</a:t>
            </a:r>
            <a:r>
              <a:rPr lang="en-CA" dirty="0">
                <a:effectLst/>
              </a:rPr>
              <a:t>. (2015, July 15). </a:t>
            </a:r>
            <a:r>
              <a:rPr lang="en-CA" i="1" dirty="0">
                <a:effectLst/>
              </a:rPr>
              <a:t>HC-SR04 </a:t>
            </a:r>
            <a:r>
              <a:rPr lang="en-CA" i="1" dirty="0" err="1">
                <a:effectLst/>
              </a:rPr>
              <a:t>ultrassonic</a:t>
            </a:r>
            <a:r>
              <a:rPr lang="en-CA" i="1" dirty="0">
                <a:effectLst/>
              </a:rPr>
              <a:t> sensor on raspberry pi + BLYNK</a:t>
            </a:r>
            <a:r>
              <a:rPr lang="en-CA" dirty="0">
                <a:effectLst/>
              </a:rPr>
              <a:t>. Blynk Community. https://community.blynk.cc/t/hc-sr04-ultrassonic-sensor-on-raspberry-pi-blynk/1034. </a:t>
            </a:r>
          </a:p>
        </p:txBody>
      </p:sp>
    </p:spTree>
    <p:extLst>
      <p:ext uri="{BB962C8B-B14F-4D97-AF65-F5344CB8AC3E}">
        <p14:creationId xmlns:p14="http://schemas.microsoft.com/office/powerpoint/2010/main" val="89727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254-091B-471A-ADD0-6D9937B9EA61}"/>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3436B44F-3F34-408F-A2A6-01B058F8E158}"/>
              </a:ext>
            </a:extLst>
          </p:cNvPr>
          <p:cNvSpPr>
            <a:spLocks noGrp="1"/>
          </p:cNvSpPr>
          <p:nvPr>
            <p:ph idx="1"/>
          </p:nvPr>
        </p:nvSpPr>
        <p:spPr/>
        <p:txBody>
          <a:bodyPr>
            <a:normAutofit fontScale="85000" lnSpcReduction="20000"/>
          </a:bodyPr>
          <a:lstStyle/>
          <a:p>
            <a:r>
              <a:rPr lang="en-US" b="1" dirty="0"/>
              <a:t>Smartphone control</a:t>
            </a:r>
            <a:r>
              <a:rPr lang="en-US" dirty="0"/>
              <a:t>: the device can be monitored and controlled via the BLE system or by smartphone via </a:t>
            </a:r>
            <a:r>
              <a:rPr lang="en-US" dirty="0" err="1"/>
              <a:t>Wifi</a:t>
            </a:r>
            <a:r>
              <a:rPr lang="en-US" dirty="0"/>
              <a:t> and Google Cloud.</a:t>
            </a:r>
          </a:p>
          <a:p>
            <a:r>
              <a:rPr lang="en-US" b="1" dirty="0"/>
              <a:t>Auto-adjusting temperature</a:t>
            </a:r>
            <a:r>
              <a:rPr lang="en-US" dirty="0"/>
              <a:t>: with an optional enclosed space, the temperature in each slot of the device can be adjusted to a suitable level for any particular plant.</a:t>
            </a:r>
          </a:p>
          <a:p>
            <a:r>
              <a:rPr lang="en-US" b="1" dirty="0"/>
              <a:t>Auto-adjusting humidity</a:t>
            </a:r>
            <a:r>
              <a:rPr lang="en-US" dirty="0"/>
              <a:t>: some plants may enjoy their habitat in a humid environment; our device can replicate the humidifier system’s moist air humidifier system’s moist air-control.  </a:t>
            </a:r>
          </a:p>
          <a:p>
            <a:r>
              <a:rPr lang="en-US" b="1" dirty="0"/>
              <a:t>Auto-watering</a:t>
            </a:r>
            <a:r>
              <a:rPr lang="en-US" dirty="0"/>
              <a:t>: the plants will never be dried out again with this feature; the device will detect the soil’s humidity and automatically water your plants whenever they need.</a:t>
            </a:r>
          </a:p>
          <a:p>
            <a:r>
              <a:rPr lang="en-US" b="1" dirty="0"/>
              <a:t>Auto-disease-detect: </a:t>
            </a:r>
            <a:r>
              <a:rPr lang="en-US" dirty="0"/>
              <a:t>the device will have a camera system that scans the leaves of your plants, then detects any disease happening to the plants, and recommends proper treatment.</a:t>
            </a:r>
          </a:p>
          <a:p>
            <a:r>
              <a:rPr lang="en-US" b="1" dirty="0"/>
              <a:t>Light system: </a:t>
            </a:r>
            <a:r>
              <a:rPr lang="en-US" dirty="0"/>
              <a:t>with the LEDs system, the device can save up to 70% of power consumption. </a:t>
            </a:r>
          </a:p>
          <a:p>
            <a:r>
              <a:rPr lang="en-US" b="1" dirty="0"/>
              <a:t>Music player</a:t>
            </a:r>
            <a:r>
              <a:rPr lang="en-US" dirty="0"/>
              <a:t>: yes, our device will also have a music function. You wonder why? According to a study, music increases plants’ productivity, and it improves their health and “mood.” (Mazlan, 2020).</a:t>
            </a:r>
          </a:p>
          <a:p>
            <a:r>
              <a:rPr lang="en-US" b="1" dirty="0"/>
              <a:t>Friendly control interface</a:t>
            </a:r>
            <a:r>
              <a:rPr lang="en-US" dirty="0"/>
              <a:t>: With a LCD built on, you can easily control your whole garden within a few steps.</a:t>
            </a:r>
          </a:p>
        </p:txBody>
      </p:sp>
    </p:spTree>
    <p:extLst>
      <p:ext uri="{BB962C8B-B14F-4D97-AF65-F5344CB8AC3E}">
        <p14:creationId xmlns:p14="http://schemas.microsoft.com/office/powerpoint/2010/main" val="332443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BEE0-1A94-4974-A5C6-9BA334537657}"/>
              </a:ext>
            </a:extLst>
          </p:cNvPr>
          <p:cNvSpPr>
            <a:spLocks noGrp="1"/>
          </p:cNvSpPr>
          <p:nvPr>
            <p:ph type="title"/>
          </p:nvPr>
        </p:nvSpPr>
        <p:spPr/>
        <p:txBody>
          <a:bodyPr/>
          <a:lstStyle/>
          <a:p>
            <a:r>
              <a:rPr lang="en-US" dirty="0"/>
              <a:t>Bluetooth Low Energy</a:t>
            </a:r>
            <a:endParaRPr lang="en-CA" dirty="0"/>
          </a:p>
        </p:txBody>
      </p:sp>
      <p:sp>
        <p:nvSpPr>
          <p:cNvPr id="3" name="Content Placeholder 2">
            <a:extLst>
              <a:ext uri="{FF2B5EF4-FFF2-40B4-BE49-F238E27FC236}">
                <a16:creationId xmlns:a16="http://schemas.microsoft.com/office/drawing/2014/main" id="{6291EA20-E196-4736-98C2-4E16AF1634F1}"/>
              </a:ext>
            </a:extLst>
          </p:cNvPr>
          <p:cNvSpPr>
            <a:spLocks noGrp="1"/>
          </p:cNvSpPr>
          <p:nvPr>
            <p:ph idx="1"/>
          </p:nvPr>
        </p:nvSpPr>
        <p:spPr/>
        <p:txBody>
          <a:bodyPr/>
          <a:lstStyle/>
          <a:p>
            <a:pPr marL="0" indent="0">
              <a:buNone/>
            </a:pPr>
            <a:r>
              <a:rPr lang="en-US" sz="3200" b="1" dirty="0"/>
              <a:t>Bluetooth Low Energy </a:t>
            </a:r>
          </a:p>
          <a:p>
            <a:pPr marL="0" indent="0">
              <a:buNone/>
            </a:pPr>
            <a:r>
              <a:rPr lang="en-US" sz="2800" dirty="0"/>
              <a:t>What is Bluetooth Low Energy?</a:t>
            </a:r>
          </a:p>
          <a:p>
            <a:pPr algn="l"/>
            <a:r>
              <a:rPr lang="en-US" sz="2400" b="0" i="0" dirty="0">
                <a:solidFill>
                  <a:srgbClr val="6E707B"/>
                </a:solidFill>
                <a:effectLst/>
                <a:latin typeface="Roboto" panose="02000000000000000000" pitchFamily="2" charset="0"/>
              </a:rPr>
              <a:t>Bluetooth Low Energy (BLE) is a low power wireless communication technology that can be used over a short distance to enable smart devices to communicate. Some of the devices you interact with every day such as your smart phone, smart watch, fitness tracker, wireless headphones and computer are using BLE to create a seamless experience between your devices.</a:t>
            </a:r>
            <a:br>
              <a:rPr lang="en-US" sz="2400" dirty="0"/>
            </a:br>
            <a:endParaRPr lang="en-CA" dirty="0"/>
          </a:p>
          <a:p>
            <a:pPr lvl="1"/>
            <a:endParaRPr lang="en-CA" dirty="0"/>
          </a:p>
        </p:txBody>
      </p:sp>
    </p:spTree>
    <p:extLst>
      <p:ext uri="{BB962C8B-B14F-4D97-AF65-F5344CB8AC3E}">
        <p14:creationId xmlns:p14="http://schemas.microsoft.com/office/powerpoint/2010/main" val="41397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9727-93E7-4DA6-9202-CE29789A5645}"/>
              </a:ext>
            </a:extLst>
          </p:cNvPr>
          <p:cNvSpPr>
            <a:spLocks noGrp="1"/>
          </p:cNvSpPr>
          <p:nvPr>
            <p:ph type="title"/>
          </p:nvPr>
        </p:nvSpPr>
        <p:spPr/>
        <p:txBody>
          <a:bodyPr/>
          <a:lstStyle/>
          <a:p>
            <a:r>
              <a:rPr lang="en-US" dirty="0"/>
              <a:t>Bluetooth Low Energy </a:t>
            </a:r>
            <a:br>
              <a:rPr lang="en-US" dirty="0"/>
            </a:br>
            <a:r>
              <a:rPr lang="en-US" dirty="0"/>
              <a:t>- Introduction</a:t>
            </a:r>
            <a:endParaRPr lang="en-CA" dirty="0"/>
          </a:p>
        </p:txBody>
      </p:sp>
      <p:sp>
        <p:nvSpPr>
          <p:cNvPr id="3" name="Content Placeholder 2">
            <a:extLst>
              <a:ext uri="{FF2B5EF4-FFF2-40B4-BE49-F238E27FC236}">
                <a16:creationId xmlns:a16="http://schemas.microsoft.com/office/drawing/2014/main" id="{414D92E2-6D4E-440D-AABE-A0DB0069B0FF}"/>
              </a:ext>
            </a:extLst>
          </p:cNvPr>
          <p:cNvSpPr>
            <a:spLocks noGrp="1"/>
          </p:cNvSpPr>
          <p:nvPr>
            <p:ph idx="1"/>
          </p:nvPr>
        </p:nvSpPr>
        <p:spPr/>
        <p:txBody>
          <a:bodyPr/>
          <a:lstStyle/>
          <a:p>
            <a:pPr marL="0" indent="0">
              <a:buNone/>
            </a:pPr>
            <a:r>
              <a:rPr lang="en-US" sz="3200" b="1" dirty="0"/>
              <a:t>Introduction</a:t>
            </a:r>
          </a:p>
          <a:p>
            <a:r>
              <a:rPr lang="en-US" sz="2400" dirty="0"/>
              <a:t>BLE is a relatively new Bluetooth standard defined by the Bluetooth Special Interest Group (SIG) with a focus on low energy. It has enabled device manufacturers to add a low power communications interface on existing solutions. It has also been used to create new low power devices such as beacons that can be powered by a small coin cell battery for months or even years.</a:t>
            </a:r>
          </a:p>
          <a:p>
            <a:r>
              <a:rPr lang="en-US" sz="2400" dirty="0"/>
              <a:t>BLE has a wide range of possibilities and is implemented in a broad set of fields such as health, fitness, security, home automation, home entertainment, smart industry and IoT (Internet of Things). It's also close at hand in the smartphones and laptops that we use every day.</a:t>
            </a:r>
            <a:endParaRPr lang="en-CA" sz="2400" dirty="0"/>
          </a:p>
        </p:txBody>
      </p:sp>
    </p:spTree>
    <p:extLst>
      <p:ext uri="{BB962C8B-B14F-4D97-AF65-F5344CB8AC3E}">
        <p14:creationId xmlns:p14="http://schemas.microsoft.com/office/powerpoint/2010/main" val="62313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5BFC-2D37-4F1F-842D-599B3CCCA811}"/>
              </a:ext>
            </a:extLst>
          </p:cNvPr>
          <p:cNvSpPr>
            <a:spLocks noGrp="1"/>
          </p:cNvSpPr>
          <p:nvPr>
            <p:ph type="title"/>
          </p:nvPr>
        </p:nvSpPr>
        <p:spPr/>
        <p:txBody>
          <a:bodyPr/>
          <a:lstStyle/>
          <a:p>
            <a:r>
              <a:rPr lang="en-US" dirty="0"/>
              <a:t>Bluetooth Low Energy – Devices roles</a:t>
            </a:r>
            <a:endParaRPr lang="en-CA" dirty="0"/>
          </a:p>
        </p:txBody>
      </p:sp>
      <p:sp>
        <p:nvSpPr>
          <p:cNvPr id="3" name="Content Placeholder 2">
            <a:extLst>
              <a:ext uri="{FF2B5EF4-FFF2-40B4-BE49-F238E27FC236}">
                <a16:creationId xmlns:a16="http://schemas.microsoft.com/office/drawing/2014/main" id="{6D13504E-6128-4E38-825D-F633100B4D10}"/>
              </a:ext>
            </a:extLst>
          </p:cNvPr>
          <p:cNvSpPr>
            <a:spLocks noGrp="1"/>
          </p:cNvSpPr>
          <p:nvPr>
            <p:ph idx="1"/>
          </p:nvPr>
        </p:nvSpPr>
        <p:spPr/>
        <p:txBody>
          <a:bodyPr/>
          <a:lstStyle/>
          <a:p>
            <a:pPr marL="0" indent="0">
              <a:buNone/>
            </a:pPr>
            <a:r>
              <a:rPr lang="en-US" b="0" i="0" dirty="0">
                <a:solidFill>
                  <a:srgbClr val="6E707B"/>
                </a:solidFill>
                <a:effectLst/>
                <a:latin typeface="Roboto" panose="02000000000000000000" pitchFamily="2" charset="0"/>
              </a:rPr>
              <a:t>In order to understand how BLE works, we need to define some of the terms and concepts at play. A BLE device is acting in either a central or peripheral role and is sometimes also referred to as a client or server.</a:t>
            </a:r>
          </a:p>
          <a:p>
            <a:pPr marL="0" indent="0" algn="l">
              <a:buNone/>
            </a:pPr>
            <a:r>
              <a:rPr lang="en-US" b="1" i="0" dirty="0">
                <a:solidFill>
                  <a:srgbClr val="1E2245"/>
                </a:solidFill>
                <a:effectLst/>
                <a:latin typeface="Roboto" panose="02000000000000000000" pitchFamily="2" charset="0"/>
              </a:rPr>
              <a:t>Central (Client)</a:t>
            </a:r>
            <a:endParaRPr lang="en-US" b="1" i="0" dirty="0">
              <a:solidFill>
                <a:srgbClr val="6E707B"/>
              </a:solidFill>
              <a:effectLst/>
              <a:latin typeface="Roboto" panose="02000000000000000000" pitchFamily="2" charset="0"/>
            </a:endParaRPr>
          </a:p>
          <a:p>
            <a:pPr marL="0" indent="0" algn="l">
              <a:buNone/>
            </a:pPr>
            <a:r>
              <a:rPr lang="en-US" b="0" i="0" dirty="0">
                <a:solidFill>
                  <a:srgbClr val="6E707B"/>
                </a:solidFill>
                <a:effectLst/>
                <a:latin typeface="Roboto" panose="02000000000000000000" pitchFamily="2" charset="0"/>
              </a:rPr>
              <a:t>A device that initiates commands and requests, and accepts responses.</a:t>
            </a:r>
          </a:p>
          <a:p>
            <a:pPr algn="l">
              <a:buFont typeface="Arial" panose="020B0604020202020204" pitchFamily="34" charset="0"/>
              <a:buChar char="•"/>
            </a:pPr>
            <a:r>
              <a:rPr lang="en-US" b="0" i="0" dirty="0">
                <a:solidFill>
                  <a:srgbClr val="6E707B"/>
                </a:solidFill>
                <a:effectLst/>
                <a:latin typeface="Roboto" panose="02000000000000000000" pitchFamily="2" charset="0"/>
              </a:rPr>
              <a:t>Examples: computer, smartphone</a:t>
            </a:r>
          </a:p>
          <a:p>
            <a:pPr marL="0" indent="0" algn="l">
              <a:buNone/>
            </a:pPr>
            <a:r>
              <a:rPr lang="en-US" b="1" i="0" dirty="0">
                <a:solidFill>
                  <a:srgbClr val="1E2245"/>
                </a:solidFill>
                <a:effectLst/>
                <a:latin typeface="Roboto" panose="02000000000000000000" pitchFamily="2" charset="0"/>
              </a:rPr>
              <a:t>Peripheral (Server)</a:t>
            </a:r>
            <a:endParaRPr lang="en-US" b="1" i="0" dirty="0">
              <a:solidFill>
                <a:srgbClr val="6E707B"/>
              </a:solidFill>
              <a:effectLst/>
              <a:latin typeface="Roboto" panose="02000000000000000000" pitchFamily="2" charset="0"/>
            </a:endParaRPr>
          </a:p>
          <a:p>
            <a:pPr marL="0" indent="0" algn="l">
              <a:buNone/>
            </a:pPr>
            <a:r>
              <a:rPr lang="en-US" b="0" i="0" dirty="0">
                <a:solidFill>
                  <a:srgbClr val="6E707B"/>
                </a:solidFill>
                <a:effectLst/>
                <a:latin typeface="Roboto" panose="02000000000000000000" pitchFamily="2" charset="0"/>
              </a:rPr>
              <a:t>A device that receives commands and requests, and returns responses</a:t>
            </a:r>
          </a:p>
          <a:p>
            <a:pPr algn="l">
              <a:buFont typeface="Arial" panose="020B0604020202020204" pitchFamily="34" charset="0"/>
              <a:buChar char="•"/>
            </a:pPr>
            <a:r>
              <a:rPr lang="en-US" b="0" i="0" dirty="0">
                <a:solidFill>
                  <a:srgbClr val="6E707B"/>
                </a:solidFill>
                <a:effectLst/>
                <a:latin typeface="Roboto" panose="02000000000000000000" pitchFamily="2" charset="0"/>
              </a:rPr>
              <a:t>Examples: a temperature sensor, heart rate monitor</a:t>
            </a:r>
          </a:p>
          <a:p>
            <a:endParaRPr lang="en-CA" dirty="0"/>
          </a:p>
        </p:txBody>
      </p:sp>
    </p:spTree>
    <p:extLst>
      <p:ext uri="{BB962C8B-B14F-4D97-AF65-F5344CB8AC3E}">
        <p14:creationId xmlns:p14="http://schemas.microsoft.com/office/powerpoint/2010/main" val="14370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FBD2-F023-4EE1-953A-D13CEDABD2B7}"/>
              </a:ext>
            </a:extLst>
          </p:cNvPr>
          <p:cNvSpPr>
            <a:spLocks noGrp="1"/>
          </p:cNvSpPr>
          <p:nvPr>
            <p:ph type="title"/>
          </p:nvPr>
        </p:nvSpPr>
        <p:spPr/>
        <p:txBody>
          <a:bodyPr/>
          <a:lstStyle/>
          <a:p>
            <a:r>
              <a:rPr lang="en-US" dirty="0"/>
              <a:t>Bluetooth Low Energy – Advertising</a:t>
            </a:r>
            <a:endParaRPr lang="en-CA" dirty="0"/>
          </a:p>
        </p:txBody>
      </p:sp>
      <p:sp>
        <p:nvSpPr>
          <p:cNvPr id="3" name="Content Placeholder 2">
            <a:extLst>
              <a:ext uri="{FF2B5EF4-FFF2-40B4-BE49-F238E27FC236}">
                <a16:creationId xmlns:a16="http://schemas.microsoft.com/office/drawing/2014/main" id="{E125B712-A4FE-4654-87E0-A6BEAF28C50B}"/>
              </a:ext>
            </a:extLst>
          </p:cNvPr>
          <p:cNvSpPr>
            <a:spLocks noGrp="1"/>
          </p:cNvSpPr>
          <p:nvPr>
            <p:ph idx="1"/>
          </p:nvPr>
        </p:nvSpPr>
        <p:spPr>
          <a:xfrm>
            <a:off x="3869268" y="864108"/>
            <a:ext cx="7315200" cy="1650492"/>
          </a:xfrm>
        </p:spPr>
        <p:txBody>
          <a:bodyPr/>
          <a:lstStyle/>
          <a:p>
            <a:pPr marL="0" marR="0" indent="0">
              <a:lnSpc>
                <a:spcPct val="137000"/>
              </a:lnSpc>
              <a:spcBef>
                <a:spcPts val="1000"/>
              </a:spcBef>
              <a:spcAft>
                <a:spcPts val="0"/>
              </a:spcAft>
              <a:buNone/>
            </a:pPr>
            <a:r>
              <a:rPr lang="en-CA" sz="1800" dirty="0">
                <a:effectLst/>
                <a:latin typeface="Arial" panose="020B0604020202020204" pitchFamily="34" charset="0"/>
                <a:ea typeface="Arial" panose="020B0604020202020204" pitchFamily="34" charset="0"/>
              </a:rPr>
              <a:t>The advertising process is mainly about two 31 bytes packets: </a:t>
            </a:r>
          </a:p>
          <a:p>
            <a:pPr marL="457200" marR="0">
              <a:lnSpc>
                <a:spcPct val="137000"/>
              </a:lnSpc>
              <a:spcBef>
                <a:spcPts val="1000"/>
              </a:spcBef>
              <a:spcAft>
                <a:spcPts val="0"/>
              </a:spcAft>
            </a:pPr>
            <a:r>
              <a:rPr lang="en-CA" sz="1800" dirty="0">
                <a:effectLst/>
                <a:latin typeface="Arial" panose="020B0604020202020204" pitchFamily="34" charset="0"/>
                <a:ea typeface="Arial" panose="020B0604020202020204" pitchFamily="34" charset="0"/>
              </a:rPr>
              <a:t>1. Advertising packet 	2. Scan response (Optional)</a:t>
            </a:r>
          </a:p>
          <a:p>
            <a:endParaRPr lang="en-CA" dirty="0"/>
          </a:p>
        </p:txBody>
      </p:sp>
      <p:pic>
        <p:nvPicPr>
          <p:cNvPr id="4" name="image6.png">
            <a:extLst>
              <a:ext uri="{FF2B5EF4-FFF2-40B4-BE49-F238E27FC236}">
                <a16:creationId xmlns:a16="http://schemas.microsoft.com/office/drawing/2014/main" id="{F641C719-AF0A-4B8D-AF9B-C826359E5887}"/>
              </a:ext>
            </a:extLst>
          </p:cNvPr>
          <p:cNvPicPr/>
          <p:nvPr/>
        </p:nvPicPr>
        <p:blipFill>
          <a:blip r:embed="rId2"/>
          <a:srcRect/>
          <a:stretch>
            <a:fillRect/>
          </a:stretch>
        </p:blipFill>
        <p:spPr>
          <a:xfrm>
            <a:off x="4627140" y="1961321"/>
            <a:ext cx="5799455" cy="1370330"/>
          </a:xfrm>
          <a:prstGeom prst="rect">
            <a:avLst/>
          </a:prstGeom>
          <a:ln/>
        </p:spPr>
      </p:pic>
      <p:sp>
        <p:nvSpPr>
          <p:cNvPr id="6" name="TextBox 5">
            <a:extLst>
              <a:ext uri="{FF2B5EF4-FFF2-40B4-BE49-F238E27FC236}">
                <a16:creationId xmlns:a16="http://schemas.microsoft.com/office/drawing/2014/main" id="{F1FF398E-1BED-4B0A-9321-C4EBE926D39D}"/>
              </a:ext>
            </a:extLst>
          </p:cNvPr>
          <p:cNvSpPr txBox="1"/>
          <p:nvPr/>
        </p:nvSpPr>
        <p:spPr>
          <a:xfrm>
            <a:off x="3869268" y="3424428"/>
            <a:ext cx="7315200" cy="2939266"/>
          </a:xfrm>
          <a:prstGeom prst="rect">
            <a:avLst/>
          </a:prstGeom>
          <a:noFill/>
        </p:spPr>
        <p:txBody>
          <a:bodyPr wrap="square">
            <a:spAutoFit/>
          </a:bodyPr>
          <a:lstStyle/>
          <a:p>
            <a:pPr algn="just" rtl="0">
              <a:spcBef>
                <a:spcPts val="600"/>
              </a:spcBef>
              <a:spcAft>
                <a:spcPts val="0"/>
              </a:spcAft>
            </a:pPr>
            <a:r>
              <a:rPr lang="en-US" sz="1800" b="0" i="0" u="none" strike="noStrike" dirty="0">
                <a:solidFill>
                  <a:srgbClr val="000000"/>
                </a:solidFill>
                <a:effectLst/>
                <a:latin typeface="Arial" panose="020B0604020202020204" pitchFamily="34" charset="0"/>
              </a:rPr>
              <a:t>A </a:t>
            </a:r>
            <a:r>
              <a:rPr lang="en-US" sz="1800" b="1" i="0" u="none" strike="noStrike" dirty="0">
                <a:solidFill>
                  <a:srgbClr val="000000"/>
                </a:solidFill>
                <a:effectLst/>
                <a:latin typeface="Arial" panose="020B0604020202020204" pitchFamily="34" charset="0"/>
              </a:rPr>
              <a:t>peripheral </a:t>
            </a:r>
            <a:r>
              <a:rPr lang="en-US" sz="1800" b="0" i="0" u="none" strike="noStrike" dirty="0">
                <a:solidFill>
                  <a:srgbClr val="000000"/>
                </a:solidFill>
                <a:effectLst/>
                <a:latin typeface="Arial" panose="020B0604020202020204" pitchFamily="34" charset="0"/>
              </a:rPr>
              <a:t>will set a specific advertising interval, and every time this interval passes, it will retransmit its main advertising packet. A </a:t>
            </a:r>
            <a:r>
              <a:rPr lang="en-US" sz="1800" b="0" i="0" u="sng" dirty="0">
                <a:solidFill>
                  <a:srgbClr val="000000"/>
                </a:solidFill>
                <a:effectLst/>
                <a:latin typeface="Arial" panose="020B0604020202020204" pitchFamily="34" charset="0"/>
              </a:rPr>
              <a:t>longer delay saves power but feels less responsive</a:t>
            </a:r>
            <a:r>
              <a:rPr lang="en-US" sz="1800" b="0" i="0" u="none" strike="noStrike" dirty="0">
                <a:solidFill>
                  <a:srgbClr val="000000"/>
                </a:solidFill>
                <a:effectLst/>
                <a:latin typeface="Arial" panose="020B0604020202020204" pitchFamily="34" charset="0"/>
              </a:rPr>
              <a:t> if the device only advertises itself once every 2 seconds instead of every 20ms.</a:t>
            </a:r>
            <a:endParaRPr lang="en-US" b="0" dirty="0">
              <a:effectLst/>
            </a:endParaRPr>
          </a:p>
          <a:p>
            <a:pPr algn="just" rtl="0">
              <a:spcBef>
                <a:spcPts val="600"/>
              </a:spcBef>
              <a:spcAft>
                <a:spcPts val="0"/>
              </a:spcAft>
            </a:pPr>
            <a:r>
              <a:rPr lang="en-US" sz="1800" b="0" i="0" u="none" strike="noStrike" dirty="0">
                <a:solidFill>
                  <a:srgbClr val="000000"/>
                </a:solidFill>
                <a:effectLst/>
                <a:latin typeface="Arial" panose="020B0604020202020204" pitchFamily="34" charset="0"/>
              </a:rPr>
              <a:t>If a listening device is interested in the scan response payload (and it is available on the peripheral) it can optionally request the scan response payload, and the peripheral will respond with the additional data.</a:t>
            </a:r>
            <a:endParaRPr lang="en-US" b="0" dirty="0">
              <a:effectLst/>
            </a:endParaRPr>
          </a:p>
          <a:p>
            <a:br>
              <a:rPr lang="en-US" dirty="0"/>
            </a:br>
            <a:endParaRPr lang="en-CA" dirty="0"/>
          </a:p>
        </p:txBody>
      </p:sp>
    </p:spTree>
    <p:extLst>
      <p:ext uri="{BB962C8B-B14F-4D97-AF65-F5344CB8AC3E}">
        <p14:creationId xmlns:p14="http://schemas.microsoft.com/office/powerpoint/2010/main" val="86102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A5E8-D2F5-4AE4-B9C7-F12A3EB92223}"/>
              </a:ext>
            </a:extLst>
          </p:cNvPr>
          <p:cNvSpPr>
            <a:spLocks noGrp="1"/>
          </p:cNvSpPr>
          <p:nvPr>
            <p:ph type="title"/>
          </p:nvPr>
        </p:nvSpPr>
        <p:spPr>
          <a:xfrm>
            <a:off x="105508" y="1123837"/>
            <a:ext cx="3244361" cy="4601183"/>
          </a:xfrm>
        </p:spPr>
        <p:txBody>
          <a:bodyPr/>
          <a:lstStyle/>
          <a:p>
            <a:r>
              <a:rPr lang="en-US" dirty="0"/>
              <a:t>Bluetooth Low Energy – Communication</a:t>
            </a:r>
            <a:endParaRPr lang="en-CA" dirty="0"/>
          </a:p>
        </p:txBody>
      </p:sp>
      <p:sp>
        <p:nvSpPr>
          <p:cNvPr id="3" name="Content Placeholder 2">
            <a:extLst>
              <a:ext uri="{FF2B5EF4-FFF2-40B4-BE49-F238E27FC236}">
                <a16:creationId xmlns:a16="http://schemas.microsoft.com/office/drawing/2014/main" id="{973AA6F9-57F0-4A83-A856-F9A7D5E9B377}"/>
              </a:ext>
            </a:extLst>
          </p:cNvPr>
          <p:cNvSpPr>
            <a:spLocks noGrp="1"/>
          </p:cNvSpPr>
          <p:nvPr>
            <p:ph idx="1"/>
          </p:nvPr>
        </p:nvSpPr>
        <p:spPr/>
        <p:txBody>
          <a:bodyPr/>
          <a:lstStyle/>
          <a:p>
            <a:r>
              <a:rPr lang="en-US" b="0" i="0" dirty="0">
                <a:solidFill>
                  <a:srgbClr val="6E707B"/>
                </a:solidFill>
                <a:effectLst/>
                <a:latin typeface="Roboto" panose="02000000000000000000" pitchFamily="2" charset="0"/>
              </a:rPr>
              <a:t>BLE uses a hierarchical data structure to define the information exchange structure. </a:t>
            </a:r>
          </a:p>
          <a:p>
            <a:r>
              <a:rPr lang="en-US" b="0" i="0" dirty="0">
                <a:solidFill>
                  <a:srgbClr val="6E707B"/>
                </a:solidFill>
                <a:effectLst/>
                <a:latin typeface="Roboto" panose="02000000000000000000" pitchFamily="2" charset="0"/>
              </a:rPr>
              <a:t>A BLE device acting as a peripheral will advertise services and characteristics that can be used for communication with the device. </a:t>
            </a:r>
          </a:p>
          <a:p>
            <a:r>
              <a:rPr lang="en-US" b="0" i="0" dirty="0">
                <a:solidFill>
                  <a:srgbClr val="6E707B"/>
                </a:solidFill>
                <a:effectLst/>
                <a:latin typeface="Roboto" panose="02000000000000000000" pitchFamily="2" charset="0"/>
              </a:rPr>
              <a:t>These attributes are defined using a GATT (Generic Attributes) profile. </a:t>
            </a:r>
          </a:p>
          <a:p>
            <a:r>
              <a:rPr lang="en-US" b="0" i="0" dirty="0">
                <a:solidFill>
                  <a:srgbClr val="6E707B"/>
                </a:solidFill>
                <a:effectLst/>
                <a:latin typeface="Roboto" panose="02000000000000000000" pitchFamily="2" charset="0"/>
              </a:rPr>
              <a:t>Characteristics expose values as small packets of information that can change over time. Characteristics are grouped together with similar types into services.</a:t>
            </a:r>
          </a:p>
          <a:p>
            <a:endParaRPr lang="en-CA" dirty="0"/>
          </a:p>
        </p:txBody>
      </p:sp>
    </p:spTree>
    <p:extLst>
      <p:ext uri="{BB962C8B-B14F-4D97-AF65-F5344CB8AC3E}">
        <p14:creationId xmlns:p14="http://schemas.microsoft.com/office/powerpoint/2010/main" val="23373948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2247</TotalTime>
  <Words>3356</Words>
  <Application>Microsoft Office PowerPoint</Application>
  <PresentationFormat>Widescreen</PresentationFormat>
  <Paragraphs>274</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Consolas</vt:lpstr>
      <vt:lpstr>Corbel</vt:lpstr>
      <vt:lpstr>inherit</vt:lpstr>
      <vt:lpstr>oxygen</vt:lpstr>
      <vt:lpstr>Roboto</vt:lpstr>
      <vt:lpstr>Tahoma</vt:lpstr>
      <vt:lpstr>Wingdings 2</vt:lpstr>
      <vt:lpstr>Yanone Kaffeesatz</vt:lpstr>
      <vt:lpstr>Frame</vt:lpstr>
      <vt:lpstr>Smartphone Bluetooth – Raspberry pi Interface</vt:lpstr>
      <vt:lpstr>Table of Contents</vt:lpstr>
      <vt:lpstr>Project summary – Block diagram</vt:lpstr>
      <vt:lpstr>Project Summary – Key features</vt:lpstr>
      <vt:lpstr>Bluetooth Low Energy</vt:lpstr>
      <vt:lpstr>Bluetooth Low Energy  - Introduction</vt:lpstr>
      <vt:lpstr>Bluetooth Low Energy – Devices roles</vt:lpstr>
      <vt:lpstr>Bluetooth Low Energy – Advertising</vt:lpstr>
      <vt:lpstr>Bluetooth Low Energy – Communication</vt:lpstr>
      <vt:lpstr>Bluetooth Low Energy – Communication (cont.)</vt:lpstr>
      <vt:lpstr>PowerPoint Presentation</vt:lpstr>
      <vt:lpstr>Bluetooth Low Energy – Communication(cont.)</vt:lpstr>
      <vt:lpstr>Bluetooth Low Energy – Connection</vt:lpstr>
      <vt:lpstr>Bluetooth Low Energy – Bluetooth classic comparison</vt:lpstr>
      <vt:lpstr>Bluetooth Low Energy – Bluetooth Classic Comparison</vt:lpstr>
      <vt:lpstr>Raspberry Pi 4 Specs</vt:lpstr>
      <vt:lpstr>Raspberry Pi 4 Specs(cont.)</vt:lpstr>
      <vt:lpstr>Blynk</vt:lpstr>
      <vt:lpstr>Blynk - Components</vt:lpstr>
      <vt:lpstr>Blynk - Features</vt:lpstr>
      <vt:lpstr>Blynk – How does it work?</vt:lpstr>
      <vt:lpstr>Blynk – Set up</vt:lpstr>
      <vt:lpstr>Blynk – Set up (cont.)</vt:lpstr>
      <vt:lpstr>Blynk – Set up (cont.)</vt:lpstr>
      <vt:lpstr>Blynk – Set up (cont.)</vt:lpstr>
      <vt:lpstr>Blynk – Set up (cont.)</vt:lpstr>
      <vt:lpstr>Blynk – Set up (cont.)</vt:lpstr>
      <vt:lpstr>Blynk – Set up (cont.)</vt:lpstr>
      <vt:lpstr>Blynk – Custom coding</vt:lpstr>
      <vt:lpstr>Blynk – Custom coding (cont.)</vt:lpstr>
      <vt:lpstr>Blynk – Custom coding (cont.)</vt:lpstr>
      <vt:lpstr>Blynk – Custom coding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Smartphone Bluetooth – Raspberry pi Interface</dc:title>
  <dc:creator>Vy Nguyễn</dc:creator>
  <cp:lastModifiedBy>Vy Nguyễn</cp:lastModifiedBy>
  <cp:revision>1</cp:revision>
  <dcterms:created xsi:type="dcterms:W3CDTF">2021-08-04T04:59:36Z</dcterms:created>
  <dcterms:modified xsi:type="dcterms:W3CDTF">2021-08-05T18:27:18Z</dcterms:modified>
</cp:coreProperties>
</file>