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B9A3F-F2B9-47D8-89AB-3ED49841AC0E}"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112134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B9A3F-F2B9-47D8-89AB-3ED49841AC0E}" type="datetimeFigureOut">
              <a:rPr lang="en-CA" smtClean="0"/>
              <a:t>2021-06-23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140148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B9A3F-F2B9-47D8-89AB-3ED49841AC0E}" type="datetimeFigureOut">
              <a:rPr lang="en-CA" smtClean="0"/>
              <a:t>2021-06-23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354000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B9A3F-F2B9-47D8-89AB-3ED49841AC0E}"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42304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B9A3F-F2B9-47D8-89AB-3ED49841AC0E}" type="datetimeFigureOut">
              <a:rPr lang="en-CA" smtClean="0"/>
              <a:t>2021-06-23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391763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41B9A3F-F2B9-47D8-89AB-3ED49841AC0E}" type="datetimeFigureOut">
              <a:rPr lang="en-CA" smtClean="0"/>
              <a:t>2021-06-23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228789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41B9A3F-F2B9-47D8-89AB-3ED49841AC0E}" type="datetimeFigureOut">
              <a:rPr lang="en-CA" smtClean="0"/>
              <a:t>2021-06-23</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41141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41B9A3F-F2B9-47D8-89AB-3ED49841AC0E}" type="datetimeFigureOut">
              <a:rPr lang="en-CA" smtClean="0"/>
              <a:t>2021-06-23</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156580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1B9A3F-F2B9-47D8-89AB-3ED49841AC0E}" type="datetimeFigureOut">
              <a:rPr lang="en-CA" smtClean="0"/>
              <a:t>2021-06-23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93798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41B9A3F-F2B9-47D8-89AB-3ED49841AC0E}" type="datetimeFigureOut">
              <a:rPr lang="en-CA" smtClean="0"/>
              <a:t>2021-06-23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299107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41B9A3F-F2B9-47D8-89AB-3ED49841AC0E}" type="datetimeFigureOut">
              <a:rPr lang="en-CA" smtClean="0"/>
              <a:t>2021-06-23</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ABDB788D-645A-4E07-9ED2-067B70238F30}" type="slidenum">
              <a:rPr lang="en-CA" smtClean="0"/>
              <a:t>‹#›</a:t>
            </a:fld>
            <a:endParaRPr lang="en-CA"/>
          </a:p>
        </p:txBody>
      </p:sp>
    </p:spTree>
    <p:extLst>
      <p:ext uri="{BB962C8B-B14F-4D97-AF65-F5344CB8AC3E}">
        <p14:creationId xmlns:p14="http://schemas.microsoft.com/office/powerpoint/2010/main" val="419466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41B9A3F-F2B9-47D8-89AB-3ED49841AC0E}" type="datetimeFigureOut">
              <a:rPr lang="en-CA" smtClean="0"/>
              <a:t>2021-06-23</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BDB788D-645A-4E07-9ED2-067B70238F30}" type="slidenum">
              <a:rPr lang="en-CA" smtClean="0"/>
              <a:t>‹#›</a:t>
            </a:fld>
            <a:endParaRPr lang="en-CA"/>
          </a:p>
        </p:txBody>
      </p:sp>
    </p:spTree>
    <p:extLst>
      <p:ext uri="{BB962C8B-B14F-4D97-AF65-F5344CB8AC3E}">
        <p14:creationId xmlns:p14="http://schemas.microsoft.com/office/powerpoint/2010/main" val="259752365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WiringPi/WiringP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rojects.drogon.net/raspberry-pi/wiringpi/pi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gnu.org/software/gc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sparkfun.com/tutorials/raspberry-gpio/all.%20Accessed%2024%20June%20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A554-9FF3-440E-AD73-71A79304B63F}"/>
              </a:ext>
            </a:extLst>
          </p:cNvPr>
          <p:cNvSpPr>
            <a:spLocks noGrp="1"/>
          </p:cNvSpPr>
          <p:nvPr>
            <p:ph type="ctrTitle"/>
          </p:nvPr>
        </p:nvSpPr>
        <p:spPr/>
        <p:txBody>
          <a:bodyPr/>
          <a:lstStyle/>
          <a:p>
            <a:r>
              <a:rPr lang="en-US" dirty="0"/>
              <a:t>Ultrasonic Sensor Interfacing</a:t>
            </a:r>
            <a:endParaRPr lang="en-CA" dirty="0"/>
          </a:p>
        </p:txBody>
      </p:sp>
      <p:sp>
        <p:nvSpPr>
          <p:cNvPr id="3" name="Subtitle 2">
            <a:extLst>
              <a:ext uri="{FF2B5EF4-FFF2-40B4-BE49-F238E27FC236}">
                <a16:creationId xmlns:a16="http://schemas.microsoft.com/office/drawing/2014/main" id="{01577AD2-9A82-4EB3-AF87-E2EFED4B5194}"/>
              </a:ext>
            </a:extLst>
          </p:cNvPr>
          <p:cNvSpPr>
            <a:spLocks noGrp="1"/>
          </p:cNvSpPr>
          <p:nvPr>
            <p:ph type="subTitle" idx="1"/>
          </p:nvPr>
        </p:nvSpPr>
        <p:spPr/>
        <p:txBody>
          <a:bodyPr/>
          <a:lstStyle/>
          <a:p>
            <a:r>
              <a:rPr lang="en-US" dirty="0"/>
              <a:t>Vy. N – C0776242 – Group 1</a:t>
            </a:r>
            <a:endParaRPr lang="en-CA" dirty="0"/>
          </a:p>
        </p:txBody>
      </p:sp>
    </p:spTree>
    <p:extLst>
      <p:ext uri="{BB962C8B-B14F-4D97-AF65-F5344CB8AC3E}">
        <p14:creationId xmlns:p14="http://schemas.microsoft.com/office/powerpoint/2010/main" val="74660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251A-DD82-4F3D-A41C-E57C51701F71}"/>
              </a:ext>
            </a:extLst>
          </p:cNvPr>
          <p:cNvSpPr>
            <a:spLocks noGrp="1"/>
          </p:cNvSpPr>
          <p:nvPr>
            <p:ph type="title"/>
          </p:nvPr>
        </p:nvSpPr>
        <p:spPr/>
        <p:txBody>
          <a:bodyPr/>
          <a:lstStyle/>
          <a:p>
            <a:r>
              <a:rPr lang="en-US" dirty="0"/>
              <a:t>Ultrasonic sensor – Circuit Diagram</a:t>
            </a:r>
            <a:endParaRPr lang="en-CA" dirty="0"/>
          </a:p>
        </p:txBody>
      </p:sp>
      <p:pic>
        <p:nvPicPr>
          <p:cNvPr id="5" name="Content Placeholder 4">
            <a:extLst>
              <a:ext uri="{FF2B5EF4-FFF2-40B4-BE49-F238E27FC236}">
                <a16:creationId xmlns:a16="http://schemas.microsoft.com/office/drawing/2014/main" id="{54399C19-E6CA-41C6-8EB6-FF67818782CC}"/>
              </a:ext>
            </a:extLst>
          </p:cNvPr>
          <p:cNvPicPr>
            <a:picLocks noGrp="1" noChangeAspect="1"/>
          </p:cNvPicPr>
          <p:nvPr>
            <p:ph idx="1"/>
          </p:nvPr>
        </p:nvPicPr>
        <p:blipFill>
          <a:blip r:embed="rId2"/>
          <a:stretch>
            <a:fillRect/>
          </a:stretch>
        </p:blipFill>
        <p:spPr>
          <a:xfrm>
            <a:off x="6908710" y="900014"/>
            <a:ext cx="4698049" cy="4365934"/>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A65ABC-2C78-4323-9785-635E4965D300}"/>
                  </a:ext>
                </a:extLst>
              </p:cNvPr>
              <p:cNvSpPr txBox="1"/>
              <p:nvPr/>
            </p:nvSpPr>
            <p:spPr>
              <a:xfrm>
                <a:off x="3669145" y="723394"/>
                <a:ext cx="3239565" cy="4724627"/>
              </a:xfrm>
              <a:prstGeom prst="rect">
                <a:avLst/>
              </a:prstGeom>
              <a:noFill/>
            </p:spPr>
            <p:txBody>
              <a:bodyPr wrap="square" rtlCol="0">
                <a:spAutoFit/>
              </a:bodyPr>
              <a:lstStyle/>
              <a:p>
                <a:r>
                  <a:rPr lang="en-US" dirty="0"/>
                  <a:t>Because the Echo pin output is high at 5V.</a:t>
                </a:r>
              </a:p>
              <a:p>
                <a:r>
                  <a:rPr lang="en-US" dirty="0"/>
                  <a:t>Therefore we need to set up a voltage divider for this pin.</a:t>
                </a:r>
              </a:p>
              <a:p>
                <a:r>
                  <a:rPr lang="en-US" dirty="0"/>
                  <a:t>Resistor R2 will act as a protection, In case of GPIO is accidentally set as an Output, setting it high will result in a current goes from GPIO to ground.</a:t>
                </a:r>
              </a:p>
              <a:p>
                <a:r>
                  <a:rPr lang="en-US" dirty="0"/>
                  <a:t>Voltage drop at the GPIO input from the Raspberry pi will be:</a:t>
                </a:r>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baseline="-25000" smtClean="0">
                          <a:latin typeface="Cambria Math" panose="02040503050406030204" pitchFamily="18" charset="0"/>
                        </a:rPr>
                        <m:t>𝐺𝑃𝐼𝑂</m:t>
                      </m:r>
                      <m:r>
                        <a:rPr lang="en-US" sz="1600" b="0" i="1" smtClean="0">
                          <a:latin typeface="Cambria Math" panose="02040503050406030204" pitchFamily="18" charset="0"/>
                        </a:rPr>
                        <m:t>=</m:t>
                      </m:r>
                      <m:r>
                        <a:rPr lang="en-US" sz="1600" b="0" i="1" smtClean="0">
                          <a:latin typeface="Cambria Math" panose="02040503050406030204" pitchFamily="18" charset="0"/>
                        </a:rPr>
                        <m:t>𝑉</m:t>
                      </m:r>
                      <m:f>
                        <m:fPr>
                          <m:ctrlPr>
                            <a:rPr lang="en-CA" sz="1600" i="1" smtClean="0">
                              <a:latin typeface="Cambria Math" panose="02040503050406030204" pitchFamily="18" charset="0"/>
                            </a:rPr>
                          </m:ctrlPr>
                        </m:fPr>
                        <m:num>
                          <m:r>
                            <a:rPr lang="en-US" sz="1600" b="0" i="1" smtClean="0">
                              <a:latin typeface="Cambria Math" panose="02040503050406030204" pitchFamily="18" charset="0"/>
                            </a:rPr>
                            <m:t>𝑅</m:t>
                          </m:r>
                          <m:r>
                            <a:rPr lang="en-US" sz="1600" b="0" i="1" smtClean="0">
                              <a:latin typeface="Cambria Math" panose="02040503050406030204" pitchFamily="18" charset="0"/>
                            </a:rPr>
                            <m:t>2</m:t>
                          </m:r>
                        </m:num>
                        <m:den>
                          <m:r>
                            <a:rPr lang="en-US" sz="1600" b="0" i="1" smtClean="0">
                              <a:latin typeface="Cambria Math" panose="02040503050406030204" pitchFamily="18" charset="0"/>
                            </a:rPr>
                            <m:t>(</m:t>
                          </m:r>
                          <m:r>
                            <a:rPr lang="en-US" sz="1600" b="0" i="1" smtClean="0">
                              <a:latin typeface="Cambria Math" panose="02040503050406030204" pitchFamily="18" charset="0"/>
                            </a:rPr>
                            <m:t>𝑅</m:t>
                          </m:r>
                          <m:r>
                            <a:rPr lang="en-US" sz="1600" b="0" i="1" smtClean="0">
                              <a:latin typeface="Cambria Math" panose="02040503050406030204" pitchFamily="18" charset="0"/>
                            </a:rPr>
                            <m:t>1+</m:t>
                          </m:r>
                          <m:r>
                            <a:rPr lang="en-US" sz="1600" b="0" i="1" smtClean="0">
                              <a:latin typeface="Cambria Math" panose="02040503050406030204" pitchFamily="18" charset="0"/>
                            </a:rPr>
                            <m:t>𝑅</m:t>
                          </m:r>
                          <m:r>
                            <a:rPr lang="en-US" sz="1600" b="0" i="1" smtClean="0">
                              <a:latin typeface="Cambria Math" panose="02040503050406030204" pitchFamily="18" charset="0"/>
                            </a:rPr>
                            <m:t>2)</m:t>
                          </m:r>
                        </m:den>
                      </m:f>
                    </m:oMath>
                  </m:oMathPara>
                </a14:m>
                <a:endParaRPr lang="en-CA"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3.3=5</m:t>
                      </m:r>
                      <m:f>
                        <m:fPr>
                          <m:ctrlPr>
                            <a:rPr lang="en-CA" i="1" smtClean="0">
                              <a:latin typeface="Cambria Math" panose="02040503050406030204" pitchFamily="18" charset="0"/>
                            </a:rPr>
                          </m:ctrlPr>
                        </m:fPr>
                        <m:num>
                          <m:r>
                            <a:rPr lang="en-US" b="0" i="1" smtClean="0">
                              <a:latin typeface="Cambria Math" panose="02040503050406030204" pitchFamily="18" charset="0"/>
                            </a:rPr>
                            <m:t>2000</m:t>
                          </m:r>
                        </m:num>
                        <m:den>
                          <m:r>
                            <a:rPr lang="en-US" b="0" i="1" smtClean="0">
                              <a:latin typeface="Cambria Math" panose="02040503050406030204" pitchFamily="18" charset="0"/>
                            </a:rPr>
                            <m:t>𝑅</m:t>
                          </m:r>
                          <m:r>
                            <a:rPr lang="en-US" b="0" i="1" smtClean="0">
                              <a:latin typeface="Cambria Math" panose="02040503050406030204" pitchFamily="18" charset="0"/>
                            </a:rPr>
                            <m:t>1+2000</m:t>
                          </m:r>
                        </m:den>
                      </m:f>
                    </m:oMath>
                  </m:oMathPara>
                </a14:m>
                <a:endParaRPr lang="en-CA" dirty="0"/>
              </a:p>
              <a:p>
                <a:pPr marL="285750" indent="-285750">
                  <a:buFont typeface="Symbol" panose="05050102010706020507" pitchFamily="18" charset="2"/>
                  <a:buChar char="Þ"/>
                </a:pPr>
                <a:r>
                  <a:rPr lang="en-CA" dirty="0"/>
                  <a:t>R1 = 1000 Ohm</a:t>
                </a:r>
              </a:p>
            </p:txBody>
          </p:sp>
        </mc:Choice>
        <mc:Fallback>
          <p:sp>
            <p:nvSpPr>
              <p:cNvPr id="6" name="TextBox 5">
                <a:extLst>
                  <a:ext uri="{FF2B5EF4-FFF2-40B4-BE49-F238E27FC236}">
                    <a16:creationId xmlns:a16="http://schemas.microsoft.com/office/drawing/2014/main" id="{AFA65ABC-2C78-4323-9785-635E4965D300}"/>
                  </a:ext>
                </a:extLst>
              </p:cNvPr>
              <p:cNvSpPr txBox="1">
                <a:spLocks noRot="1" noChangeAspect="1" noMove="1" noResize="1" noEditPoints="1" noAdjustHandles="1" noChangeArrowheads="1" noChangeShapeType="1" noTextEdit="1"/>
              </p:cNvSpPr>
              <p:nvPr/>
            </p:nvSpPr>
            <p:spPr>
              <a:xfrm>
                <a:off x="3669145" y="723394"/>
                <a:ext cx="3239565" cy="4724627"/>
              </a:xfrm>
              <a:prstGeom prst="rect">
                <a:avLst/>
              </a:prstGeom>
              <a:blipFill>
                <a:blip r:embed="rId3"/>
                <a:stretch>
                  <a:fillRect l="-1695" t="-774" b="-1161"/>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3FAE1CBA-A231-45FC-A86C-238BE43B19C2}"/>
              </a:ext>
            </a:extLst>
          </p:cNvPr>
          <p:cNvSpPr txBox="1"/>
          <p:nvPr/>
        </p:nvSpPr>
        <p:spPr>
          <a:xfrm>
            <a:off x="9398977" y="4703884"/>
            <a:ext cx="527538" cy="307777"/>
          </a:xfrm>
          <a:prstGeom prst="rect">
            <a:avLst/>
          </a:prstGeom>
          <a:solidFill>
            <a:schemeClr val="tx1"/>
          </a:solidFill>
        </p:spPr>
        <p:txBody>
          <a:bodyPr wrap="square" rtlCol="0">
            <a:spAutoFit/>
          </a:bodyPr>
          <a:lstStyle/>
          <a:p>
            <a:r>
              <a:rPr lang="en-US" sz="1400" dirty="0">
                <a:solidFill>
                  <a:schemeClr val="bg1"/>
                </a:solidFill>
              </a:rPr>
              <a:t>2k </a:t>
            </a:r>
            <a:r>
              <a:rPr lang="el-GR" sz="1400" dirty="0">
                <a:solidFill>
                  <a:schemeClr val="bg1"/>
                </a:solidFill>
              </a:rPr>
              <a:t>Ω</a:t>
            </a:r>
            <a:endParaRPr lang="en-CA" sz="1400" dirty="0">
              <a:solidFill>
                <a:schemeClr val="bg1"/>
              </a:solidFill>
            </a:endParaRPr>
          </a:p>
        </p:txBody>
      </p:sp>
      <p:sp>
        <p:nvSpPr>
          <p:cNvPr id="10" name="TextBox 9">
            <a:extLst>
              <a:ext uri="{FF2B5EF4-FFF2-40B4-BE49-F238E27FC236}">
                <a16:creationId xmlns:a16="http://schemas.microsoft.com/office/drawing/2014/main" id="{D9021C41-FE01-46AC-88AF-6C894B1E1969}"/>
              </a:ext>
            </a:extLst>
          </p:cNvPr>
          <p:cNvSpPr txBox="1"/>
          <p:nvPr/>
        </p:nvSpPr>
        <p:spPr>
          <a:xfrm>
            <a:off x="9398977" y="3743586"/>
            <a:ext cx="694592" cy="307777"/>
          </a:xfrm>
          <a:prstGeom prst="rect">
            <a:avLst/>
          </a:prstGeom>
          <a:solidFill>
            <a:schemeClr val="tx1"/>
          </a:solidFill>
        </p:spPr>
        <p:txBody>
          <a:bodyPr wrap="square" rtlCol="0">
            <a:spAutoFit/>
          </a:bodyPr>
          <a:lstStyle/>
          <a:p>
            <a:r>
              <a:rPr lang="en-US" sz="1400" dirty="0">
                <a:solidFill>
                  <a:schemeClr val="bg1"/>
                </a:solidFill>
              </a:rPr>
              <a:t>1k </a:t>
            </a:r>
            <a:r>
              <a:rPr lang="el-GR" sz="1400" dirty="0">
                <a:solidFill>
                  <a:schemeClr val="bg1"/>
                </a:solidFill>
              </a:rPr>
              <a:t>Ω</a:t>
            </a:r>
            <a:endParaRPr lang="en-CA" sz="1400" dirty="0">
              <a:solidFill>
                <a:schemeClr val="bg1"/>
              </a:solidFill>
            </a:endParaRPr>
          </a:p>
        </p:txBody>
      </p:sp>
    </p:spTree>
    <p:extLst>
      <p:ext uri="{BB962C8B-B14F-4D97-AF65-F5344CB8AC3E}">
        <p14:creationId xmlns:p14="http://schemas.microsoft.com/office/powerpoint/2010/main" val="175107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AAC8-ACFC-4163-B5E9-8C07DA35EBB9}"/>
              </a:ext>
            </a:extLst>
          </p:cNvPr>
          <p:cNvSpPr>
            <a:spLocks noGrp="1"/>
          </p:cNvSpPr>
          <p:nvPr>
            <p:ph type="title"/>
          </p:nvPr>
        </p:nvSpPr>
        <p:spPr/>
        <p:txBody>
          <a:bodyPr/>
          <a:lstStyle/>
          <a:p>
            <a:r>
              <a:rPr lang="en-US" dirty="0"/>
              <a:t>Raspberry Pi 4 – GPIO pinouts</a:t>
            </a:r>
            <a:endParaRPr lang="en-CA" dirty="0"/>
          </a:p>
        </p:txBody>
      </p:sp>
      <p:sp>
        <p:nvSpPr>
          <p:cNvPr id="3" name="Content Placeholder 2">
            <a:extLst>
              <a:ext uri="{FF2B5EF4-FFF2-40B4-BE49-F238E27FC236}">
                <a16:creationId xmlns:a16="http://schemas.microsoft.com/office/drawing/2014/main" id="{7BDBFF01-E15A-4A5B-B9D9-279C6E9984BE}"/>
              </a:ext>
            </a:extLst>
          </p:cNvPr>
          <p:cNvSpPr>
            <a:spLocks noGrp="1"/>
          </p:cNvSpPr>
          <p:nvPr>
            <p:ph idx="1"/>
          </p:nvPr>
        </p:nvSpPr>
        <p:spPr>
          <a:xfrm>
            <a:off x="3416018" y="864108"/>
            <a:ext cx="3338062" cy="5120640"/>
          </a:xfrm>
        </p:spPr>
        <p:txBody>
          <a:bodyPr>
            <a:normAutofit lnSpcReduction="10000"/>
          </a:bodyPr>
          <a:lstStyle/>
          <a:p>
            <a:r>
              <a:rPr lang="en-US" b="0" i="0" dirty="0">
                <a:solidFill>
                  <a:srgbClr val="555555"/>
                </a:solidFill>
                <a:effectLst/>
                <a:latin typeface="Montserrat"/>
              </a:rPr>
              <a:t>The Raspberry Pi has a 26-pin General Purpose Input/Output (GPIO) connector and this carries a set of signals and buses. There are 8 general purpose digital I/O pins – these can be programmed as either digital outputs or inputs. One of these pins can be designated for PWM output too.</a:t>
            </a:r>
          </a:p>
          <a:p>
            <a:r>
              <a:rPr lang="en-US" b="0" i="0" dirty="0">
                <a:solidFill>
                  <a:srgbClr val="555555"/>
                </a:solidFill>
                <a:effectLst/>
                <a:latin typeface="Montserrat"/>
              </a:rPr>
              <a:t>Additionally there is a 2-wire I2C interface and a 4-wire SPI interface (with a 2nd select line, making it 5 pins in total) and the serial UART with a further 2 pins.</a:t>
            </a:r>
            <a:endParaRPr lang="en-US" dirty="0"/>
          </a:p>
          <a:p>
            <a:endParaRPr lang="en-CA" dirty="0"/>
          </a:p>
        </p:txBody>
      </p:sp>
      <p:pic>
        <p:nvPicPr>
          <p:cNvPr id="4098" name="Picture 2" descr="Raspberry Pi 4 Pins - Complete Practical Guide - The Robotics Back-End">
            <a:extLst>
              <a:ext uri="{FF2B5EF4-FFF2-40B4-BE49-F238E27FC236}">
                <a16:creationId xmlns:a16="http://schemas.microsoft.com/office/drawing/2014/main" id="{5A8E9987-01DD-44C1-A6CB-77B5D99A5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080" y="786735"/>
            <a:ext cx="5000626" cy="527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0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68EB-3651-4815-9F65-B1930DD705F8}"/>
              </a:ext>
            </a:extLst>
          </p:cNvPr>
          <p:cNvSpPr>
            <a:spLocks noGrp="1"/>
          </p:cNvSpPr>
          <p:nvPr>
            <p:ph type="title"/>
          </p:nvPr>
        </p:nvSpPr>
        <p:spPr/>
        <p:txBody>
          <a:bodyPr/>
          <a:lstStyle/>
          <a:p>
            <a:r>
              <a:rPr lang="en-US" dirty="0"/>
              <a:t>Raspberry Pi 4 – </a:t>
            </a:r>
            <a:r>
              <a:rPr lang="en-US" dirty="0" err="1"/>
              <a:t>WiringPi</a:t>
            </a:r>
            <a:r>
              <a:rPr lang="en-US" dirty="0"/>
              <a:t> library</a:t>
            </a:r>
            <a:endParaRPr lang="en-CA" dirty="0"/>
          </a:p>
        </p:txBody>
      </p:sp>
      <p:sp>
        <p:nvSpPr>
          <p:cNvPr id="3" name="Content Placeholder 2">
            <a:extLst>
              <a:ext uri="{FF2B5EF4-FFF2-40B4-BE49-F238E27FC236}">
                <a16:creationId xmlns:a16="http://schemas.microsoft.com/office/drawing/2014/main" id="{F5CE420F-DE4B-4E29-B17D-B8973E1EB387}"/>
              </a:ext>
            </a:extLst>
          </p:cNvPr>
          <p:cNvSpPr>
            <a:spLocks noGrp="1"/>
          </p:cNvSpPr>
          <p:nvPr>
            <p:ph idx="1"/>
          </p:nvPr>
        </p:nvSpPr>
        <p:spPr/>
        <p:txBody>
          <a:bodyPr/>
          <a:lstStyle/>
          <a:p>
            <a:pPr marL="0" indent="0">
              <a:buNone/>
            </a:pPr>
            <a:r>
              <a:rPr lang="en-US" b="1" dirty="0" err="1"/>
              <a:t>WiringPi</a:t>
            </a:r>
            <a:r>
              <a:rPr lang="en-US" dirty="0"/>
              <a:t> is an Arduino wiring-like library written in C and released under the GNU LGPLv3 license which is usable from C and C++ and many other languages with suitable wrappers </a:t>
            </a:r>
          </a:p>
          <a:p>
            <a:pPr marL="502920" lvl="1" indent="0">
              <a:buNone/>
            </a:pPr>
            <a:r>
              <a:rPr lang="en-US" i="1" dirty="0"/>
              <a:t>You may be familiar with the Arduino… Briefly; Arduino is really two things; one is a hardware platform, the other software, and part of the software is a package called Wiring. Wiring is the core of the input and output for the Arduino, so I thought it would be good to replicate that functionality (or a good usable subset) on the Raspberry Pi.</a:t>
            </a:r>
          </a:p>
          <a:p>
            <a:pPr marL="0" indent="0">
              <a:buNone/>
            </a:pPr>
            <a:r>
              <a:rPr lang="en-US" b="1" i="1" dirty="0" err="1"/>
              <a:t>WiringPi</a:t>
            </a:r>
            <a:r>
              <a:rPr lang="en-US" b="1" i="1" dirty="0"/>
              <a:t> </a:t>
            </a:r>
            <a:r>
              <a:rPr lang="en-US" i="1" dirty="0"/>
              <a:t>includes a command-line utility </a:t>
            </a:r>
            <a:r>
              <a:rPr lang="en-US" i="1" dirty="0" err="1"/>
              <a:t>gpio</a:t>
            </a:r>
            <a:r>
              <a:rPr lang="en-US" i="1" dirty="0"/>
              <a:t> which can be used to program and setup the GPIO pins. You can use this to read and write the pins and even use it to control them from shell scripts.</a:t>
            </a:r>
          </a:p>
        </p:txBody>
      </p:sp>
    </p:spTree>
    <p:extLst>
      <p:ext uri="{BB962C8B-B14F-4D97-AF65-F5344CB8AC3E}">
        <p14:creationId xmlns:p14="http://schemas.microsoft.com/office/powerpoint/2010/main" val="2425595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68EB-3651-4815-9F65-B1930DD705F8}"/>
              </a:ext>
            </a:extLst>
          </p:cNvPr>
          <p:cNvSpPr>
            <a:spLocks noGrp="1"/>
          </p:cNvSpPr>
          <p:nvPr>
            <p:ph type="title"/>
          </p:nvPr>
        </p:nvSpPr>
        <p:spPr/>
        <p:txBody>
          <a:bodyPr/>
          <a:lstStyle/>
          <a:p>
            <a:r>
              <a:rPr lang="en-US" dirty="0"/>
              <a:t>Raspberry Pi 4 – </a:t>
            </a:r>
            <a:r>
              <a:rPr lang="en-US" dirty="0" err="1"/>
              <a:t>WiringPi</a:t>
            </a:r>
            <a:r>
              <a:rPr lang="en-US" dirty="0"/>
              <a:t> installation</a:t>
            </a:r>
            <a:endParaRPr lang="en-CA" dirty="0"/>
          </a:p>
        </p:txBody>
      </p:sp>
      <p:sp>
        <p:nvSpPr>
          <p:cNvPr id="3" name="Content Placeholder 2">
            <a:extLst>
              <a:ext uri="{FF2B5EF4-FFF2-40B4-BE49-F238E27FC236}">
                <a16:creationId xmlns:a16="http://schemas.microsoft.com/office/drawing/2014/main" id="{F5CE420F-DE4B-4E29-B17D-B8973E1EB387}"/>
              </a:ext>
            </a:extLst>
          </p:cNvPr>
          <p:cNvSpPr>
            <a:spLocks noGrp="1"/>
          </p:cNvSpPr>
          <p:nvPr>
            <p:ph idx="1"/>
          </p:nvPr>
        </p:nvSpPr>
        <p:spPr>
          <a:xfrm>
            <a:off x="3869268" y="864108"/>
            <a:ext cx="7315200" cy="3743061"/>
          </a:xfrm>
        </p:spPr>
        <p:txBody>
          <a:bodyPr/>
          <a:lstStyle/>
          <a:p>
            <a:pPr marL="0" indent="0">
              <a:buNone/>
            </a:pPr>
            <a:r>
              <a:rPr lang="en-US" dirty="0"/>
              <a:t>Wiring Pi is previously not included with early versions of Raspbian. This required users to download and install it. Luckily, Wiring Pi is included in standard Raspbian systems. If you are looking to update using a mirrored Wiring Pi with small updates to support newer hardware, we recommend checking out this </a:t>
            </a:r>
            <a:r>
              <a:rPr lang="en-US" dirty="0">
                <a:hlinkClick r:id="rId2"/>
              </a:rPr>
              <a:t>GitHub repository</a:t>
            </a:r>
            <a:r>
              <a:rPr lang="en-US" dirty="0"/>
              <a:t>.</a:t>
            </a:r>
          </a:p>
          <a:p>
            <a:pPr marL="0" indent="0">
              <a:buNone/>
            </a:pPr>
            <a:r>
              <a:rPr lang="en-US" dirty="0"/>
              <a:t>Set up GPIO and Wiring library:</a:t>
            </a:r>
          </a:p>
          <a:p>
            <a:pPr marL="0" indent="0">
              <a:buNone/>
            </a:pPr>
            <a:r>
              <a:rPr lang="en-US" b="1" dirty="0"/>
              <a:t>Step 1: </a:t>
            </a:r>
            <a:r>
              <a:rPr lang="en-US" dirty="0"/>
              <a:t>To check what GPIO version enter the following command.</a:t>
            </a:r>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EA3870C0-5B75-40B2-B851-E18D510DA473}"/>
              </a:ext>
            </a:extLst>
          </p:cNvPr>
          <p:cNvGraphicFramePr>
            <a:graphicFrameLocks noGrp="1"/>
          </p:cNvGraphicFramePr>
          <p:nvPr>
            <p:extLst>
              <p:ext uri="{D42A27DB-BD31-4B8C-83A1-F6EECF244321}">
                <p14:modId xmlns:p14="http://schemas.microsoft.com/office/powerpoint/2010/main" val="3870841898"/>
              </p:ext>
            </p:extLst>
          </p:nvPr>
        </p:nvGraphicFramePr>
        <p:xfrm>
          <a:off x="4071817" y="3424428"/>
          <a:ext cx="7041659" cy="2473960"/>
        </p:xfrm>
        <a:graphic>
          <a:graphicData uri="http://schemas.openxmlformats.org/drawingml/2006/table">
            <a:tbl>
              <a:tblPr/>
              <a:tblGrid>
                <a:gridCol w="7041659">
                  <a:extLst>
                    <a:ext uri="{9D8B030D-6E8A-4147-A177-3AD203B41FA5}">
                      <a16:colId xmlns:a16="http://schemas.microsoft.com/office/drawing/2014/main" val="1373197119"/>
                    </a:ext>
                  </a:extLst>
                </a:gridCol>
              </a:tblGrid>
              <a:tr h="2229026">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 $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-v</a:t>
                      </a:r>
                      <a:br>
                        <a:rPr lang="en-CA" sz="1400" b="0" i="0" u="none" strike="noStrike" dirty="0">
                          <a:solidFill>
                            <a:srgbClr val="A6A28C"/>
                          </a:solidFill>
                          <a:effectLst/>
                          <a:latin typeface="Consolas" panose="020B0609020204030204" pitchFamily="49" charset="0"/>
                        </a:rPr>
                      </a:b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version: 2.50</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Copyright (c) 2012-2018 Gordon Henderson</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This is free software with ABSOLUTELY NO WARRANTY.</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For details type: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-warranty</a:t>
                      </a:r>
                      <a:br>
                        <a:rPr lang="en-CA" sz="1400" b="0" i="0" u="none" strike="noStrike" dirty="0">
                          <a:solidFill>
                            <a:srgbClr val="A6A28C"/>
                          </a:solidFill>
                          <a:effectLst/>
                          <a:latin typeface="Consolas" panose="020B0609020204030204" pitchFamily="49" charset="0"/>
                        </a:rPr>
                      </a:b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Raspberry Pi Details:</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Type: Unknown17, Revision: 04, Memory: 0MB, Maker: Sony</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Device tree is enabled.</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*--&gt; Raspberry Pi 4 Model B Rev 1.4</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This Raspberry Pi supports user-level GPIO access.</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1988506804"/>
                  </a:ext>
                </a:extLst>
              </a:tr>
            </a:tbl>
          </a:graphicData>
        </a:graphic>
      </p:graphicFrame>
      <p:sp>
        <p:nvSpPr>
          <p:cNvPr id="7" name="Rectangle 3">
            <a:extLst>
              <a:ext uri="{FF2B5EF4-FFF2-40B4-BE49-F238E27FC236}">
                <a16:creationId xmlns:a16="http://schemas.microsoft.com/office/drawing/2014/main" id="{48557105-254F-4DBC-86CA-F8B18807CF49}"/>
              </a:ext>
            </a:extLst>
          </p:cNvPr>
          <p:cNvSpPr>
            <a:spLocks noChangeArrowheads="1"/>
          </p:cNvSpPr>
          <p:nvPr/>
        </p:nvSpPr>
        <p:spPr bwMode="auto">
          <a:xfrm>
            <a:off x="3869268" y="3906715"/>
            <a:ext cx="939291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798332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68EB-3651-4815-9F65-B1930DD705F8}"/>
              </a:ext>
            </a:extLst>
          </p:cNvPr>
          <p:cNvSpPr>
            <a:spLocks noGrp="1"/>
          </p:cNvSpPr>
          <p:nvPr>
            <p:ph type="title"/>
          </p:nvPr>
        </p:nvSpPr>
        <p:spPr/>
        <p:txBody>
          <a:bodyPr/>
          <a:lstStyle/>
          <a:p>
            <a:r>
              <a:rPr lang="en-US" dirty="0"/>
              <a:t>Raspberry Pi 4 – </a:t>
            </a:r>
            <a:r>
              <a:rPr lang="en-US" dirty="0" err="1"/>
              <a:t>WiringPi</a:t>
            </a:r>
            <a:r>
              <a:rPr lang="en-US" dirty="0"/>
              <a:t> installation (cont.)</a:t>
            </a:r>
            <a:endParaRPr lang="en-CA" dirty="0"/>
          </a:p>
        </p:txBody>
      </p:sp>
      <p:sp>
        <p:nvSpPr>
          <p:cNvPr id="3" name="Content Placeholder 2">
            <a:extLst>
              <a:ext uri="{FF2B5EF4-FFF2-40B4-BE49-F238E27FC236}">
                <a16:creationId xmlns:a16="http://schemas.microsoft.com/office/drawing/2014/main" id="{F5CE420F-DE4B-4E29-B17D-B8973E1EB387}"/>
              </a:ext>
            </a:extLst>
          </p:cNvPr>
          <p:cNvSpPr>
            <a:spLocks noGrp="1"/>
          </p:cNvSpPr>
          <p:nvPr>
            <p:ph idx="1"/>
          </p:nvPr>
        </p:nvSpPr>
        <p:spPr>
          <a:xfrm>
            <a:off x="3740190" y="864109"/>
            <a:ext cx="7379738" cy="1405538"/>
          </a:xfrm>
        </p:spPr>
        <p:txBody>
          <a:bodyPr>
            <a:normAutofit/>
          </a:bodyPr>
          <a:lstStyle/>
          <a:p>
            <a:pPr marL="0" indent="0">
              <a:buNone/>
            </a:pPr>
            <a:r>
              <a:rPr lang="en-US" sz="1800" b="1" dirty="0"/>
              <a:t>Step 2: </a:t>
            </a:r>
            <a:r>
              <a:rPr lang="en-US" sz="1800" dirty="0"/>
              <a:t>Enter the following to remove the </a:t>
            </a:r>
            <a:r>
              <a:rPr lang="en-US" sz="1800" dirty="0" err="1"/>
              <a:t>wiringPi</a:t>
            </a:r>
            <a:r>
              <a:rPr lang="en-US" sz="1800" dirty="0"/>
              <a:t> and configuration files.</a:t>
            </a:r>
          </a:p>
          <a:p>
            <a:pPr marL="0" indent="0">
              <a:buNone/>
            </a:pPr>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C4AA823A-E2EA-4028-92B5-0545230A07F9}"/>
              </a:ext>
            </a:extLst>
          </p:cNvPr>
          <p:cNvGraphicFramePr>
            <a:graphicFrameLocks noGrp="1"/>
          </p:cNvGraphicFramePr>
          <p:nvPr>
            <p:extLst>
              <p:ext uri="{D42A27DB-BD31-4B8C-83A1-F6EECF244321}">
                <p14:modId xmlns:p14="http://schemas.microsoft.com/office/powerpoint/2010/main" val="4154654966"/>
              </p:ext>
            </p:extLst>
          </p:nvPr>
        </p:nvGraphicFramePr>
        <p:xfrm>
          <a:off x="3869268" y="1566878"/>
          <a:ext cx="7315200" cy="340360"/>
        </p:xfrm>
        <a:graphic>
          <a:graphicData uri="http://schemas.openxmlformats.org/drawingml/2006/table">
            <a:tbl>
              <a:tblPr/>
              <a:tblGrid>
                <a:gridCol w="7315200">
                  <a:extLst>
                    <a:ext uri="{9D8B030D-6E8A-4147-A177-3AD203B41FA5}">
                      <a16:colId xmlns:a16="http://schemas.microsoft.com/office/drawing/2014/main" val="4166607205"/>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sudo</a:t>
                      </a:r>
                      <a:r>
                        <a:rPr lang="en-CA" sz="1400" b="0" i="0" u="none" strike="noStrike" dirty="0">
                          <a:solidFill>
                            <a:srgbClr val="A6A28C"/>
                          </a:solidFill>
                          <a:effectLst/>
                          <a:latin typeface="Consolas" panose="020B0609020204030204" pitchFamily="49" charset="0"/>
                        </a:rPr>
                        <a:t> apt-get purge </a:t>
                      </a:r>
                      <a:r>
                        <a:rPr lang="en-CA" sz="1400" b="0" i="0" u="none" strike="noStrike" dirty="0" err="1">
                          <a:solidFill>
                            <a:srgbClr val="A6A28C"/>
                          </a:solidFill>
                          <a:effectLst/>
                          <a:latin typeface="Consolas" panose="020B0609020204030204" pitchFamily="49" charset="0"/>
                        </a:rPr>
                        <a:t>wiringpi</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1646490879"/>
                  </a:ext>
                </a:extLst>
              </a:tr>
            </a:tbl>
          </a:graphicData>
        </a:graphic>
      </p:graphicFrame>
      <p:sp>
        <p:nvSpPr>
          <p:cNvPr id="8" name="TextBox 7">
            <a:extLst>
              <a:ext uri="{FF2B5EF4-FFF2-40B4-BE49-F238E27FC236}">
                <a16:creationId xmlns:a16="http://schemas.microsoft.com/office/drawing/2014/main" id="{A676336D-C6EB-486E-AFB4-A9885AC86AB7}"/>
              </a:ext>
            </a:extLst>
          </p:cNvPr>
          <p:cNvSpPr txBox="1"/>
          <p:nvPr/>
        </p:nvSpPr>
        <p:spPr>
          <a:xfrm>
            <a:off x="3701561" y="2183096"/>
            <a:ext cx="7482907" cy="646331"/>
          </a:xfrm>
          <a:prstGeom prst="rect">
            <a:avLst/>
          </a:prstGeom>
          <a:noFill/>
        </p:spPr>
        <p:txBody>
          <a:bodyPr wrap="square" rtlCol="0">
            <a:spAutoFit/>
          </a:bodyPr>
          <a:lstStyle/>
          <a:p>
            <a:r>
              <a:rPr lang="en-US" b="1" dirty="0"/>
              <a:t>Step 3: </a:t>
            </a:r>
            <a:r>
              <a:rPr lang="en-US" dirty="0"/>
              <a:t>Then type the following for the Pi to remove all locations that remember </a:t>
            </a:r>
            <a:r>
              <a:rPr lang="en-US" dirty="0" err="1"/>
              <a:t>wiringPi</a:t>
            </a:r>
            <a:r>
              <a:rPr lang="en-US" dirty="0"/>
              <a:t>.</a:t>
            </a:r>
            <a:endParaRPr lang="en-CA" dirty="0"/>
          </a:p>
        </p:txBody>
      </p:sp>
      <p:graphicFrame>
        <p:nvGraphicFramePr>
          <p:cNvPr id="9" name="Table 8">
            <a:extLst>
              <a:ext uri="{FF2B5EF4-FFF2-40B4-BE49-F238E27FC236}">
                <a16:creationId xmlns:a16="http://schemas.microsoft.com/office/drawing/2014/main" id="{EE16E86D-6B61-4C9F-8076-D2FED7EC2F71}"/>
              </a:ext>
            </a:extLst>
          </p:cNvPr>
          <p:cNvGraphicFramePr>
            <a:graphicFrameLocks noGrp="1"/>
          </p:cNvGraphicFramePr>
          <p:nvPr>
            <p:extLst>
              <p:ext uri="{D42A27DB-BD31-4B8C-83A1-F6EECF244321}">
                <p14:modId xmlns:p14="http://schemas.microsoft.com/office/powerpoint/2010/main" val="1837786801"/>
              </p:ext>
            </p:extLst>
          </p:nvPr>
        </p:nvGraphicFramePr>
        <p:xfrm>
          <a:off x="3804730" y="2807699"/>
          <a:ext cx="7315200" cy="340360"/>
        </p:xfrm>
        <a:graphic>
          <a:graphicData uri="http://schemas.openxmlformats.org/drawingml/2006/table">
            <a:tbl>
              <a:tblPr/>
              <a:tblGrid>
                <a:gridCol w="7315200">
                  <a:extLst>
                    <a:ext uri="{9D8B030D-6E8A-4147-A177-3AD203B41FA5}">
                      <a16:colId xmlns:a16="http://schemas.microsoft.com/office/drawing/2014/main" val="977379449"/>
                    </a:ext>
                  </a:extLst>
                </a:gridCol>
              </a:tblGrid>
              <a:tr h="0">
                <a:tc>
                  <a:txBody>
                    <a:bodyPr/>
                    <a:lstStyle/>
                    <a:p>
                      <a:pPr rtl="0" fontAlgn="t">
                        <a:spcBef>
                          <a:spcPts val="0"/>
                        </a:spcBef>
                        <a:spcAft>
                          <a:spcPts val="0"/>
                        </a:spcAft>
                      </a:pPr>
                      <a:r>
                        <a:rPr lang="en-CA" sz="1400" b="0" i="0" u="none" strike="noStrike" dirty="0">
                          <a:solidFill>
                            <a:srgbClr val="A6A28C"/>
                          </a:solidFill>
                          <a:effectLst/>
                          <a:latin typeface="Consolas" panose="020B0609020204030204" pitchFamily="49" charset="0"/>
                        </a:rPr>
                        <a:t>hash -r</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1642523841"/>
                  </a:ext>
                </a:extLst>
              </a:tr>
            </a:tbl>
          </a:graphicData>
        </a:graphic>
      </p:graphicFrame>
      <p:sp>
        <p:nvSpPr>
          <p:cNvPr id="11" name="TextBox 10">
            <a:extLst>
              <a:ext uri="{FF2B5EF4-FFF2-40B4-BE49-F238E27FC236}">
                <a16:creationId xmlns:a16="http://schemas.microsoft.com/office/drawing/2014/main" id="{CEDC6591-A547-492E-BB41-26B7084043B5}"/>
              </a:ext>
            </a:extLst>
          </p:cNvPr>
          <p:cNvSpPr txBox="1"/>
          <p:nvPr/>
        </p:nvSpPr>
        <p:spPr>
          <a:xfrm>
            <a:off x="3701560" y="3265468"/>
            <a:ext cx="7482907" cy="646331"/>
          </a:xfrm>
          <a:prstGeom prst="rect">
            <a:avLst/>
          </a:prstGeom>
          <a:noFill/>
        </p:spPr>
        <p:txBody>
          <a:bodyPr wrap="square" rtlCol="0">
            <a:spAutoFit/>
          </a:bodyPr>
          <a:lstStyle/>
          <a:p>
            <a:r>
              <a:rPr lang="en-US" b="1" dirty="0"/>
              <a:t>Step 4</a:t>
            </a:r>
            <a:r>
              <a:rPr lang="en-US" dirty="0"/>
              <a:t>: As long as you have Git installed, these commands should be all you need to download and install Wiring Pi</a:t>
            </a:r>
            <a:endParaRPr lang="en-CA" dirty="0"/>
          </a:p>
        </p:txBody>
      </p:sp>
      <p:graphicFrame>
        <p:nvGraphicFramePr>
          <p:cNvPr id="12" name="Table 11">
            <a:extLst>
              <a:ext uri="{FF2B5EF4-FFF2-40B4-BE49-F238E27FC236}">
                <a16:creationId xmlns:a16="http://schemas.microsoft.com/office/drawing/2014/main" id="{2C55A283-325B-42CE-82C3-BAD540E84A28}"/>
              </a:ext>
            </a:extLst>
          </p:cNvPr>
          <p:cNvGraphicFramePr>
            <a:graphicFrameLocks noGrp="1"/>
          </p:cNvGraphicFramePr>
          <p:nvPr>
            <p:extLst>
              <p:ext uri="{D42A27DB-BD31-4B8C-83A1-F6EECF244321}">
                <p14:modId xmlns:p14="http://schemas.microsoft.com/office/powerpoint/2010/main" val="1063195301"/>
              </p:ext>
            </p:extLst>
          </p:nvPr>
        </p:nvGraphicFramePr>
        <p:xfrm>
          <a:off x="3804730" y="4028891"/>
          <a:ext cx="7315200" cy="340360"/>
        </p:xfrm>
        <a:graphic>
          <a:graphicData uri="http://schemas.openxmlformats.org/drawingml/2006/table">
            <a:tbl>
              <a:tblPr/>
              <a:tblGrid>
                <a:gridCol w="7315200">
                  <a:extLst>
                    <a:ext uri="{9D8B030D-6E8A-4147-A177-3AD203B41FA5}">
                      <a16:colId xmlns:a16="http://schemas.microsoft.com/office/drawing/2014/main" val="2226909025"/>
                    </a:ext>
                  </a:extLst>
                </a:gridCol>
              </a:tblGrid>
              <a:tr h="0">
                <a:tc>
                  <a:txBody>
                    <a:bodyPr/>
                    <a:lstStyle/>
                    <a:p>
                      <a:pPr rtl="0" fontAlgn="t">
                        <a:spcBef>
                          <a:spcPts val="0"/>
                        </a:spcBef>
                        <a:spcAft>
                          <a:spcPts val="0"/>
                        </a:spcAft>
                      </a:pPr>
                      <a:r>
                        <a:rPr lang="en-CA" sz="1400" b="0" i="0" u="none" strike="noStrike" dirty="0">
                          <a:solidFill>
                            <a:srgbClr val="A6A28C"/>
                          </a:solidFill>
                          <a:effectLst/>
                          <a:latin typeface="Consolas" panose="020B0609020204030204" pitchFamily="49" charset="0"/>
                        </a:rPr>
                        <a:t>git clone https://github.com/WiringPi/WiringPi.git</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4150469376"/>
                  </a:ext>
                </a:extLst>
              </a:tr>
            </a:tbl>
          </a:graphicData>
        </a:graphic>
      </p:graphicFrame>
      <p:sp>
        <p:nvSpPr>
          <p:cNvPr id="14" name="TextBox 13">
            <a:extLst>
              <a:ext uri="{FF2B5EF4-FFF2-40B4-BE49-F238E27FC236}">
                <a16:creationId xmlns:a16="http://schemas.microsoft.com/office/drawing/2014/main" id="{62048A78-E153-4B01-9BD5-7B425E75BB8F}"/>
              </a:ext>
            </a:extLst>
          </p:cNvPr>
          <p:cNvSpPr txBox="1"/>
          <p:nvPr/>
        </p:nvSpPr>
        <p:spPr>
          <a:xfrm>
            <a:off x="3701560" y="4440623"/>
            <a:ext cx="7418370" cy="923330"/>
          </a:xfrm>
          <a:prstGeom prst="rect">
            <a:avLst/>
          </a:prstGeom>
          <a:noFill/>
        </p:spPr>
        <p:txBody>
          <a:bodyPr wrap="square" rtlCol="0">
            <a:spAutoFit/>
          </a:bodyPr>
          <a:lstStyle/>
          <a:p>
            <a:r>
              <a:rPr lang="en-US" b="1" dirty="0"/>
              <a:t>Step 5: </a:t>
            </a:r>
            <a:r>
              <a:rPr lang="en-US" dirty="0"/>
              <a:t>Then enter the following command. The ./build is a script to build Wiring Pi from the source files. This builds the helper files, modifies some paths in Linux and gets </a:t>
            </a:r>
            <a:r>
              <a:rPr lang="en-US" dirty="0" err="1"/>
              <a:t>WiringPi</a:t>
            </a:r>
            <a:r>
              <a:rPr lang="en-US" dirty="0"/>
              <a:t> ready to rock. </a:t>
            </a:r>
            <a:endParaRPr lang="en-CA" dirty="0"/>
          </a:p>
        </p:txBody>
      </p:sp>
      <p:graphicFrame>
        <p:nvGraphicFramePr>
          <p:cNvPr id="15" name="Table 14">
            <a:extLst>
              <a:ext uri="{FF2B5EF4-FFF2-40B4-BE49-F238E27FC236}">
                <a16:creationId xmlns:a16="http://schemas.microsoft.com/office/drawing/2014/main" id="{A725F380-9FFF-4444-B2D3-7AEFFA090B01}"/>
              </a:ext>
            </a:extLst>
          </p:cNvPr>
          <p:cNvGraphicFramePr>
            <a:graphicFrameLocks noGrp="1"/>
          </p:cNvGraphicFramePr>
          <p:nvPr>
            <p:extLst>
              <p:ext uri="{D42A27DB-BD31-4B8C-83A1-F6EECF244321}">
                <p14:modId xmlns:p14="http://schemas.microsoft.com/office/powerpoint/2010/main" val="675621615"/>
              </p:ext>
            </p:extLst>
          </p:nvPr>
        </p:nvGraphicFramePr>
        <p:xfrm>
          <a:off x="3701559" y="5481362"/>
          <a:ext cx="7418369" cy="340360"/>
        </p:xfrm>
        <a:graphic>
          <a:graphicData uri="http://schemas.openxmlformats.org/drawingml/2006/table">
            <a:tbl>
              <a:tblPr/>
              <a:tblGrid>
                <a:gridCol w="7418369">
                  <a:extLst>
                    <a:ext uri="{9D8B030D-6E8A-4147-A177-3AD203B41FA5}">
                      <a16:colId xmlns:a16="http://schemas.microsoft.com/office/drawing/2014/main" val="3824200031"/>
                    </a:ext>
                  </a:extLst>
                </a:gridCol>
              </a:tblGrid>
              <a:tr h="0">
                <a:tc>
                  <a:txBody>
                    <a:bodyPr/>
                    <a:lstStyle/>
                    <a:p>
                      <a:pPr rtl="0" fontAlgn="t">
                        <a:spcBef>
                          <a:spcPts val="0"/>
                        </a:spcBef>
                        <a:spcAft>
                          <a:spcPts val="0"/>
                        </a:spcAft>
                      </a:pPr>
                      <a:r>
                        <a:rPr lang="en-CA" sz="1400" b="0" i="0" u="none" strike="noStrike" dirty="0">
                          <a:solidFill>
                            <a:srgbClr val="A6A28C"/>
                          </a:solidFill>
                          <a:effectLst/>
                          <a:latin typeface="Consolas" panose="020B0609020204030204" pitchFamily="49" charset="0"/>
                        </a:rPr>
                        <a:t>./build</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833471415"/>
                  </a:ext>
                </a:extLst>
              </a:tr>
            </a:tbl>
          </a:graphicData>
        </a:graphic>
      </p:graphicFrame>
    </p:spTree>
    <p:extLst>
      <p:ext uri="{BB962C8B-B14F-4D97-AF65-F5344CB8AC3E}">
        <p14:creationId xmlns:p14="http://schemas.microsoft.com/office/powerpoint/2010/main" val="94674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482B-B098-489C-AE13-0EF735466B05}"/>
              </a:ext>
            </a:extLst>
          </p:cNvPr>
          <p:cNvSpPr>
            <a:spLocks noGrp="1"/>
          </p:cNvSpPr>
          <p:nvPr>
            <p:ph type="title"/>
          </p:nvPr>
        </p:nvSpPr>
        <p:spPr/>
        <p:txBody>
          <a:bodyPr/>
          <a:lstStyle/>
          <a:p>
            <a:r>
              <a:rPr lang="en-US" dirty="0"/>
              <a:t>Raspberry Pi 4 – </a:t>
            </a:r>
            <a:r>
              <a:rPr lang="en-US" dirty="0" err="1"/>
              <a:t>WiringPi</a:t>
            </a:r>
            <a:r>
              <a:rPr lang="en-US" dirty="0"/>
              <a:t> installation (cont.)</a:t>
            </a:r>
            <a:endParaRPr lang="en-CA" dirty="0"/>
          </a:p>
        </p:txBody>
      </p:sp>
      <p:sp>
        <p:nvSpPr>
          <p:cNvPr id="3" name="Content Placeholder 2">
            <a:extLst>
              <a:ext uri="{FF2B5EF4-FFF2-40B4-BE49-F238E27FC236}">
                <a16:creationId xmlns:a16="http://schemas.microsoft.com/office/drawing/2014/main" id="{1E91A9EE-E657-4169-AAD8-0B002E78BD6C}"/>
              </a:ext>
            </a:extLst>
          </p:cNvPr>
          <p:cNvSpPr>
            <a:spLocks noGrp="1"/>
          </p:cNvSpPr>
          <p:nvPr>
            <p:ph idx="1"/>
          </p:nvPr>
        </p:nvSpPr>
        <p:spPr>
          <a:xfrm>
            <a:off x="3869268" y="864108"/>
            <a:ext cx="7315200" cy="1070200"/>
          </a:xfrm>
        </p:spPr>
        <p:txBody>
          <a:bodyPr/>
          <a:lstStyle/>
          <a:p>
            <a:pPr marL="0" indent="0">
              <a:buNone/>
            </a:pPr>
            <a:r>
              <a:rPr lang="en-US" b="1" dirty="0"/>
              <a:t>Step 6: </a:t>
            </a:r>
            <a:r>
              <a:rPr lang="en-US" dirty="0"/>
              <a:t>At this point, the library should work. Run the </a:t>
            </a:r>
            <a:r>
              <a:rPr lang="en-US" dirty="0" err="1"/>
              <a:t>gpio</a:t>
            </a:r>
            <a:r>
              <a:rPr lang="en-US" dirty="0"/>
              <a:t> command shown below to view some information about the </a:t>
            </a:r>
            <a:r>
              <a:rPr lang="en-US" dirty="0" err="1"/>
              <a:t>wiringPi</a:t>
            </a:r>
            <a:r>
              <a:rPr lang="en-US" dirty="0"/>
              <a:t> version and the Pi that it is running on.</a:t>
            </a:r>
            <a:endParaRPr lang="en-CA" dirty="0"/>
          </a:p>
        </p:txBody>
      </p:sp>
      <p:graphicFrame>
        <p:nvGraphicFramePr>
          <p:cNvPr id="4" name="Table 3">
            <a:extLst>
              <a:ext uri="{FF2B5EF4-FFF2-40B4-BE49-F238E27FC236}">
                <a16:creationId xmlns:a16="http://schemas.microsoft.com/office/drawing/2014/main" id="{FF53D796-3A7A-4140-9C0E-592C1CECACE5}"/>
              </a:ext>
            </a:extLst>
          </p:cNvPr>
          <p:cNvGraphicFramePr>
            <a:graphicFrameLocks noGrp="1"/>
          </p:cNvGraphicFramePr>
          <p:nvPr>
            <p:extLst>
              <p:ext uri="{D42A27DB-BD31-4B8C-83A1-F6EECF244321}">
                <p14:modId xmlns:p14="http://schemas.microsoft.com/office/powerpoint/2010/main" val="4186185910"/>
              </p:ext>
            </p:extLst>
          </p:nvPr>
        </p:nvGraphicFramePr>
        <p:xfrm>
          <a:off x="3868738" y="1910080"/>
          <a:ext cx="7315200" cy="2473960"/>
        </p:xfrm>
        <a:graphic>
          <a:graphicData uri="http://schemas.openxmlformats.org/drawingml/2006/table">
            <a:tbl>
              <a:tblPr/>
              <a:tblGrid>
                <a:gridCol w="7315200">
                  <a:extLst>
                    <a:ext uri="{9D8B030D-6E8A-4147-A177-3AD203B41FA5}">
                      <a16:colId xmlns:a16="http://schemas.microsoft.com/office/drawing/2014/main" val="208117443"/>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a:t>
                      </a:r>
                      <a:r>
                        <a:rPr lang="en-CA" sz="1400" b="0" i="0" u="none" strike="noStrike" dirty="0" err="1">
                          <a:solidFill>
                            <a:srgbClr val="A6A28C"/>
                          </a:solidFill>
                          <a:effectLst/>
                          <a:latin typeface="Consolas" panose="020B0609020204030204" pitchFamily="49" charset="0"/>
                        </a:rPr>
                        <a:t>WiringPi</a:t>
                      </a:r>
                      <a:r>
                        <a:rPr lang="en-CA" sz="1400" b="0" i="0" u="none" strike="noStrike" dirty="0">
                          <a:solidFill>
                            <a:srgbClr val="A6A28C"/>
                          </a:solidFill>
                          <a:effectLst/>
                          <a:latin typeface="Consolas" panose="020B0609020204030204" pitchFamily="49" charset="0"/>
                        </a:rPr>
                        <a:t> $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-v</a:t>
                      </a:r>
                      <a:br>
                        <a:rPr lang="en-CA" sz="1400" b="0" i="0" u="none" strike="noStrike" dirty="0">
                          <a:solidFill>
                            <a:srgbClr val="A6A28C"/>
                          </a:solidFill>
                          <a:effectLst/>
                          <a:latin typeface="Consolas" panose="020B0609020204030204" pitchFamily="49" charset="0"/>
                        </a:rPr>
                      </a:b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version: 2.60</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Copyright (c) 2012-2018 Gordon Henderson</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This is free software with ABSOLUTELY NO WARRANTY.</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For details type: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-warranty</a:t>
                      </a:r>
                      <a:br>
                        <a:rPr lang="en-CA" sz="1400" b="0" i="0" u="none" strike="noStrike" dirty="0">
                          <a:solidFill>
                            <a:srgbClr val="A6A28C"/>
                          </a:solidFill>
                          <a:effectLst/>
                          <a:latin typeface="Consolas" panose="020B0609020204030204" pitchFamily="49" charset="0"/>
                        </a:rPr>
                      </a:b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Raspberry Pi Details:</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Type: Pi 4B, Revision: 04, Memory: 4096MB, Maker: Sony</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Device tree is enabled.</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*--&gt; Raspberry Pi 4 Model B Rev 1.4</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This Raspberry Pi supports user-level GPIO access.</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821616130"/>
                  </a:ext>
                </a:extLst>
              </a:tr>
            </a:tbl>
          </a:graphicData>
        </a:graphic>
      </p:graphicFrame>
      <p:sp>
        <p:nvSpPr>
          <p:cNvPr id="6" name="TextBox 5">
            <a:extLst>
              <a:ext uri="{FF2B5EF4-FFF2-40B4-BE49-F238E27FC236}">
                <a16:creationId xmlns:a16="http://schemas.microsoft.com/office/drawing/2014/main" id="{E82B49BF-6F93-4234-B812-DE1E95C14389}"/>
              </a:ext>
            </a:extLst>
          </p:cNvPr>
          <p:cNvSpPr txBox="1"/>
          <p:nvPr/>
        </p:nvSpPr>
        <p:spPr>
          <a:xfrm>
            <a:off x="3868738" y="4379314"/>
            <a:ext cx="7315200" cy="646331"/>
          </a:xfrm>
          <a:prstGeom prst="rect">
            <a:avLst/>
          </a:prstGeom>
          <a:noFill/>
        </p:spPr>
        <p:txBody>
          <a:bodyPr wrap="square" rtlCol="0">
            <a:spAutoFit/>
          </a:bodyPr>
          <a:lstStyle/>
          <a:p>
            <a:r>
              <a:rPr lang="en-US" b="1" dirty="0"/>
              <a:t>Step 7:</a:t>
            </a:r>
            <a:r>
              <a:rPr lang="en-US" dirty="0"/>
              <a:t>Entering the following command will draw a table illustrating the configuration for the pins in the 40-pin connector. </a:t>
            </a:r>
            <a:endParaRPr lang="en-CA" dirty="0"/>
          </a:p>
        </p:txBody>
      </p:sp>
      <p:graphicFrame>
        <p:nvGraphicFramePr>
          <p:cNvPr id="9" name="Table 8">
            <a:extLst>
              <a:ext uri="{FF2B5EF4-FFF2-40B4-BE49-F238E27FC236}">
                <a16:creationId xmlns:a16="http://schemas.microsoft.com/office/drawing/2014/main" id="{CD4DB34D-662A-426D-B7AC-5047BBB1F64A}"/>
              </a:ext>
            </a:extLst>
          </p:cNvPr>
          <p:cNvGraphicFramePr>
            <a:graphicFrameLocks noGrp="1"/>
          </p:cNvGraphicFramePr>
          <p:nvPr>
            <p:extLst>
              <p:ext uri="{D42A27DB-BD31-4B8C-83A1-F6EECF244321}">
                <p14:modId xmlns:p14="http://schemas.microsoft.com/office/powerpoint/2010/main" val="3165839257"/>
              </p:ext>
            </p:extLst>
          </p:nvPr>
        </p:nvGraphicFramePr>
        <p:xfrm>
          <a:off x="3868738" y="5020918"/>
          <a:ext cx="7315200" cy="340360"/>
        </p:xfrm>
        <a:graphic>
          <a:graphicData uri="http://schemas.openxmlformats.org/drawingml/2006/table">
            <a:tbl>
              <a:tblPr/>
              <a:tblGrid>
                <a:gridCol w="7315200">
                  <a:extLst>
                    <a:ext uri="{9D8B030D-6E8A-4147-A177-3AD203B41FA5}">
                      <a16:colId xmlns:a16="http://schemas.microsoft.com/office/drawing/2014/main" val="1580348786"/>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a:t>
                      </a:r>
                      <a:r>
                        <a:rPr lang="en-CA" sz="1400" b="0" i="0" u="none" strike="noStrike" dirty="0" err="1">
                          <a:solidFill>
                            <a:srgbClr val="A6A28C"/>
                          </a:solidFill>
                          <a:effectLst/>
                          <a:latin typeface="Consolas" panose="020B0609020204030204" pitchFamily="49" charset="0"/>
                        </a:rPr>
                        <a:t>WiringPi</a:t>
                      </a:r>
                      <a:r>
                        <a:rPr lang="en-CA" sz="1400" b="0" i="0" u="none" strike="noStrike" dirty="0">
                          <a:solidFill>
                            <a:srgbClr val="A6A28C"/>
                          </a:solidFill>
                          <a:effectLst/>
                          <a:latin typeface="Consolas" panose="020B0609020204030204" pitchFamily="49" charset="0"/>
                        </a:rPr>
                        <a:t> $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a:t>
                      </a:r>
                      <a:r>
                        <a:rPr lang="en-CA" sz="1400" b="0" i="0" u="none" strike="noStrike" dirty="0" err="1">
                          <a:solidFill>
                            <a:srgbClr val="A6A28C"/>
                          </a:solidFill>
                          <a:effectLst/>
                          <a:latin typeface="Consolas" panose="020B0609020204030204" pitchFamily="49" charset="0"/>
                        </a:rPr>
                        <a:t>readall</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2525309746"/>
                  </a:ext>
                </a:extLst>
              </a:tr>
            </a:tbl>
          </a:graphicData>
        </a:graphic>
      </p:graphicFrame>
    </p:spTree>
    <p:extLst>
      <p:ext uri="{BB962C8B-B14F-4D97-AF65-F5344CB8AC3E}">
        <p14:creationId xmlns:p14="http://schemas.microsoft.com/office/powerpoint/2010/main" val="225749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BE2F-0801-411E-9D87-E206852C3B99}"/>
              </a:ext>
            </a:extLst>
          </p:cNvPr>
          <p:cNvSpPr>
            <a:spLocks noGrp="1"/>
          </p:cNvSpPr>
          <p:nvPr>
            <p:ph type="title"/>
          </p:nvPr>
        </p:nvSpPr>
        <p:spPr/>
        <p:txBody>
          <a:bodyPr/>
          <a:lstStyle/>
          <a:p>
            <a:r>
              <a:rPr lang="en-US" dirty="0"/>
              <a:t>Raspberry Pi 4 – </a:t>
            </a:r>
            <a:r>
              <a:rPr lang="en-US" dirty="0" err="1"/>
              <a:t>WiringPi</a:t>
            </a:r>
            <a:r>
              <a:rPr lang="en-US" dirty="0"/>
              <a:t> installation (cont.)</a:t>
            </a:r>
            <a:endParaRPr lang="en-CA" dirty="0"/>
          </a:p>
        </p:txBody>
      </p:sp>
      <p:graphicFrame>
        <p:nvGraphicFramePr>
          <p:cNvPr id="4" name="Content Placeholder 3">
            <a:extLst>
              <a:ext uri="{FF2B5EF4-FFF2-40B4-BE49-F238E27FC236}">
                <a16:creationId xmlns:a16="http://schemas.microsoft.com/office/drawing/2014/main" id="{BE8386F0-E5F7-4D2A-96BB-626F6A9B936F}"/>
              </a:ext>
            </a:extLst>
          </p:cNvPr>
          <p:cNvGraphicFramePr>
            <a:graphicFrameLocks noGrp="1"/>
          </p:cNvGraphicFramePr>
          <p:nvPr>
            <p:ph idx="1"/>
            <p:extLst>
              <p:ext uri="{D42A27DB-BD31-4B8C-83A1-F6EECF244321}">
                <p14:modId xmlns:p14="http://schemas.microsoft.com/office/powerpoint/2010/main" val="1633914585"/>
              </p:ext>
            </p:extLst>
          </p:nvPr>
        </p:nvGraphicFramePr>
        <p:xfrm>
          <a:off x="3622431" y="802053"/>
          <a:ext cx="7833946" cy="5844931"/>
        </p:xfrm>
        <a:graphic>
          <a:graphicData uri="http://schemas.openxmlformats.org/drawingml/2006/table">
            <a:tbl>
              <a:tblPr/>
              <a:tblGrid>
                <a:gridCol w="7833946">
                  <a:extLst>
                    <a:ext uri="{9D8B030D-6E8A-4147-A177-3AD203B41FA5}">
                      <a16:colId xmlns:a16="http://schemas.microsoft.com/office/drawing/2014/main" val="4281505672"/>
                    </a:ext>
                  </a:extLst>
                </a:gridCol>
              </a:tblGrid>
              <a:tr h="5844931">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a:t>
                      </a:r>
                      <a:r>
                        <a:rPr lang="en-CA" sz="1400" b="0" i="0" u="none" strike="noStrike" dirty="0" err="1">
                          <a:solidFill>
                            <a:srgbClr val="A6A28C"/>
                          </a:solidFill>
                          <a:effectLst/>
                          <a:latin typeface="Consolas" panose="020B0609020204030204" pitchFamily="49" charset="0"/>
                        </a:rPr>
                        <a:t>WiringPi</a:t>
                      </a:r>
                      <a:r>
                        <a:rPr lang="en-CA" sz="1400" b="0" i="0" u="none" strike="noStrike" dirty="0">
                          <a:solidFill>
                            <a:srgbClr val="A6A28C"/>
                          </a:solidFill>
                          <a:effectLst/>
                          <a:latin typeface="Consolas" panose="020B0609020204030204" pitchFamily="49" charset="0"/>
                        </a:rPr>
                        <a:t> $ </a:t>
                      </a:r>
                      <a:r>
                        <a:rPr lang="en-CA" sz="1400" b="0" i="0" u="none" strike="noStrike" dirty="0" err="1">
                          <a:solidFill>
                            <a:srgbClr val="A6A28C"/>
                          </a:solidFill>
                          <a:effectLst/>
                          <a:latin typeface="Consolas" panose="020B0609020204030204" pitchFamily="49" charset="0"/>
                        </a:rPr>
                        <a:t>gpio</a:t>
                      </a:r>
                      <a:r>
                        <a:rPr lang="en-CA" sz="1400" b="0" i="0" u="none" strike="noStrike" dirty="0">
                          <a:solidFill>
                            <a:srgbClr val="A6A28C"/>
                          </a:solidFill>
                          <a:effectLst/>
                          <a:latin typeface="Consolas" panose="020B0609020204030204" pitchFamily="49" charset="0"/>
                        </a:rPr>
                        <a:t> </a:t>
                      </a:r>
                      <a:r>
                        <a:rPr lang="en-CA" sz="1400" b="0" i="0" u="none" strike="noStrike" dirty="0" err="1">
                          <a:solidFill>
                            <a:srgbClr val="A6A28C"/>
                          </a:solidFill>
                          <a:effectLst/>
                          <a:latin typeface="Consolas" panose="020B0609020204030204" pitchFamily="49" charset="0"/>
                        </a:rPr>
                        <a:t>readall</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+-----+-----+---------+------+---+---Pi 4B--+---+------+---------+-----+-----+</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BCM | </a:t>
                      </a:r>
                      <a:r>
                        <a:rPr lang="en-CA" sz="1400" b="0" i="0" u="none" strike="noStrike" dirty="0" err="1">
                          <a:solidFill>
                            <a:srgbClr val="A6A28C"/>
                          </a:solidFill>
                          <a:effectLst/>
                          <a:latin typeface="Consolas" panose="020B0609020204030204" pitchFamily="49" charset="0"/>
                        </a:rPr>
                        <a:t>wPi</a:t>
                      </a:r>
                      <a:r>
                        <a:rPr lang="en-CA" sz="1400" b="0" i="0" u="none" strike="noStrike" dirty="0">
                          <a:solidFill>
                            <a:srgbClr val="A6A28C"/>
                          </a:solidFill>
                          <a:effectLst/>
                          <a:latin typeface="Consolas" panose="020B0609020204030204" pitchFamily="49" charset="0"/>
                        </a:rPr>
                        <a:t> |   Name  | Mode | V | Physical | V | Mode | Name    | </a:t>
                      </a:r>
                      <a:r>
                        <a:rPr lang="en-CA" sz="1400" b="0" i="0" u="none" strike="noStrike" dirty="0" err="1">
                          <a:solidFill>
                            <a:srgbClr val="A6A28C"/>
                          </a:solidFill>
                          <a:effectLst/>
                          <a:latin typeface="Consolas" panose="020B0609020204030204" pitchFamily="49" charset="0"/>
                        </a:rPr>
                        <a:t>wPi</a:t>
                      </a:r>
                      <a:r>
                        <a:rPr lang="en-CA" sz="1400" b="0" i="0" u="none" strike="noStrike" dirty="0">
                          <a:solidFill>
                            <a:srgbClr val="A6A28C"/>
                          </a:solidFill>
                          <a:effectLst/>
                          <a:latin typeface="Consolas" panose="020B0609020204030204" pitchFamily="49" charset="0"/>
                        </a:rPr>
                        <a:t> | BCM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    3.3v |      |   |  1 || 2  |   |      | 5v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2 |   8 |   SDA.1 | ALT0 | 1 |  3 || 4  |   |      | 5v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3 |   9 |   SCL.1 | ALT0 | 1 |  5 || 6  |   |      | 0v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4 |   7 | GPIO. 7 |   IN | 1 |  7 || 8  | 1 | IN   | </a:t>
                      </a:r>
                      <a:r>
                        <a:rPr lang="en-CA" sz="1400" b="0" i="0" u="none" strike="noStrike" dirty="0" err="1">
                          <a:solidFill>
                            <a:srgbClr val="A6A28C"/>
                          </a:solidFill>
                          <a:effectLst/>
                          <a:latin typeface="Consolas" panose="020B0609020204030204" pitchFamily="49" charset="0"/>
                        </a:rPr>
                        <a:t>TxD</a:t>
                      </a:r>
                      <a:r>
                        <a:rPr lang="en-CA" sz="1400" b="0" i="0" u="none" strike="noStrike" dirty="0">
                          <a:solidFill>
                            <a:srgbClr val="A6A28C"/>
                          </a:solidFill>
                          <a:effectLst/>
                          <a:latin typeface="Consolas" panose="020B0609020204030204" pitchFamily="49" charset="0"/>
                        </a:rPr>
                        <a:t>     | 15  | 14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      0v |      |   |  9 || 10 | 1 | IN   | </a:t>
                      </a:r>
                      <a:r>
                        <a:rPr lang="en-CA" sz="1400" b="0" i="0" u="none" strike="noStrike" dirty="0" err="1">
                          <a:solidFill>
                            <a:srgbClr val="A6A28C"/>
                          </a:solidFill>
                          <a:effectLst/>
                          <a:latin typeface="Consolas" panose="020B0609020204030204" pitchFamily="49" charset="0"/>
                        </a:rPr>
                        <a:t>RxD</a:t>
                      </a:r>
                      <a:r>
                        <a:rPr lang="en-CA" sz="1400" b="0" i="0" u="none" strike="noStrike" dirty="0">
                          <a:solidFill>
                            <a:srgbClr val="A6A28C"/>
                          </a:solidFill>
                          <a:effectLst/>
                          <a:latin typeface="Consolas" panose="020B0609020204030204" pitchFamily="49" charset="0"/>
                        </a:rPr>
                        <a:t>     | 16  | 15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17 |   0 | GPIO. 0 |   IN | 0 | 11 || 12 | 0 | IN   | GPIO. 1 | 1   | 18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27 |   2 | GPIO. 2 |   IN | 0 | 13 || 14 |   |      | 0v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22 |   3 | GPIO. 3 |   IN | 0 | 15 || 16 | 0 | IN   | GPIO. 4 | 4   | 23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    3.3v |      |   | 17 || 18 | 0 | IN   | GPIO. 5 | 5   | 24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10 |  12 |    MOSI |   IN | 0 | 19 || 20 |   |      | 0v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9 |  13 |    MISO |   IN | 0 | 21 || 22 | 0 | IN   | GPIO. 6 | 6   | 25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11 |  14 |    SCLK |   IN | 0 | 23 || 24 | 1 | IN   | CE0     | 10  | 8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      0v |      |   | 25 || 26 | 1 | IN   | CE1     | 11  | 7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0 |  30 |   SDA.0 |   IN | 1 | 27 || 28 | 1 | IN   | SCL.0   | 31  | 1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5 |  21 | GPIO.21 |   IN | 1 | 29 || 30 |   |      | 0v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6 |  22 | GPIO.22 |   IN | 1 | 31 || 32 | 0 | IN   | GPIO.26 | 26  | 12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13 |  23 | GPIO.23 |   IN | 0 | 33 || 34 |   |      | 0v      |     |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19 |  24 | GPIO.24 |   IN | 0 | 35 || 36 | 0 | IN   | GPIO.27 | 27  | 16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26 |  25 | GPIO.25 |   IN | 0 | 37 || 38 | 0 | IN   | GPIO.28 | 28  | 20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     |      0v |      |   | 39 || 40 | 0 | IN   | GPIO.29 | 29  | 21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 BCM | </a:t>
                      </a:r>
                      <a:r>
                        <a:rPr lang="en-CA" sz="1400" b="0" i="0" u="none" strike="noStrike" dirty="0" err="1">
                          <a:solidFill>
                            <a:srgbClr val="A6A28C"/>
                          </a:solidFill>
                          <a:effectLst/>
                          <a:latin typeface="Consolas" panose="020B0609020204030204" pitchFamily="49" charset="0"/>
                        </a:rPr>
                        <a:t>wPi</a:t>
                      </a:r>
                      <a:r>
                        <a:rPr lang="en-CA" sz="1400" b="0" i="0" u="none" strike="noStrike" dirty="0">
                          <a:solidFill>
                            <a:srgbClr val="A6A28C"/>
                          </a:solidFill>
                          <a:effectLst/>
                          <a:latin typeface="Consolas" panose="020B0609020204030204" pitchFamily="49" charset="0"/>
                        </a:rPr>
                        <a:t> |   Name  | Mode | V | Physical | V | Mode | Name    | </a:t>
                      </a:r>
                      <a:r>
                        <a:rPr lang="en-CA" sz="1400" b="0" i="0" u="none" strike="noStrike" dirty="0" err="1">
                          <a:solidFill>
                            <a:srgbClr val="A6A28C"/>
                          </a:solidFill>
                          <a:effectLst/>
                          <a:latin typeface="Consolas" panose="020B0609020204030204" pitchFamily="49" charset="0"/>
                        </a:rPr>
                        <a:t>wPi</a:t>
                      </a:r>
                      <a:r>
                        <a:rPr lang="en-CA" sz="1400" b="0" i="0" u="none" strike="noStrike" dirty="0">
                          <a:solidFill>
                            <a:srgbClr val="A6A28C"/>
                          </a:solidFill>
                          <a:effectLst/>
                          <a:latin typeface="Consolas" panose="020B0609020204030204" pitchFamily="49" charset="0"/>
                        </a:rPr>
                        <a:t> | BCM |</a:t>
                      </a:r>
                      <a:br>
                        <a:rPr lang="en-CA" sz="1400" b="0" i="0" u="none" strike="noStrike" dirty="0">
                          <a:solidFill>
                            <a:srgbClr val="A6A28C"/>
                          </a:solidFill>
                          <a:effectLst/>
                          <a:latin typeface="Consolas" panose="020B0609020204030204" pitchFamily="49" charset="0"/>
                        </a:rPr>
                      </a:br>
                      <a:r>
                        <a:rPr lang="en-CA" sz="1400" b="0" i="0" u="none" strike="noStrike" dirty="0">
                          <a:solidFill>
                            <a:srgbClr val="A6A28C"/>
                          </a:solidFill>
                          <a:effectLst/>
                          <a:latin typeface="Consolas" panose="020B0609020204030204" pitchFamily="49" charset="0"/>
                        </a:rPr>
                        <a:t>+-----+-----+---------+------+---+---Pi 4B--+---+------+---------+-----+-----+</a:t>
                      </a:r>
                      <a:endParaRPr lang="en-CA" sz="2400" dirty="0">
                        <a:effectLst/>
                      </a:endParaRPr>
                    </a:p>
                  </a:txBody>
                  <a:tcPr marL="36086" marR="36086" marT="36086" marB="36086">
                    <a:lnL>
                      <a:noFill/>
                    </a:lnL>
                    <a:lnR>
                      <a:noFill/>
                    </a:lnR>
                    <a:lnT>
                      <a:noFill/>
                    </a:lnT>
                    <a:lnB>
                      <a:noFill/>
                    </a:lnB>
                    <a:solidFill>
                      <a:srgbClr val="20201D"/>
                    </a:solidFill>
                  </a:tcPr>
                </a:tc>
                <a:extLst>
                  <a:ext uri="{0D108BD9-81ED-4DB2-BD59-A6C34878D82A}">
                    <a16:rowId xmlns:a16="http://schemas.microsoft.com/office/drawing/2014/main" val="3916120510"/>
                  </a:ext>
                </a:extLst>
              </a:tr>
            </a:tbl>
          </a:graphicData>
        </a:graphic>
      </p:graphicFrame>
    </p:spTree>
    <p:extLst>
      <p:ext uri="{BB962C8B-B14F-4D97-AF65-F5344CB8AC3E}">
        <p14:creationId xmlns:p14="http://schemas.microsoft.com/office/powerpoint/2010/main" val="199127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9BC5-B715-441D-8FD8-C8F0FF1B530E}"/>
              </a:ext>
            </a:extLst>
          </p:cNvPr>
          <p:cNvSpPr>
            <a:spLocks noGrp="1"/>
          </p:cNvSpPr>
          <p:nvPr>
            <p:ph type="title"/>
          </p:nvPr>
        </p:nvSpPr>
        <p:spPr/>
        <p:txBody>
          <a:bodyPr/>
          <a:lstStyle/>
          <a:p>
            <a:r>
              <a:rPr lang="en-US" dirty="0"/>
              <a:t>Raspberry Pi 4 – </a:t>
            </a:r>
            <a:r>
              <a:rPr lang="en-US" dirty="0" err="1"/>
              <a:t>WiringPi</a:t>
            </a:r>
            <a:r>
              <a:rPr lang="en-US" dirty="0"/>
              <a:t> API – Set up</a:t>
            </a:r>
            <a:endParaRPr lang="en-CA" dirty="0"/>
          </a:p>
        </p:txBody>
      </p:sp>
      <p:sp>
        <p:nvSpPr>
          <p:cNvPr id="3" name="Content Placeholder 2">
            <a:extLst>
              <a:ext uri="{FF2B5EF4-FFF2-40B4-BE49-F238E27FC236}">
                <a16:creationId xmlns:a16="http://schemas.microsoft.com/office/drawing/2014/main" id="{96843E30-057E-4784-83DA-95FCD1D57E54}"/>
              </a:ext>
            </a:extLst>
          </p:cNvPr>
          <p:cNvSpPr>
            <a:spLocks noGrp="1"/>
          </p:cNvSpPr>
          <p:nvPr>
            <p:ph idx="1"/>
          </p:nvPr>
        </p:nvSpPr>
        <p:spPr>
          <a:xfrm>
            <a:off x="3869268" y="864108"/>
            <a:ext cx="7315200" cy="1509815"/>
          </a:xfrm>
        </p:spPr>
        <p:txBody>
          <a:bodyPr/>
          <a:lstStyle/>
          <a:p>
            <a:pPr marL="0" indent="0" algn="just">
              <a:buNone/>
            </a:pPr>
            <a:r>
              <a:rPr lang="en-US" b="0" i="0" dirty="0">
                <a:solidFill>
                  <a:srgbClr val="333333"/>
                </a:solidFill>
                <a:effectLst/>
                <a:latin typeface="Helvetica Neue"/>
              </a:rPr>
              <a:t>On this section we will discuss some of the most useful functions provided by the </a:t>
            </a:r>
            <a:r>
              <a:rPr lang="en-US" b="0" i="0" dirty="0" err="1">
                <a:solidFill>
                  <a:srgbClr val="333333"/>
                </a:solidFill>
                <a:effectLst/>
                <a:latin typeface="Helvetica Neue"/>
              </a:rPr>
              <a:t>WiringPi</a:t>
            </a:r>
            <a:r>
              <a:rPr lang="en-US" b="0" i="0" dirty="0">
                <a:solidFill>
                  <a:srgbClr val="333333"/>
                </a:solidFill>
                <a:effectLst/>
                <a:latin typeface="Helvetica Neue"/>
              </a:rPr>
              <a:t> library. It's tailored to look a lot like Arduino, so if you've done any Arduino programming some of this may look familiar.</a:t>
            </a:r>
            <a:endParaRPr lang="en-CA" dirty="0"/>
          </a:p>
        </p:txBody>
      </p:sp>
      <p:sp>
        <p:nvSpPr>
          <p:cNvPr id="5" name="TextBox 4">
            <a:extLst>
              <a:ext uri="{FF2B5EF4-FFF2-40B4-BE49-F238E27FC236}">
                <a16:creationId xmlns:a16="http://schemas.microsoft.com/office/drawing/2014/main" id="{A022DA53-3976-4F02-AECF-7EF5D882C588}"/>
              </a:ext>
            </a:extLst>
          </p:cNvPr>
          <p:cNvSpPr txBox="1"/>
          <p:nvPr/>
        </p:nvSpPr>
        <p:spPr>
          <a:xfrm>
            <a:off x="3869268" y="2233246"/>
            <a:ext cx="6919546" cy="64633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Helvetica Neue"/>
              </a:rPr>
              <a:t>To begin, you'll need to include the library. At the beginning of your program, type:</a:t>
            </a:r>
            <a:endParaRPr lang="en-CA" dirty="0"/>
          </a:p>
        </p:txBody>
      </p:sp>
      <p:sp>
        <p:nvSpPr>
          <p:cNvPr id="9" name="TextBox 8">
            <a:extLst>
              <a:ext uri="{FF2B5EF4-FFF2-40B4-BE49-F238E27FC236}">
                <a16:creationId xmlns:a16="http://schemas.microsoft.com/office/drawing/2014/main" id="{E63FA8B4-61CD-4FA4-BE6B-D6AC6CBA2BC3}"/>
              </a:ext>
            </a:extLst>
          </p:cNvPr>
          <p:cNvSpPr txBox="1"/>
          <p:nvPr/>
        </p:nvSpPr>
        <p:spPr>
          <a:xfrm>
            <a:off x="3869268" y="3358689"/>
            <a:ext cx="7315200" cy="1200329"/>
          </a:xfrm>
          <a:prstGeom prst="rect">
            <a:avLst/>
          </a:prstGeom>
          <a:noFill/>
        </p:spPr>
        <p:txBody>
          <a:bodyPr wrap="square">
            <a:spAutoFit/>
          </a:bodyPr>
          <a:lstStyle/>
          <a:p>
            <a:pPr algn="just"/>
            <a:r>
              <a:rPr lang="en-US" b="0" i="0" dirty="0">
                <a:solidFill>
                  <a:srgbClr val="333333"/>
                </a:solidFill>
                <a:effectLst/>
                <a:latin typeface="Helvetica Neue"/>
              </a:rPr>
              <a:t>After you've included the library, your first steps should be to initialize it. This step also determines which </a:t>
            </a:r>
            <a:r>
              <a:rPr lang="en-US" b="1" i="0" dirty="0">
                <a:solidFill>
                  <a:srgbClr val="333333"/>
                </a:solidFill>
                <a:effectLst/>
                <a:latin typeface="Helvetica Neue"/>
              </a:rPr>
              <a:t>pin numbering scheme</a:t>
            </a:r>
            <a:r>
              <a:rPr lang="en-US" b="0" i="0" dirty="0">
                <a:solidFill>
                  <a:srgbClr val="333333"/>
                </a:solidFill>
                <a:effectLst/>
                <a:latin typeface="Helvetica Neue"/>
              </a:rPr>
              <a:t> you'll be using throughout the rest of your program. Pick </a:t>
            </a:r>
            <a:r>
              <a:rPr lang="en-US" b="1" i="0" dirty="0">
                <a:solidFill>
                  <a:srgbClr val="333333"/>
                </a:solidFill>
                <a:effectLst/>
                <a:latin typeface="Helvetica Neue"/>
              </a:rPr>
              <a:t>one of these</a:t>
            </a:r>
            <a:r>
              <a:rPr lang="en-US" b="0" i="0" dirty="0">
                <a:solidFill>
                  <a:srgbClr val="333333"/>
                </a:solidFill>
                <a:effectLst/>
                <a:latin typeface="Helvetica Neue"/>
              </a:rPr>
              <a:t> function calls to initialize the library:</a:t>
            </a:r>
            <a:endParaRPr lang="en-CA" dirty="0"/>
          </a:p>
        </p:txBody>
      </p:sp>
      <p:graphicFrame>
        <p:nvGraphicFramePr>
          <p:cNvPr id="12" name="Table 11">
            <a:extLst>
              <a:ext uri="{FF2B5EF4-FFF2-40B4-BE49-F238E27FC236}">
                <a16:creationId xmlns:a16="http://schemas.microsoft.com/office/drawing/2014/main" id="{CD46A44C-AFE3-4C07-B719-44DC1E68F695}"/>
              </a:ext>
            </a:extLst>
          </p:cNvPr>
          <p:cNvGraphicFramePr>
            <a:graphicFrameLocks noGrp="1"/>
          </p:cNvGraphicFramePr>
          <p:nvPr>
            <p:extLst>
              <p:ext uri="{D42A27DB-BD31-4B8C-83A1-F6EECF244321}">
                <p14:modId xmlns:p14="http://schemas.microsoft.com/office/powerpoint/2010/main" val="1304414718"/>
              </p:ext>
            </p:extLst>
          </p:nvPr>
        </p:nvGraphicFramePr>
        <p:xfrm>
          <a:off x="3868738" y="2997546"/>
          <a:ext cx="7315200" cy="309880"/>
        </p:xfrm>
        <a:graphic>
          <a:graphicData uri="http://schemas.openxmlformats.org/drawingml/2006/table">
            <a:tbl>
              <a:tblPr/>
              <a:tblGrid>
                <a:gridCol w="7315200">
                  <a:extLst>
                    <a:ext uri="{9D8B030D-6E8A-4147-A177-3AD203B41FA5}">
                      <a16:colId xmlns:a16="http://schemas.microsoft.com/office/drawing/2014/main" val="4154940640"/>
                    </a:ext>
                  </a:extLst>
                </a:gridCol>
              </a:tblGrid>
              <a:tr h="0">
                <a:tc>
                  <a:txBody>
                    <a:bodyPr/>
                    <a:lstStyle/>
                    <a:p>
                      <a:pPr rtl="0" fontAlgn="t">
                        <a:spcBef>
                          <a:spcPts val="0"/>
                        </a:spcBef>
                        <a:spcAft>
                          <a:spcPts val="0"/>
                        </a:spcAft>
                      </a:pPr>
                      <a:r>
                        <a:rPr lang="en-CA" sz="1200" b="0" i="0" u="none" strike="noStrike" dirty="0">
                          <a:solidFill>
                            <a:srgbClr val="AA573C"/>
                          </a:solidFill>
                          <a:effectLst/>
                          <a:latin typeface="Consolas" panose="020B0609020204030204" pitchFamily="49" charset="0"/>
                        </a:rPr>
                        <a:t>#include &lt;</a:t>
                      </a:r>
                      <a:r>
                        <a:rPr lang="en-CA" sz="1200" b="0" i="0" u="none" strike="noStrike" dirty="0" err="1">
                          <a:solidFill>
                            <a:srgbClr val="AA573C"/>
                          </a:solidFill>
                          <a:effectLst/>
                          <a:latin typeface="Consolas" panose="020B0609020204030204" pitchFamily="49" charset="0"/>
                        </a:rPr>
                        <a:t>wiringPi.h</a:t>
                      </a:r>
                      <a:r>
                        <a:rPr lang="en-CA" sz="1200" b="0" i="0" u="none" strike="noStrike" dirty="0">
                          <a:solidFill>
                            <a:srgbClr val="AA573C"/>
                          </a:solidFill>
                          <a:effectLst/>
                          <a:latin typeface="Consolas" panose="020B0609020204030204" pitchFamily="49" charset="0"/>
                        </a:rPr>
                        <a:t>&gt;</a:t>
                      </a:r>
                      <a:endParaRPr lang="en-CA" sz="20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543638741"/>
                  </a:ext>
                </a:extLst>
              </a:tr>
            </a:tbl>
          </a:graphicData>
        </a:graphic>
      </p:graphicFrame>
      <p:graphicFrame>
        <p:nvGraphicFramePr>
          <p:cNvPr id="14" name="Table 13">
            <a:extLst>
              <a:ext uri="{FF2B5EF4-FFF2-40B4-BE49-F238E27FC236}">
                <a16:creationId xmlns:a16="http://schemas.microsoft.com/office/drawing/2014/main" id="{6749B4A8-8597-4942-9722-775721218AF4}"/>
              </a:ext>
            </a:extLst>
          </p:cNvPr>
          <p:cNvGraphicFramePr>
            <a:graphicFrameLocks noGrp="1"/>
          </p:cNvGraphicFramePr>
          <p:nvPr>
            <p:extLst>
              <p:ext uri="{D42A27DB-BD31-4B8C-83A1-F6EECF244321}">
                <p14:modId xmlns:p14="http://schemas.microsoft.com/office/powerpoint/2010/main" val="1160432571"/>
              </p:ext>
            </p:extLst>
          </p:nvPr>
        </p:nvGraphicFramePr>
        <p:xfrm>
          <a:off x="3868738" y="4610281"/>
          <a:ext cx="7315200" cy="492760"/>
        </p:xfrm>
        <a:graphic>
          <a:graphicData uri="http://schemas.openxmlformats.org/drawingml/2006/table">
            <a:tbl>
              <a:tblPr/>
              <a:tblGrid>
                <a:gridCol w="7315200">
                  <a:extLst>
                    <a:ext uri="{9D8B030D-6E8A-4147-A177-3AD203B41FA5}">
                      <a16:colId xmlns:a16="http://schemas.microsoft.com/office/drawing/2014/main" val="1688935266"/>
                    </a:ext>
                  </a:extLst>
                </a:gridCol>
              </a:tblGrid>
              <a:tr h="0">
                <a:tc>
                  <a:txBody>
                    <a:bodyPr/>
                    <a:lstStyle/>
                    <a:p>
                      <a:pPr rtl="0" fontAlgn="t">
                        <a:spcBef>
                          <a:spcPts val="0"/>
                        </a:spcBef>
                        <a:spcAft>
                          <a:spcPts val="0"/>
                        </a:spcAft>
                      </a:pPr>
                      <a:r>
                        <a:rPr lang="en-CA" sz="1200" b="0" i="0" u="none" strike="noStrike" dirty="0" err="1">
                          <a:solidFill>
                            <a:srgbClr val="585260"/>
                          </a:solidFill>
                          <a:effectLst/>
                          <a:latin typeface="Consolas" panose="020B0609020204030204" pitchFamily="49" charset="0"/>
                        </a:rPr>
                        <a:t>wiringPiSetup</a:t>
                      </a: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Initializes </a:t>
                      </a:r>
                      <a:r>
                        <a:rPr lang="en-CA" sz="1200" b="0" i="0" u="none" strike="noStrike" dirty="0" err="1">
                          <a:solidFill>
                            <a:srgbClr val="655F6D"/>
                          </a:solidFill>
                          <a:effectLst/>
                          <a:latin typeface="Consolas" panose="020B0609020204030204" pitchFamily="49" charset="0"/>
                        </a:rPr>
                        <a:t>wiringPi</a:t>
                      </a:r>
                      <a:r>
                        <a:rPr lang="en-CA" sz="1200" b="0" i="0" u="none" strike="noStrike" dirty="0">
                          <a:solidFill>
                            <a:srgbClr val="655F6D"/>
                          </a:solidFill>
                          <a:effectLst/>
                          <a:latin typeface="Consolas" panose="020B0609020204030204" pitchFamily="49" charset="0"/>
                        </a:rPr>
                        <a:t> using </a:t>
                      </a:r>
                      <a:r>
                        <a:rPr lang="en-CA" sz="1200" b="0" i="0" u="none" strike="noStrike" dirty="0" err="1">
                          <a:solidFill>
                            <a:srgbClr val="655F6D"/>
                          </a:solidFill>
                          <a:effectLst/>
                          <a:latin typeface="Consolas" panose="020B0609020204030204" pitchFamily="49" charset="0"/>
                        </a:rPr>
                        <a:t>wiringPi's</a:t>
                      </a:r>
                      <a:r>
                        <a:rPr lang="en-CA" sz="1200" b="0" i="0" u="none" strike="noStrike" dirty="0">
                          <a:solidFill>
                            <a:srgbClr val="655F6D"/>
                          </a:solidFill>
                          <a:effectLst/>
                          <a:latin typeface="Consolas" panose="020B0609020204030204" pitchFamily="49" charset="0"/>
                        </a:rPr>
                        <a:t> </a:t>
                      </a:r>
                      <a:r>
                        <a:rPr lang="en-CA" sz="1200" b="0" i="0" u="none" strike="noStrike" dirty="0" err="1">
                          <a:solidFill>
                            <a:srgbClr val="655F6D"/>
                          </a:solidFill>
                          <a:effectLst/>
                          <a:latin typeface="Consolas" panose="020B0609020204030204" pitchFamily="49" charset="0"/>
                        </a:rPr>
                        <a:t>simlified</a:t>
                      </a:r>
                      <a:r>
                        <a:rPr lang="en-CA" sz="1200" b="0" i="0" u="none" strike="noStrike" dirty="0">
                          <a:solidFill>
                            <a:srgbClr val="655F6D"/>
                          </a:solidFill>
                          <a:effectLst/>
                          <a:latin typeface="Consolas" panose="020B0609020204030204" pitchFamily="49" charset="0"/>
                        </a:rPr>
                        <a:t> number system.</a:t>
                      </a:r>
                      <a:br>
                        <a:rPr lang="en-CA" sz="1200" b="0" i="0" u="none" strike="noStrike" dirty="0">
                          <a:solidFill>
                            <a:srgbClr val="585260"/>
                          </a:solidFill>
                          <a:effectLst/>
                          <a:latin typeface="Consolas" panose="020B0609020204030204" pitchFamily="49" charset="0"/>
                        </a:rPr>
                      </a:br>
                      <a:r>
                        <a:rPr lang="en-CA" sz="1200" b="0" i="0" u="none" strike="noStrike" dirty="0" err="1">
                          <a:solidFill>
                            <a:srgbClr val="585260"/>
                          </a:solidFill>
                          <a:effectLst/>
                          <a:latin typeface="Consolas" panose="020B0609020204030204" pitchFamily="49" charset="0"/>
                        </a:rPr>
                        <a:t>wiringPiSetupGpio</a:t>
                      </a: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Initializes </a:t>
                      </a:r>
                      <a:r>
                        <a:rPr lang="en-CA" sz="1200" b="0" i="0" u="none" strike="noStrike" dirty="0" err="1">
                          <a:solidFill>
                            <a:srgbClr val="655F6D"/>
                          </a:solidFill>
                          <a:effectLst/>
                          <a:latin typeface="Consolas" panose="020B0609020204030204" pitchFamily="49" charset="0"/>
                        </a:rPr>
                        <a:t>wiringPi</a:t>
                      </a:r>
                      <a:r>
                        <a:rPr lang="en-CA" sz="1200" b="0" i="0" u="none" strike="noStrike" dirty="0">
                          <a:solidFill>
                            <a:srgbClr val="655F6D"/>
                          </a:solidFill>
                          <a:effectLst/>
                          <a:latin typeface="Consolas" panose="020B0609020204030204" pitchFamily="49" charset="0"/>
                        </a:rPr>
                        <a:t> using the Broadcom GPIO pin numbers</a:t>
                      </a:r>
                      <a:endParaRPr lang="en-CA" sz="1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345486160"/>
                  </a:ext>
                </a:extLst>
              </a:tr>
            </a:tbl>
          </a:graphicData>
        </a:graphic>
      </p:graphicFrame>
      <p:sp>
        <p:nvSpPr>
          <p:cNvPr id="17" name="TextBox 16">
            <a:extLst>
              <a:ext uri="{FF2B5EF4-FFF2-40B4-BE49-F238E27FC236}">
                <a16:creationId xmlns:a16="http://schemas.microsoft.com/office/drawing/2014/main" id="{BF6A98F6-D3B7-4BC0-8E65-411EE535FA22}"/>
              </a:ext>
            </a:extLst>
          </p:cNvPr>
          <p:cNvSpPr txBox="1"/>
          <p:nvPr/>
        </p:nvSpPr>
        <p:spPr>
          <a:xfrm>
            <a:off x="3868737" y="5103041"/>
            <a:ext cx="7315199" cy="923330"/>
          </a:xfrm>
          <a:prstGeom prst="rect">
            <a:avLst/>
          </a:prstGeom>
          <a:noFill/>
        </p:spPr>
        <p:txBody>
          <a:bodyPr wrap="square">
            <a:spAutoFit/>
          </a:bodyPr>
          <a:lstStyle/>
          <a:p>
            <a:r>
              <a:rPr lang="en-US" b="0" i="0" dirty="0" err="1">
                <a:solidFill>
                  <a:srgbClr val="333333"/>
                </a:solidFill>
                <a:effectLst/>
                <a:latin typeface="Helvetica Neue"/>
              </a:rPr>
              <a:t>WiringPi's</a:t>
            </a:r>
            <a:r>
              <a:rPr lang="en-US" b="0" i="0" dirty="0">
                <a:solidFill>
                  <a:srgbClr val="333333"/>
                </a:solidFill>
                <a:effectLst/>
                <a:latin typeface="Helvetica Neue"/>
              </a:rPr>
              <a:t> simplified number system introduces a third pin-numbering scheme. We didn't show it in the table earlier, if you want to use this scheme, check out their </a:t>
            </a:r>
            <a:r>
              <a:rPr lang="en-US" b="0" i="0" u="none" strike="noStrike" dirty="0">
                <a:solidFill>
                  <a:srgbClr val="E0311D"/>
                </a:solidFill>
                <a:effectLst/>
                <a:latin typeface="Helvetica Neue"/>
                <a:hlinkClick r:id="rId2"/>
              </a:rPr>
              <a:t>pins page</a:t>
            </a:r>
            <a:r>
              <a:rPr lang="en-US" b="0" i="0" dirty="0">
                <a:solidFill>
                  <a:srgbClr val="333333"/>
                </a:solidFill>
                <a:effectLst/>
                <a:latin typeface="Helvetica Neue"/>
              </a:rPr>
              <a:t> for an overview.</a:t>
            </a:r>
            <a:endParaRPr lang="en-CA" dirty="0"/>
          </a:p>
        </p:txBody>
      </p:sp>
    </p:spTree>
    <p:extLst>
      <p:ext uri="{BB962C8B-B14F-4D97-AF65-F5344CB8AC3E}">
        <p14:creationId xmlns:p14="http://schemas.microsoft.com/office/powerpoint/2010/main" val="394840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D833-F848-4D20-A941-933D550037A9}"/>
              </a:ext>
            </a:extLst>
          </p:cNvPr>
          <p:cNvSpPr>
            <a:spLocks noGrp="1"/>
          </p:cNvSpPr>
          <p:nvPr>
            <p:ph type="title"/>
          </p:nvPr>
        </p:nvSpPr>
        <p:spPr/>
        <p:txBody>
          <a:bodyPr/>
          <a:lstStyle/>
          <a:p>
            <a:r>
              <a:rPr lang="en-US" dirty="0"/>
              <a:t>Raspberry Pi 4 – </a:t>
            </a:r>
            <a:r>
              <a:rPr lang="en-US" dirty="0" err="1"/>
              <a:t>WiringPi</a:t>
            </a:r>
            <a:r>
              <a:rPr lang="en-US" dirty="0"/>
              <a:t> API  Pin Mode Declaration</a:t>
            </a:r>
            <a:endParaRPr lang="en-CA" dirty="0"/>
          </a:p>
        </p:txBody>
      </p:sp>
      <p:sp>
        <p:nvSpPr>
          <p:cNvPr id="6" name="Rectangle 3">
            <a:extLst>
              <a:ext uri="{FF2B5EF4-FFF2-40B4-BE49-F238E27FC236}">
                <a16:creationId xmlns:a16="http://schemas.microsoft.com/office/drawing/2014/main" id="{A218575A-125E-4EB6-88FD-26D17143583D}"/>
              </a:ext>
            </a:extLst>
          </p:cNvPr>
          <p:cNvSpPr>
            <a:spLocks noChangeArrowheads="1"/>
          </p:cNvSpPr>
          <p:nvPr/>
        </p:nvSpPr>
        <p:spPr bwMode="auto">
          <a:xfrm rot="10800000" flipV="1">
            <a:off x="3869268" y="846838"/>
            <a:ext cx="7315200"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Helvetica Neue"/>
              </a:rPr>
              <a:t>To set a pin as either an input or output, use the </a:t>
            </a:r>
            <a:r>
              <a:rPr kumimoji="0" lang="en-US" altLang="en-US" sz="1600" b="0" i="0" u="none" strike="noStrike" cap="none" normalizeH="0" baseline="0" dirty="0" err="1">
                <a:ln>
                  <a:noFill/>
                </a:ln>
                <a:solidFill>
                  <a:srgbClr val="333333"/>
                </a:solidFill>
                <a:effectLst/>
                <a:latin typeface="Consolas" panose="020B0609020204030204" pitchFamily="49" charset="0"/>
              </a:rPr>
              <a:t>pinMode</a:t>
            </a:r>
            <a:r>
              <a:rPr kumimoji="0" lang="en-US" altLang="en-US" sz="1600" b="0" i="0" u="none" strike="noStrike" cap="none" normalizeH="0" baseline="0" dirty="0">
                <a:ln>
                  <a:noFill/>
                </a:ln>
                <a:solidFill>
                  <a:srgbClr val="333333"/>
                </a:solidFill>
                <a:effectLst/>
                <a:latin typeface="Consolas" panose="020B0609020204030204" pitchFamily="49" charset="0"/>
              </a:rPr>
              <a:t>([pin], [mode])</a:t>
            </a:r>
            <a:r>
              <a:rPr kumimoji="0" lang="en-US" altLang="en-US" b="0" i="0" u="none" strike="noStrike" cap="none" normalizeH="0" baseline="0" dirty="0">
                <a:ln>
                  <a:noFill/>
                </a:ln>
                <a:solidFill>
                  <a:srgbClr val="333333"/>
                </a:solidFill>
                <a:effectLst/>
                <a:latin typeface="Helvetica Neue"/>
              </a:rPr>
              <a:t> function. Mode can be either </a:t>
            </a:r>
            <a:r>
              <a:rPr kumimoji="0" lang="en-US" altLang="en-US" sz="1600" b="0" i="0" u="none" strike="noStrike" cap="none" normalizeH="0" baseline="0" dirty="0">
                <a:ln>
                  <a:noFill/>
                </a:ln>
                <a:solidFill>
                  <a:srgbClr val="333333"/>
                </a:solidFill>
                <a:effectLst/>
                <a:latin typeface="Consolas" panose="020B0609020204030204" pitchFamily="49" charset="0"/>
              </a:rPr>
              <a:t>INPUT</a:t>
            </a:r>
            <a:r>
              <a:rPr kumimoji="0" lang="en-US" altLang="en-US" b="0" i="0" u="none" strike="noStrike" cap="none" normalizeH="0" baseline="0" dirty="0">
                <a:ln>
                  <a:noFill/>
                </a:ln>
                <a:solidFill>
                  <a:srgbClr val="333333"/>
                </a:solidFill>
                <a:effectLst/>
                <a:latin typeface="Helvetica Neue"/>
              </a:rPr>
              <a:t>, </a:t>
            </a:r>
            <a:r>
              <a:rPr kumimoji="0" lang="en-US" altLang="en-US" sz="1600" b="0" i="0" u="none" strike="noStrike" cap="none" normalizeH="0" baseline="0" dirty="0">
                <a:ln>
                  <a:noFill/>
                </a:ln>
                <a:solidFill>
                  <a:srgbClr val="333333"/>
                </a:solidFill>
                <a:effectLst/>
                <a:latin typeface="Consolas" panose="020B0609020204030204" pitchFamily="49" charset="0"/>
              </a:rPr>
              <a:t>OUTPUT</a:t>
            </a:r>
            <a:r>
              <a:rPr kumimoji="0" lang="en-US" altLang="en-US" b="0" i="0" u="none" strike="noStrike" cap="none" normalizeH="0" baseline="0" dirty="0">
                <a:ln>
                  <a:noFill/>
                </a:ln>
                <a:solidFill>
                  <a:srgbClr val="333333"/>
                </a:solidFill>
                <a:effectLst/>
                <a:latin typeface="Helvetica Neue"/>
              </a:rPr>
              <a:t>, or </a:t>
            </a:r>
            <a:r>
              <a:rPr kumimoji="0" lang="en-US" altLang="en-US" sz="1600" b="0" i="0" u="none" strike="noStrike" cap="none" normalizeH="0" baseline="0" dirty="0">
                <a:ln>
                  <a:noFill/>
                </a:ln>
                <a:solidFill>
                  <a:srgbClr val="333333"/>
                </a:solidFill>
                <a:effectLst/>
                <a:latin typeface="Consolas" panose="020B0609020204030204" pitchFamily="49" charset="0"/>
              </a:rPr>
              <a:t>PWM_OUTPUT</a:t>
            </a:r>
            <a:r>
              <a:rPr kumimoji="0" lang="en-US" altLang="en-US" b="0" i="0" u="none" strike="noStrike" cap="none" normalizeH="0" baseline="0" dirty="0">
                <a:ln>
                  <a:noFill/>
                </a:ln>
                <a:solidFill>
                  <a:srgbClr val="333333"/>
                </a:solidFill>
                <a:effectLst/>
                <a:latin typeface="Helvetica Neue"/>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9C3345F-168B-425C-8D89-5A902A19157F}"/>
              </a:ext>
            </a:extLst>
          </p:cNvPr>
          <p:cNvSpPr txBox="1"/>
          <p:nvPr/>
        </p:nvSpPr>
        <p:spPr>
          <a:xfrm>
            <a:off x="3869266" y="1441667"/>
            <a:ext cx="7315199" cy="646331"/>
          </a:xfrm>
          <a:prstGeom prst="rect">
            <a:avLst/>
          </a:prstGeom>
          <a:noFill/>
        </p:spPr>
        <p:txBody>
          <a:bodyPr wrap="square">
            <a:spAutoFit/>
          </a:bodyPr>
          <a:lstStyle/>
          <a:p>
            <a:r>
              <a:rPr lang="en-US" b="0" i="0" dirty="0">
                <a:solidFill>
                  <a:srgbClr val="333333"/>
                </a:solidFill>
                <a:effectLst/>
                <a:latin typeface="Helvetica Neue"/>
              </a:rPr>
              <a:t>For example, to set pin 22 as an input, 23 as an output, and 18 as a PWM, write:</a:t>
            </a:r>
            <a:endParaRPr lang="en-CA" dirty="0"/>
          </a:p>
        </p:txBody>
      </p:sp>
      <p:graphicFrame>
        <p:nvGraphicFramePr>
          <p:cNvPr id="9" name="Table 8">
            <a:extLst>
              <a:ext uri="{FF2B5EF4-FFF2-40B4-BE49-F238E27FC236}">
                <a16:creationId xmlns:a16="http://schemas.microsoft.com/office/drawing/2014/main" id="{6B70A472-CAEB-46DF-9558-DDD61CA5D523}"/>
              </a:ext>
            </a:extLst>
          </p:cNvPr>
          <p:cNvGraphicFramePr>
            <a:graphicFrameLocks noGrp="1"/>
          </p:cNvGraphicFramePr>
          <p:nvPr>
            <p:extLst>
              <p:ext uri="{D42A27DB-BD31-4B8C-83A1-F6EECF244321}">
                <p14:modId xmlns:p14="http://schemas.microsoft.com/office/powerpoint/2010/main" val="3570922370"/>
              </p:ext>
            </p:extLst>
          </p:nvPr>
        </p:nvGraphicFramePr>
        <p:xfrm>
          <a:off x="3869265" y="2128828"/>
          <a:ext cx="7315200" cy="980440"/>
        </p:xfrm>
        <a:graphic>
          <a:graphicData uri="http://schemas.openxmlformats.org/drawingml/2006/table">
            <a:tbl>
              <a:tblPr/>
              <a:tblGrid>
                <a:gridCol w="7315200">
                  <a:extLst>
                    <a:ext uri="{9D8B030D-6E8A-4147-A177-3AD203B41FA5}">
                      <a16:colId xmlns:a16="http://schemas.microsoft.com/office/drawing/2014/main" val="3104885731"/>
                    </a:ext>
                  </a:extLst>
                </a:gridCol>
              </a:tblGrid>
              <a:tr h="0">
                <a:tc>
                  <a:txBody>
                    <a:bodyPr/>
                    <a:lstStyle/>
                    <a:p>
                      <a:pPr rtl="0" fontAlgn="t">
                        <a:spcBef>
                          <a:spcPts val="0"/>
                        </a:spcBef>
                        <a:spcAft>
                          <a:spcPts val="0"/>
                        </a:spcAft>
                      </a:pPr>
                      <a:r>
                        <a:rPr lang="en-US" sz="1400" b="0" i="0" u="none" strike="noStrike" dirty="0" err="1">
                          <a:solidFill>
                            <a:srgbClr val="585260"/>
                          </a:solidFill>
                          <a:effectLst/>
                          <a:latin typeface="Consolas" panose="020B0609020204030204" pitchFamily="49" charset="0"/>
                        </a:rPr>
                        <a:t>wiringPiSetupGpio</a:t>
                      </a:r>
                      <a:r>
                        <a:rPr lang="en-US" sz="1400" b="0" i="0" u="none" strike="noStrike" dirty="0">
                          <a:solidFill>
                            <a:srgbClr val="585260"/>
                          </a:solidFill>
                          <a:effectLst/>
                          <a:latin typeface="Consolas" panose="020B0609020204030204" pitchFamily="49" charset="0"/>
                        </a:rPr>
                        <a:t>()</a:t>
                      </a:r>
                      <a:br>
                        <a:rPr lang="en-US" sz="1400" b="0" i="0" u="none" strike="noStrike" dirty="0">
                          <a:solidFill>
                            <a:srgbClr val="585260"/>
                          </a:solidFill>
                          <a:effectLst/>
                          <a:latin typeface="Consolas" panose="020B0609020204030204" pitchFamily="49" charset="0"/>
                        </a:rPr>
                      </a:br>
                      <a:r>
                        <a:rPr lang="en-US" sz="1400" b="0" i="0" u="none" strike="noStrike" dirty="0" err="1">
                          <a:solidFill>
                            <a:srgbClr val="585260"/>
                          </a:solidFill>
                          <a:effectLst/>
                          <a:latin typeface="Consolas" panose="020B0609020204030204" pitchFamily="49" charset="0"/>
                        </a:rPr>
                        <a:t>pinMode</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AA573C"/>
                          </a:solidFill>
                          <a:effectLst/>
                          <a:latin typeface="Consolas" panose="020B0609020204030204" pitchFamily="49" charset="0"/>
                        </a:rPr>
                        <a:t>17</a:t>
                      </a:r>
                      <a:r>
                        <a:rPr lang="en-US" sz="1400" b="0" i="0" u="none" strike="noStrike" dirty="0">
                          <a:solidFill>
                            <a:srgbClr val="585260"/>
                          </a:solidFill>
                          <a:effectLst/>
                          <a:latin typeface="Consolas" panose="020B0609020204030204" pitchFamily="49" charset="0"/>
                        </a:rPr>
                        <a:t>, INPUT);</a:t>
                      </a:r>
                      <a:br>
                        <a:rPr lang="en-US" sz="1400" b="0" i="0" u="none" strike="noStrike" dirty="0">
                          <a:solidFill>
                            <a:srgbClr val="585260"/>
                          </a:solidFill>
                          <a:effectLst/>
                          <a:latin typeface="Consolas" panose="020B0609020204030204" pitchFamily="49" charset="0"/>
                        </a:rPr>
                      </a:br>
                      <a:r>
                        <a:rPr lang="en-US" sz="1400" b="0" i="0" u="none" strike="noStrike" dirty="0" err="1">
                          <a:solidFill>
                            <a:srgbClr val="585260"/>
                          </a:solidFill>
                          <a:effectLst/>
                          <a:latin typeface="Consolas" panose="020B0609020204030204" pitchFamily="49" charset="0"/>
                        </a:rPr>
                        <a:t>pinMode</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AA573C"/>
                          </a:solidFill>
                          <a:effectLst/>
                          <a:latin typeface="Consolas" panose="020B0609020204030204" pitchFamily="49" charset="0"/>
                        </a:rPr>
                        <a:t>23</a:t>
                      </a:r>
                      <a:r>
                        <a:rPr lang="en-US" sz="1400" b="0" i="0" u="none" strike="noStrike" dirty="0">
                          <a:solidFill>
                            <a:srgbClr val="585260"/>
                          </a:solidFill>
                          <a:effectLst/>
                          <a:latin typeface="Consolas" panose="020B0609020204030204" pitchFamily="49" charset="0"/>
                        </a:rPr>
                        <a:t>, OUTPUT);</a:t>
                      </a:r>
                      <a:br>
                        <a:rPr lang="en-US" sz="1400" b="0" i="0" u="none" strike="noStrike" dirty="0">
                          <a:solidFill>
                            <a:srgbClr val="585260"/>
                          </a:solidFill>
                          <a:effectLst/>
                          <a:latin typeface="Consolas" panose="020B0609020204030204" pitchFamily="49" charset="0"/>
                        </a:rPr>
                      </a:br>
                      <a:r>
                        <a:rPr lang="en-US" sz="1400" b="0" i="0" u="none" strike="noStrike" dirty="0" err="1">
                          <a:solidFill>
                            <a:srgbClr val="585260"/>
                          </a:solidFill>
                          <a:effectLst/>
                          <a:latin typeface="Consolas" panose="020B0609020204030204" pitchFamily="49" charset="0"/>
                        </a:rPr>
                        <a:t>pinMode</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AA573C"/>
                          </a:solidFill>
                          <a:effectLst/>
                          <a:latin typeface="Consolas" panose="020B0609020204030204" pitchFamily="49" charset="0"/>
                        </a:rPr>
                        <a:t>18</a:t>
                      </a:r>
                      <a:r>
                        <a:rPr lang="en-US" sz="1400" b="0" i="0" u="none" strike="noStrike" dirty="0">
                          <a:solidFill>
                            <a:srgbClr val="585260"/>
                          </a:solidFill>
                          <a:effectLst/>
                          <a:latin typeface="Consolas" panose="020B0609020204030204" pitchFamily="49" charset="0"/>
                        </a:rPr>
                        <a:t>, PWM_OUTPUT);</a:t>
                      </a:r>
                      <a:endParaRPr lang="en-US"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422158934"/>
                  </a:ext>
                </a:extLst>
              </a:tr>
            </a:tbl>
          </a:graphicData>
        </a:graphic>
      </p:graphicFrame>
      <p:sp>
        <p:nvSpPr>
          <p:cNvPr id="12" name="TextBox 11">
            <a:extLst>
              <a:ext uri="{FF2B5EF4-FFF2-40B4-BE49-F238E27FC236}">
                <a16:creationId xmlns:a16="http://schemas.microsoft.com/office/drawing/2014/main" id="{EC7B99FC-416B-4BB1-8539-0C1E77E1E2E7}"/>
              </a:ext>
            </a:extLst>
          </p:cNvPr>
          <p:cNvSpPr txBox="1"/>
          <p:nvPr/>
        </p:nvSpPr>
        <p:spPr>
          <a:xfrm>
            <a:off x="3869265" y="3205697"/>
            <a:ext cx="7315200" cy="1323439"/>
          </a:xfrm>
          <a:prstGeom prst="rect">
            <a:avLst/>
          </a:prstGeom>
          <a:noFill/>
        </p:spPr>
        <p:txBody>
          <a:bodyPr wrap="square">
            <a:spAutoFit/>
          </a:bodyPr>
          <a:lstStyle/>
          <a:p>
            <a:pPr algn="l"/>
            <a:r>
              <a:rPr lang="en-CA" sz="2000" b="1" i="0" dirty="0">
                <a:solidFill>
                  <a:srgbClr val="555555"/>
                </a:solidFill>
                <a:effectLst/>
                <a:latin typeface="Montserrat"/>
              </a:rPr>
              <a:t>Digital Output</a:t>
            </a:r>
          </a:p>
          <a:p>
            <a:pPr algn="l"/>
            <a:r>
              <a:rPr lang="en-US" sz="2000" b="0" i="0" dirty="0">
                <a:solidFill>
                  <a:srgbClr val="555555"/>
                </a:solidFill>
                <a:effectLst/>
                <a:latin typeface="Montserrat"/>
              </a:rPr>
              <a:t>The </a:t>
            </a:r>
            <a:r>
              <a:rPr lang="en-US" sz="2000" b="0" i="0" dirty="0" err="1">
                <a:solidFill>
                  <a:srgbClr val="555555"/>
                </a:solidFill>
                <a:effectLst/>
                <a:latin typeface="Montserrat"/>
              </a:rPr>
              <a:t>digitalWrite</a:t>
            </a:r>
            <a:r>
              <a:rPr lang="en-US" sz="2000" b="0" i="0" dirty="0">
                <a:solidFill>
                  <a:srgbClr val="555555"/>
                </a:solidFill>
                <a:effectLst/>
                <a:latin typeface="Montserrat"/>
              </a:rPr>
              <a:t>([pin], [HIGH/LOW]) function can be used to set an output pin either HIGH or LOW. Easy enough, if you're an Arduino user.</a:t>
            </a:r>
            <a:endParaRPr lang="en-CA" sz="2000" b="0" i="0" dirty="0">
              <a:solidFill>
                <a:srgbClr val="555555"/>
              </a:solidFill>
              <a:effectLst/>
              <a:latin typeface="Montserrat"/>
            </a:endParaRPr>
          </a:p>
        </p:txBody>
      </p:sp>
      <p:sp>
        <p:nvSpPr>
          <p:cNvPr id="15" name="TextBox 14">
            <a:extLst>
              <a:ext uri="{FF2B5EF4-FFF2-40B4-BE49-F238E27FC236}">
                <a16:creationId xmlns:a16="http://schemas.microsoft.com/office/drawing/2014/main" id="{AE6DA927-80B9-4410-A1C2-B9DA73F76B39}"/>
              </a:ext>
            </a:extLst>
          </p:cNvPr>
          <p:cNvSpPr txBox="1"/>
          <p:nvPr/>
        </p:nvSpPr>
        <p:spPr>
          <a:xfrm>
            <a:off x="3790135" y="4514927"/>
            <a:ext cx="6101860" cy="369332"/>
          </a:xfrm>
          <a:prstGeom prst="rect">
            <a:avLst/>
          </a:prstGeom>
          <a:noFill/>
        </p:spPr>
        <p:txBody>
          <a:bodyPr wrap="square">
            <a:spAutoFit/>
          </a:bodyPr>
          <a:lstStyle/>
          <a:p>
            <a:r>
              <a:rPr lang="en-US" b="0" i="0" dirty="0">
                <a:solidFill>
                  <a:srgbClr val="333333"/>
                </a:solidFill>
                <a:effectLst/>
                <a:latin typeface="Helvetica Neue"/>
              </a:rPr>
              <a:t>To set pin 23 as HIGH, for example, simply call:</a:t>
            </a:r>
            <a:endParaRPr lang="en-CA" dirty="0"/>
          </a:p>
        </p:txBody>
      </p:sp>
      <p:graphicFrame>
        <p:nvGraphicFramePr>
          <p:cNvPr id="16" name="Table 15">
            <a:extLst>
              <a:ext uri="{FF2B5EF4-FFF2-40B4-BE49-F238E27FC236}">
                <a16:creationId xmlns:a16="http://schemas.microsoft.com/office/drawing/2014/main" id="{8B439AB3-2992-4E4F-A4A1-AE3BA655541D}"/>
              </a:ext>
            </a:extLst>
          </p:cNvPr>
          <p:cNvGraphicFramePr>
            <a:graphicFrameLocks noGrp="1"/>
          </p:cNvGraphicFramePr>
          <p:nvPr>
            <p:extLst>
              <p:ext uri="{D42A27DB-BD31-4B8C-83A1-F6EECF244321}">
                <p14:modId xmlns:p14="http://schemas.microsoft.com/office/powerpoint/2010/main" val="4232768638"/>
              </p:ext>
            </p:extLst>
          </p:nvPr>
        </p:nvGraphicFramePr>
        <p:xfrm>
          <a:off x="3869265" y="4884259"/>
          <a:ext cx="7315200" cy="340360"/>
        </p:xfrm>
        <a:graphic>
          <a:graphicData uri="http://schemas.openxmlformats.org/drawingml/2006/table">
            <a:tbl>
              <a:tblPr/>
              <a:tblGrid>
                <a:gridCol w="7315200">
                  <a:extLst>
                    <a:ext uri="{9D8B030D-6E8A-4147-A177-3AD203B41FA5}">
                      <a16:colId xmlns:a16="http://schemas.microsoft.com/office/drawing/2014/main" val="3449538638"/>
                    </a:ext>
                  </a:extLst>
                </a:gridCol>
              </a:tblGrid>
              <a:tr h="0">
                <a:tc>
                  <a:txBody>
                    <a:bodyPr/>
                    <a:lstStyle/>
                    <a:p>
                      <a:pPr rtl="0" fontAlgn="t">
                        <a:spcBef>
                          <a:spcPts val="0"/>
                        </a:spcBef>
                        <a:spcAft>
                          <a:spcPts val="0"/>
                        </a:spcAft>
                      </a:pPr>
                      <a:r>
                        <a:rPr lang="en-CA" sz="1400" b="0" i="0" u="none" strike="noStrike" dirty="0" err="1">
                          <a:solidFill>
                            <a:srgbClr val="585260"/>
                          </a:solidFill>
                          <a:effectLst/>
                          <a:latin typeface="Consolas" panose="020B0609020204030204" pitchFamily="49" charset="0"/>
                        </a:rPr>
                        <a:t>digitalWrite</a:t>
                      </a:r>
                      <a:r>
                        <a:rPr lang="en-CA" sz="1400" b="0" i="0" u="none" strike="noStrike" dirty="0">
                          <a:solidFill>
                            <a:srgbClr val="585260"/>
                          </a:solidFill>
                          <a:effectLst/>
                          <a:latin typeface="Consolas" panose="020B0609020204030204" pitchFamily="49" charset="0"/>
                        </a:rPr>
                        <a:t>(</a:t>
                      </a:r>
                      <a:r>
                        <a:rPr lang="en-CA" sz="1400" b="0" i="0" u="none" strike="noStrike" dirty="0">
                          <a:solidFill>
                            <a:srgbClr val="AA573C"/>
                          </a:solidFill>
                          <a:effectLst/>
                          <a:latin typeface="Consolas" panose="020B0609020204030204" pitchFamily="49" charset="0"/>
                        </a:rPr>
                        <a:t>23</a:t>
                      </a:r>
                      <a:r>
                        <a:rPr lang="en-CA" sz="1400" b="0" i="0" u="none" strike="noStrike" dirty="0">
                          <a:solidFill>
                            <a:srgbClr val="585260"/>
                          </a:solidFill>
                          <a:effectLst/>
                          <a:latin typeface="Consolas" panose="020B0609020204030204" pitchFamily="49" charset="0"/>
                        </a:rPr>
                        <a:t>, HIGH);</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554890674"/>
                  </a:ext>
                </a:extLst>
              </a:tr>
            </a:tbl>
          </a:graphicData>
        </a:graphic>
      </p:graphicFrame>
    </p:spTree>
    <p:extLst>
      <p:ext uri="{BB962C8B-B14F-4D97-AF65-F5344CB8AC3E}">
        <p14:creationId xmlns:p14="http://schemas.microsoft.com/office/powerpoint/2010/main" val="162192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31DE-9BB9-4B85-9B40-844E5783C89E}"/>
              </a:ext>
            </a:extLst>
          </p:cNvPr>
          <p:cNvSpPr>
            <a:spLocks noGrp="1"/>
          </p:cNvSpPr>
          <p:nvPr>
            <p:ph type="title"/>
          </p:nvPr>
        </p:nvSpPr>
        <p:spPr/>
        <p:txBody>
          <a:bodyPr/>
          <a:lstStyle/>
          <a:p>
            <a:r>
              <a:rPr lang="en-US" dirty="0"/>
              <a:t>Raspberry Pi 4 – </a:t>
            </a:r>
            <a:r>
              <a:rPr lang="en-US" dirty="0" err="1"/>
              <a:t>WiringPi</a:t>
            </a:r>
            <a:r>
              <a:rPr lang="en-US" dirty="0"/>
              <a:t> API  Pin Mode Declaration</a:t>
            </a:r>
            <a:endParaRPr lang="en-CA" dirty="0"/>
          </a:p>
        </p:txBody>
      </p:sp>
      <p:graphicFrame>
        <p:nvGraphicFramePr>
          <p:cNvPr id="7" name="Content Placeholder 6">
            <a:extLst>
              <a:ext uri="{FF2B5EF4-FFF2-40B4-BE49-F238E27FC236}">
                <a16:creationId xmlns:a16="http://schemas.microsoft.com/office/drawing/2014/main" id="{5C57664C-DAEB-4856-8DE7-7C84AED52CC8}"/>
              </a:ext>
            </a:extLst>
          </p:cNvPr>
          <p:cNvGraphicFramePr>
            <a:graphicFrameLocks noGrp="1"/>
          </p:cNvGraphicFramePr>
          <p:nvPr>
            <p:ph idx="1"/>
            <p:extLst>
              <p:ext uri="{D42A27DB-BD31-4B8C-83A1-F6EECF244321}">
                <p14:modId xmlns:p14="http://schemas.microsoft.com/office/powerpoint/2010/main" val="3528097565"/>
              </p:ext>
            </p:extLst>
          </p:nvPr>
        </p:nvGraphicFramePr>
        <p:xfrm>
          <a:off x="3869268" y="2168848"/>
          <a:ext cx="7315200" cy="340360"/>
        </p:xfrm>
        <a:graphic>
          <a:graphicData uri="http://schemas.openxmlformats.org/drawingml/2006/table">
            <a:tbl>
              <a:tblPr/>
              <a:tblGrid>
                <a:gridCol w="7315200">
                  <a:extLst>
                    <a:ext uri="{9D8B030D-6E8A-4147-A177-3AD203B41FA5}">
                      <a16:colId xmlns:a16="http://schemas.microsoft.com/office/drawing/2014/main" val="2370957279"/>
                    </a:ext>
                  </a:extLst>
                </a:gridCol>
              </a:tblGrid>
              <a:tr h="0">
                <a:tc>
                  <a:txBody>
                    <a:bodyPr/>
                    <a:lstStyle/>
                    <a:p>
                      <a:pPr rtl="0" fontAlgn="t">
                        <a:spcBef>
                          <a:spcPts val="0"/>
                        </a:spcBef>
                        <a:spcAft>
                          <a:spcPts val="0"/>
                        </a:spcAft>
                      </a:pPr>
                      <a:r>
                        <a:rPr lang="en-CA" sz="1400" b="0" i="0" u="none" strike="noStrike" dirty="0" err="1">
                          <a:solidFill>
                            <a:srgbClr val="585260"/>
                          </a:solidFill>
                          <a:effectLst/>
                          <a:latin typeface="Consolas" panose="020B0609020204030204" pitchFamily="49" charset="0"/>
                        </a:rPr>
                        <a:t>pwmWrite</a:t>
                      </a:r>
                      <a:r>
                        <a:rPr lang="en-CA" sz="1400" b="0" i="0" u="none" strike="noStrike" dirty="0">
                          <a:solidFill>
                            <a:srgbClr val="585260"/>
                          </a:solidFill>
                          <a:effectLst/>
                          <a:latin typeface="Consolas" panose="020B0609020204030204" pitchFamily="49" charset="0"/>
                        </a:rPr>
                        <a:t>(</a:t>
                      </a:r>
                      <a:r>
                        <a:rPr lang="en-CA" sz="1400" b="0" i="0" u="none" strike="noStrike" dirty="0">
                          <a:solidFill>
                            <a:srgbClr val="AA573C"/>
                          </a:solidFill>
                          <a:effectLst/>
                          <a:latin typeface="Consolas" panose="020B0609020204030204" pitchFamily="49" charset="0"/>
                        </a:rPr>
                        <a:t>18</a:t>
                      </a:r>
                      <a:r>
                        <a:rPr lang="en-CA" sz="1400" b="0" i="0" u="none" strike="noStrike" dirty="0">
                          <a:solidFill>
                            <a:srgbClr val="585260"/>
                          </a:solidFill>
                          <a:effectLst/>
                          <a:latin typeface="Consolas" panose="020B0609020204030204" pitchFamily="49" charset="0"/>
                        </a:rPr>
                        <a:t>, </a:t>
                      </a:r>
                      <a:r>
                        <a:rPr lang="en-CA" sz="1400" b="0" i="0" u="none" strike="noStrike" dirty="0">
                          <a:solidFill>
                            <a:srgbClr val="AA573C"/>
                          </a:solidFill>
                          <a:effectLst/>
                          <a:latin typeface="Consolas" panose="020B0609020204030204" pitchFamily="49" charset="0"/>
                        </a:rPr>
                        <a:t>723</a:t>
                      </a:r>
                      <a:r>
                        <a:rPr lang="en-CA" sz="1400" b="0" i="0" u="none" strike="noStrike" dirty="0">
                          <a:solidFill>
                            <a:srgbClr val="585260"/>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3195719969"/>
                  </a:ext>
                </a:extLst>
              </a:tr>
            </a:tbl>
          </a:graphicData>
        </a:graphic>
      </p:graphicFrame>
      <p:sp>
        <p:nvSpPr>
          <p:cNvPr id="5" name="Rectangle 2">
            <a:extLst>
              <a:ext uri="{FF2B5EF4-FFF2-40B4-BE49-F238E27FC236}">
                <a16:creationId xmlns:a16="http://schemas.microsoft.com/office/drawing/2014/main" id="{4C3EDDB0-FB25-46BF-91BB-9897789E20F8}"/>
              </a:ext>
            </a:extLst>
          </p:cNvPr>
          <p:cNvSpPr>
            <a:spLocks noChangeArrowheads="1"/>
          </p:cNvSpPr>
          <p:nvPr/>
        </p:nvSpPr>
        <p:spPr bwMode="auto">
          <a:xfrm rot="10800000" flipV="1">
            <a:off x="3869268" y="1308503"/>
            <a:ext cx="7315200" cy="8309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For the lone PWM pin, you can use </a:t>
            </a:r>
            <a:r>
              <a:rPr lang="en-CA" b="0" i="0" dirty="0" err="1">
                <a:solidFill>
                  <a:srgbClr val="333333"/>
                </a:solidFill>
                <a:effectLst/>
                <a:latin typeface="Consolas" panose="020B0609020204030204" pitchFamily="49" charset="0"/>
              </a:rPr>
              <a:t>pwmWrite</a:t>
            </a:r>
            <a:r>
              <a:rPr lang="en-CA" b="0" i="0" dirty="0">
                <a:solidFill>
                  <a:srgbClr val="333333"/>
                </a:solidFill>
                <a:effectLst/>
                <a:latin typeface="Consolas" panose="020B0609020204030204" pitchFamily="49" charset="0"/>
              </a:rPr>
              <a:t>([pin], [0-1023])</a:t>
            </a:r>
            <a:r>
              <a:rPr lang="en-US" altLang="en-US" dirty="0"/>
              <a:t> to set it to a value between 0 and 1024. As an example...will set pin 18 to a duty cycle around 70%.</a:t>
            </a:r>
          </a:p>
        </p:txBody>
      </p:sp>
      <p:sp>
        <p:nvSpPr>
          <p:cNvPr id="6" name="TextBox 5">
            <a:extLst>
              <a:ext uri="{FF2B5EF4-FFF2-40B4-BE49-F238E27FC236}">
                <a16:creationId xmlns:a16="http://schemas.microsoft.com/office/drawing/2014/main" id="{25F63F59-068A-4B78-AD18-0B38196DEDFE}"/>
              </a:ext>
            </a:extLst>
          </p:cNvPr>
          <p:cNvSpPr txBox="1"/>
          <p:nvPr/>
        </p:nvSpPr>
        <p:spPr>
          <a:xfrm>
            <a:off x="3737385" y="939171"/>
            <a:ext cx="6101860" cy="369332"/>
          </a:xfrm>
          <a:prstGeom prst="rect">
            <a:avLst/>
          </a:prstGeom>
          <a:noFill/>
        </p:spPr>
        <p:txBody>
          <a:bodyPr wrap="square">
            <a:spAutoFit/>
          </a:bodyPr>
          <a:lstStyle/>
          <a:p>
            <a:pPr algn="l"/>
            <a:r>
              <a:rPr lang="en-CA" b="1" i="0" dirty="0">
                <a:solidFill>
                  <a:srgbClr val="555555"/>
                </a:solidFill>
                <a:effectLst/>
                <a:latin typeface="Montserrat"/>
              </a:rPr>
              <a:t>PWM ("Analog") Output</a:t>
            </a:r>
          </a:p>
        </p:txBody>
      </p:sp>
      <p:sp>
        <p:nvSpPr>
          <p:cNvPr id="10" name="TextBox 9">
            <a:extLst>
              <a:ext uri="{FF2B5EF4-FFF2-40B4-BE49-F238E27FC236}">
                <a16:creationId xmlns:a16="http://schemas.microsoft.com/office/drawing/2014/main" id="{F8DABEF3-7091-460A-82B4-C32B9CC31CB1}"/>
              </a:ext>
            </a:extLst>
          </p:cNvPr>
          <p:cNvSpPr txBox="1"/>
          <p:nvPr/>
        </p:nvSpPr>
        <p:spPr>
          <a:xfrm>
            <a:off x="3737385" y="2538555"/>
            <a:ext cx="6101860" cy="369332"/>
          </a:xfrm>
          <a:prstGeom prst="rect">
            <a:avLst/>
          </a:prstGeom>
          <a:noFill/>
        </p:spPr>
        <p:txBody>
          <a:bodyPr wrap="square">
            <a:spAutoFit/>
          </a:bodyPr>
          <a:lstStyle/>
          <a:p>
            <a:pPr algn="l"/>
            <a:r>
              <a:rPr lang="en-CA" b="1" i="0" dirty="0">
                <a:solidFill>
                  <a:srgbClr val="555555"/>
                </a:solidFill>
                <a:effectLst/>
                <a:latin typeface="Montserrat"/>
              </a:rPr>
              <a:t>Digital Input</a:t>
            </a:r>
          </a:p>
        </p:txBody>
      </p:sp>
      <p:sp>
        <p:nvSpPr>
          <p:cNvPr id="12" name="TextBox 11">
            <a:extLst>
              <a:ext uri="{FF2B5EF4-FFF2-40B4-BE49-F238E27FC236}">
                <a16:creationId xmlns:a16="http://schemas.microsoft.com/office/drawing/2014/main" id="{711C8B8C-6190-452B-94DC-529AB615F1EF}"/>
              </a:ext>
            </a:extLst>
          </p:cNvPr>
          <p:cNvSpPr txBox="1"/>
          <p:nvPr/>
        </p:nvSpPr>
        <p:spPr>
          <a:xfrm>
            <a:off x="3737385" y="2937609"/>
            <a:ext cx="7929158" cy="369332"/>
          </a:xfrm>
          <a:prstGeom prst="rect">
            <a:avLst/>
          </a:prstGeom>
          <a:noFill/>
        </p:spPr>
        <p:txBody>
          <a:bodyPr wrap="none" rtlCol="0">
            <a:spAutoFit/>
          </a:bodyPr>
          <a:lstStyle/>
          <a:p>
            <a:r>
              <a:rPr lang="en-US"/>
              <a:t>To read the digital state of a pin, digitalRead([pin]) is your function. For example...</a:t>
            </a:r>
            <a:endParaRPr lang="en-CA" dirty="0"/>
          </a:p>
        </p:txBody>
      </p:sp>
      <p:graphicFrame>
        <p:nvGraphicFramePr>
          <p:cNvPr id="14" name="Table 13">
            <a:extLst>
              <a:ext uri="{FF2B5EF4-FFF2-40B4-BE49-F238E27FC236}">
                <a16:creationId xmlns:a16="http://schemas.microsoft.com/office/drawing/2014/main" id="{68D5A814-1313-4F6F-B18E-1E19C368CF4A}"/>
              </a:ext>
            </a:extLst>
          </p:cNvPr>
          <p:cNvGraphicFramePr>
            <a:graphicFrameLocks noGrp="1"/>
          </p:cNvGraphicFramePr>
          <p:nvPr>
            <p:extLst>
              <p:ext uri="{D42A27DB-BD31-4B8C-83A1-F6EECF244321}">
                <p14:modId xmlns:p14="http://schemas.microsoft.com/office/powerpoint/2010/main" val="1446309873"/>
              </p:ext>
            </p:extLst>
          </p:nvPr>
        </p:nvGraphicFramePr>
        <p:xfrm>
          <a:off x="3869268" y="3424428"/>
          <a:ext cx="7315200" cy="980440"/>
        </p:xfrm>
        <a:graphic>
          <a:graphicData uri="http://schemas.openxmlformats.org/drawingml/2006/table">
            <a:tbl>
              <a:tblPr/>
              <a:tblGrid>
                <a:gridCol w="7315200">
                  <a:extLst>
                    <a:ext uri="{9D8B030D-6E8A-4147-A177-3AD203B41FA5}">
                      <a16:colId xmlns:a16="http://schemas.microsoft.com/office/drawing/2014/main" val="3322543107"/>
                    </a:ext>
                  </a:extLst>
                </a:gridCol>
              </a:tblGrid>
              <a:tr h="0">
                <a:tc>
                  <a:txBody>
                    <a:bodyPr/>
                    <a:lstStyle/>
                    <a:p>
                      <a:pPr rtl="0" fontAlgn="t">
                        <a:spcBef>
                          <a:spcPts val="0"/>
                        </a:spcBef>
                        <a:spcAft>
                          <a:spcPts val="0"/>
                        </a:spcAft>
                      </a:pPr>
                      <a:r>
                        <a:rPr lang="en-US" sz="1400" b="0" i="0" u="none" strike="noStrike" dirty="0">
                          <a:solidFill>
                            <a:srgbClr val="955AE7"/>
                          </a:solidFill>
                          <a:effectLst/>
                          <a:latin typeface="Consolas" panose="020B0609020204030204" pitchFamily="49" charset="0"/>
                        </a:rPr>
                        <a:t>if</a:t>
                      </a:r>
                      <a:r>
                        <a:rPr lang="en-US" sz="1400" b="0" i="0" u="none" strike="noStrike" dirty="0">
                          <a:solidFill>
                            <a:srgbClr val="585260"/>
                          </a:solidFill>
                          <a:effectLst/>
                          <a:latin typeface="Consolas" panose="020B0609020204030204" pitchFamily="49" charset="0"/>
                        </a:rPr>
                        <a:t> (</a:t>
                      </a:r>
                      <a:r>
                        <a:rPr lang="en-US" sz="1400" b="0" i="0" u="none" strike="noStrike" dirty="0" err="1">
                          <a:solidFill>
                            <a:srgbClr val="585260"/>
                          </a:solidFill>
                          <a:effectLst/>
                          <a:latin typeface="Consolas" panose="020B0609020204030204" pitchFamily="49" charset="0"/>
                        </a:rPr>
                        <a:t>digitalRead</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AA573C"/>
                          </a:solidFill>
                          <a:effectLst/>
                          <a:latin typeface="Consolas" panose="020B0609020204030204" pitchFamily="49" charset="0"/>
                        </a:rPr>
                        <a:t>17</a:t>
                      </a:r>
                      <a:r>
                        <a:rPr lang="en-US" sz="1400" b="0" i="0" u="none" strike="noStrike" dirty="0">
                          <a:solidFill>
                            <a:srgbClr val="585260"/>
                          </a:solidFill>
                          <a:effectLst/>
                          <a:latin typeface="Consolas" panose="020B0609020204030204" pitchFamily="49" charset="0"/>
                        </a:rPr>
                        <a:t>))</a:t>
                      </a:r>
                      <a:br>
                        <a:rPr lang="en-US" sz="1400" b="0" i="0" u="none" strike="noStrike" dirty="0">
                          <a:solidFill>
                            <a:srgbClr val="585260"/>
                          </a:solidFill>
                          <a:effectLst/>
                          <a:latin typeface="Consolas" panose="020B0609020204030204" pitchFamily="49" charset="0"/>
                        </a:rPr>
                      </a:br>
                      <a:r>
                        <a:rPr lang="en-US" sz="1400" b="0" i="0" u="none" strike="noStrike" dirty="0">
                          <a:solidFill>
                            <a:srgbClr val="585260"/>
                          </a:solidFill>
                          <a:effectLst/>
                          <a:latin typeface="Consolas" panose="020B0609020204030204" pitchFamily="49" charset="0"/>
                        </a:rPr>
                        <a:t>    </a:t>
                      </a:r>
                      <a:r>
                        <a:rPr lang="en-US" sz="1400" b="0" i="0" u="none" strike="noStrike" dirty="0" err="1">
                          <a:solidFill>
                            <a:srgbClr val="AA573C"/>
                          </a:solidFill>
                          <a:effectLst/>
                          <a:latin typeface="Consolas" panose="020B0609020204030204" pitchFamily="49" charset="0"/>
                        </a:rPr>
                        <a:t>printf</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2A9292"/>
                          </a:solidFill>
                          <a:effectLst/>
                          <a:latin typeface="Consolas" panose="020B0609020204030204" pitchFamily="49" charset="0"/>
                        </a:rPr>
                        <a:t>"Pin 17 is HIGH\n"</a:t>
                      </a:r>
                      <a:r>
                        <a:rPr lang="en-US" sz="1400" b="0" i="0" u="none" strike="noStrike" dirty="0">
                          <a:solidFill>
                            <a:srgbClr val="585260"/>
                          </a:solidFill>
                          <a:effectLst/>
                          <a:latin typeface="Consolas" panose="020B0609020204030204" pitchFamily="49" charset="0"/>
                        </a:rPr>
                        <a:t>);</a:t>
                      </a:r>
                      <a:br>
                        <a:rPr lang="en-US" sz="1400" b="0" i="0" u="none" strike="noStrike" dirty="0">
                          <a:solidFill>
                            <a:srgbClr val="585260"/>
                          </a:solidFill>
                          <a:effectLst/>
                          <a:latin typeface="Consolas" panose="020B0609020204030204" pitchFamily="49" charset="0"/>
                        </a:rPr>
                      </a:br>
                      <a:r>
                        <a:rPr lang="en-US" sz="1400" b="0" i="0" u="none" strike="noStrike" dirty="0">
                          <a:solidFill>
                            <a:srgbClr val="955AE7"/>
                          </a:solidFill>
                          <a:effectLst/>
                          <a:latin typeface="Consolas" panose="020B0609020204030204" pitchFamily="49" charset="0"/>
                        </a:rPr>
                        <a:t>else</a:t>
                      </a:r>
                      <a:br>
                        <a:rPr lang="en-US" sz="1400" b="0" i="0" u="none" strike="noStrike" dirty="0">
                          <a:solidFill>
                            <a:srgbClr val="585260"/>
                          </a:solidFill>
                          <a:effectLst/>
                          <a:latin typeface="Consolas" panose="020B0609020204030204" pitchFamily="49" charset="0"/>
                        </a:rPr>
                      </a:br>
                      <a:r>
                        <a:rPr lang="en-US" sz="1400" b="0" i="0" u="none" strike="noStrike" dirty="0">
                          <a:solidFill>
                            <a:srgbClr val="585260"/>
                          </a:solidFill>
                          <a:effectLst/>
                          <a:latin typeface="Consolas" panose="020B0609020204030204" pitchFamily="49" charset="0"/>
                        </a:rPr>
                        <a:t>    </a:t>
                      </a:r>
                      <a:r>
                        <a:rPr lang="en-US" sz="1400" b="0" i="0" u="none" strike="noStrike" dirty="0" err="1">
                          <a:solidFill>
                            <a:srgbClr val="AA573C"/>
                          </a:solidFill>
                          <a:effectLst/>
                          <a:latin typeface="Consolas" panose="020B0609020204030204" pitchFamily="49" charset="0"/>
                        </a:rPr>
                        <a:t>printf</a:t>
                      </a:r>
                      <a:r>
                        <a:rPr lang="en-US" sz="1400" b="0" i="0" u="none" strike="noStrike" dirty="0">
                          <a:solidFill>
                            <a:srgbClr val="585260"/>
                          </a:solidFill>
                          <a:effectLst/>
                          <a:latin typeface="Consolas" panose="020B0609020204030204" pitchFamily="49" charset="0"/>
                        </a:rPr>
                        <a:t>(</a:t>
                      </a:r>
                      <a:r>
                        <a:rPr lang="en-US" sz="1400" b="0" i="0" u="none" strike="noStrike" dirty="0">
                          <a:solidFill>
                            <a:srgbClr val="2A9292"/>
                          </a:solidFill>
                          <a:effectLst/>
                          <a:latin typeface="Consolas" panose="020B0609020204030204" pitchFamily="49" charset="0"/>
                        </a:rPr>
                        <a:t>"Pin 17 is LOW\n"</a:t>
                      </a:r>
                      <a:r>
                        <a:rPr lang="en-US" sz="1400" b="0" i="0" u="none" strike="noStrike" dirty="0">
                          <a:solidFill>
                            <a:srgbClr val="585260"/>
                          </a:solidFill>
                          <a:effectLst/>
                          <a:latin typeface="Consolas" panose="020B0609020204030204" pitchFamily="49" charset="0"/>
                        </a:rPr>
                        <a:t>);</a:t>
                      </a:r>
                      <a:endParaRPr lang="en-US"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4096925886"/>
                  </a:ext>
                </a:extLst>
              </a:tr>
            </a:tbl>
          </a:graphicData>
        </a:graphic>
      </p:graphicFrame>
      <p:sp>
        <p:nvSpPr>
          <p:cNvPr id="17" name="TextBox 16">
            <a:extLst>
              <a:ext uri="{FF2B5EF4-FFF2-40B4-BE49-F238E27FC236}">
                <a16:creationId xmlns:a16="http://schemas.microsoft.com/office/drawing/2014/main" id="{38F20204-5A0D-4FB6-9BFE-56B817D3C8DD}"/>
              </a:ext>
            </a:extLst>
          </p:cNvPr>
          <p:cNvSpPr txBox="1"/>
          <p:nvPr/>
        </p:nvSpPr>
        <p:spPr>
          <a:xfrm>
            <a:off x="3737385" y="4441071"/>
            <a:ext cx="6101860" cy="369332"/>
          </a:xfrm>
          <a:prstGeom prst="rect">
            <a:avLst/>
          </a:prstGeom>
          <a:noFill/>
        </p:spPr>
        <p:txBody>
          <a:bodyPr wrap="square">
            <a:spAutoFit/>
          </a:bodyPr>
          <a:lstStyle/>
          <a:p>
            <a:pPr algn="l"/>
            <a:r>
              <a:rPr lang="en-CA" b="0" i="0" dirty="0">
                <a:solidFill>
                  <a:srgbClr val="555555"/>
                </a:solidFill>
                <a:effectLst/>
                <a:latin typeface="Montserrat"/>
              </a:rPr>
              <a:t>Pull-Up/Down Resistors</a:t>
            </a:r>
          </a:p>
        </p:txBody>
      </p:sp>
      <p:sp>
        <p:nvSpPr>
          <p:cNvPr id="19" name="TextBox 18">
            <a:extLst>
              <a:ext uri="{FF2B5EF4-FFF2-40B4-BE49-F238E27FC236}">
                <a16:creationId xmlns:a16="http://schemas.microsoft.com/office/drawing/2014/main" id="{88FB0760-ACB6-4D70-BB85-63BE1C03C3EE}"/>
              </a:ext>
            </a:extLst>
          </p:cNvPr>
          <p:cNvSpPr txBox="1"/>
          <p:nvPr/>
        </p:nvSpPr>
        <p:spPr>
          <a:xfrm>
            <a:off x="3869268" y="4801690"/>
            <a:ext cx="7315200" cy="923330"/>
          </a:xfrm>
          <a:prstGeom prst="rect">
            <a:avLst/>
          </a:prstGeom>
          <a:noFill/>
        </p:spPr>
        <p:txBody>
          <a:bodyPr wrap="square" rtlCol="0">
            <a:spAutoFit/>
          </a:bodyPr>
          <a:lstStyle/>
          <a:p>
            <a:r>
              <a:rPr lang="en-US"/>
              <a:t>Need some pull-up or pull-down resistors on your digital input? Use the pullUpDnControl([pin], [PUD_OFF, PUD_DOWN, PUD_UP]) function to pull your pin.</a:t>
            </a:r>
            <a:endParaRPr lang="en-CA" dirty="0"/>
          </a:p>
        </p:txBody>
      </p:sp>
      <p:graphicFrame>
        <p:nvGraphicFramePr>
          <p:cNvPr id="21" name="Table 20">
            <a:extLst>
              <a:ext uri="{FF2B5EF4-FFF2-40B4-BE49-F238E27FC236}">
                <a16:creationId xmlns:a16="http://schemas.microsoft.com/office/drawing/2014/main" id="{EFA0AA79-7815-413C-B834-89AADDCF9D72}"/>
              </a:ext>
            </a:extLst>
          </p:cNvPr>
          <p:cNvGraphicFramePr>
            <a:graphicFrameLocks noGrp="1"/>
          </p:cNvGraphicFramePr>
          <p:nvPr>
            <p:extLst>
              <p:ext uri="{D42A27DB-BD31-4B8C-83A1-F6EECF244321}">
                <p14:modId xmlns:p14="http://schemas.microsoft.com/office/powerpoint/2010/main" val="4185527851"/>
              </p:ext>
            </p:extLst>
          </p:nvPr>
        </p:nvGraphicFramePr>
        <p:xfrm>
          <a:off x="3907980" y="5690546"/>
          <a:ext cx="7315200" cy="340360"/>
        </p:xfrm>
        <a:graphic>
          <a:graphicData uri="http://schemas.openxmlformats.org/drawingml/2006/table">
            <a:tbl>
              <a:tblPr/>
              <a:tblGrid>
                <a:gridCol w="7315200">
                  <a:extLst>
                    <a:ext uri="{9D8B030D-6E8A-4147-A177-3AD203B41FA5}">
                      <a16:colId xmlns:a16="http://schemas.microsoft.com/office/drawing/2014/main" val="3863916201"/>
                    </a:ext>
                  </a:extLst>
                </a:gridCol>
              </a:tblGrid>
              <a:tr h="0">
                <a:tc>
                  <a:txBody>
                    <a:bodyPr/>
                    <a:lstStyle/>
                    <a:p>
                      <a:pPr rtl="0" fontAlgn="t">
                        <a:spcBef>
                          <a:spcPts val="0"/>
                        </a:spcBef>
                        <a:spcAft>
                          <a:spcPts val="0"/>
                        </a:spcAft>
                      </a:pPr>
                      <a:r>
                        <a:rPr lang="en-CA" sz="1400" b="0" i="0" u="none" strike="noStrike" dirty="0" err="1">
                          <a:solidFill>
                            <a:srgbClr val="585260"/>
                          </a:solidFill>
                          <a:effectLst/>
                          <a:latin typeface="Consolas" panose="020B0609020204030204" pitchFamily="49" charset="0"/>
                        </a:rPr>
                        <a:t>pullUpDnControl</a:t>
                      </a:r>
                      <a:r>
                        <a:rPr lang="en-CA" sz="1400" b="0" i="0" u="none" strike="noStrike" dirty="0">
                          <a:solidFill>
                            <a:srgbClr val="585260"/>
                          </a:solidFill>
                          <a:effectLst/>
                          <a:latin typeface="Consolas" panose="020B0609020204030204" pitchFamily="49" charset="0"/>
                        </a:rPr>
                        <a:t>(</a:t>
                      </a:r>
                      <a:r>
                        <a:rPr lang="en-CA" sz="1400" b="0" i="0" u="none" strike="noStrike" dirty="0">
                          <a:solidFill>
                            <a:srgbClr val="AA573C"/>
                          </a:solidFill>
                          <a:effectLst/>
                          <a:latin typeface="Consolas" panose="020B0609020204030204" pitchFamily="49" charset="0"/>
                        </a:rPr>
                        <a:t>17</a:t>
                      </a:r>
                      <a:r>
                        <a:rPr lang="en-CA" sz="1400" b="0" i="0" u="none" strike="noStrike" dirty="0">
                          <a:solidFill>
                            <a:srgbClr val="585260"/>
                          </a:solidFill>
                          <a:effectLst/>
                          <a:latin typeface="Consolas" panose="020B0609020204030204" pitchFamily="49" charset="0"/>
                        </a:rPr>
                        <a:t>, PUD_UP);</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726699048"/>
                  </a:ext>
                </a:extLst>
              </a:tr>
            </a:tbl>
          </a:graphicData>
        </a:graphic>
      </p:graphicFrame>
    </p:spTree>
    <p:extLst>
      <p:ext uri="{BB962C8B-B14F-4D97-AF65-F5344CB8AC3E}">
        <p14:creationId xmlns:p14="http://schemas.microsoft.com/office/powerpoint/2010/main" val="284932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0FEE-9D8C-49BE-8AD4-3DAAF08BE026}"/>
              </a:ext>
            </a:extLst>
          </p:cNvPr>
          <p:cNvSpPr>
            <a:spLocks noGrp="1"/>
          </p:cNvSpPr>
          <p:nvPr>
            <p:ph type="title"/>
          </p:nvPr>
        </p:nvSpPr>
        <p:spPr/>
        <p:txBody>
          <a:bodyPr/>
          <a:lstStyle/>
          <a:p>
            <a:r>
              <a:rPr lang="en-US" dirty="0"/>
              <a:t>Project summary – Block diagram</a:t>
            </a:r>
            <a:endParaRPr lang="en-CA" dirty="0"/>
          </a:p>
        </p:txBody>
      </p:sp>
      <p:pic>
        <p:nvPicPr>
          <p:cNvPr id="1026" name="Picture 2">
            <a:extLst>
              <a:ext uri="{FF2B5EF4-FFF2-40B4-BE49-F238E27FC236}">
                <a16:creationId xmlns:a16="http://schemas.microsoft.com/office/drawing/2014/main" id="{ED308967-6D3F-4F32-8D03-ED43BD1521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8738" y="1194070"/>
            <a:ext cx="7315200" cy="446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5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BDA0-D43A-4F0D-97C6-3C9949D25E75}"/>
              </a:ext>
            </a:extLst>
          </p:cNvPr>
          <p:cNvSpPr>
            <a:spLocks noGrp="1"/>
          </p:cNvSpPr>
          <p:nvPr>
            <p:ph type="title"/>
          </p:nvPr>
        </p:nvSpPr>
        <p:spPr/>
        <p:txBody>
          <a:bodyPr/>
          <a:lstStyle/>
          <a:p>
            <a:r>
              <a:rPr lang="en-US" dirty="0"/>
              <a:t>Raspberry Pi 4 – </a:t>
            </a:r>
            <a:r>
              <a:rPr lang="en-US" dirty="0" err="1"/>
              <a:t>WiringPi</a:t>
            </a:r>
            <a:r>
              <a:rPr lang="en-US" dirty="0"/>
              <a:t> API  Pin Mode Declaration</a:t>
            </a:r>
            <a:endParaRPr lang="en-CA" dirty="0"/>
          </a:p>
        </p:txBody>
      </p:sp>
      <p:sp>
        <p:nvSpPr>
          <p:cNvPr id="5" name="TextBox 4">
            <a:extLst>
              <a:ext uri="{FF2B5EF4-FFF2-40B4-BE49-F238E27FC236}">
                <a16:creationId xmlns:a16="http://schemas.microsoft.com/office/drawing/2014/main" id="{14C1FC43-EF44-4E07-884B-CF71E9E4D82D}"/>
              </a:ext>
            </a:extLst>
          </p:cNvPr>
          <p:cNvSpPr txBox="1"/>
          <p:nvPr/>
        </p:nvSpPr>
        <p:spPr>
          <a:xfrm>
            <a:off x="3869268" y="1037465"/>
            <a:ext cx="6101860" cy="369332"/>
          </a:xfrm>
          <a:prstGeom prst="rect">
            <a:avLst/>
          </a:prstGeom>
          <a:noFill/>
        </p:spPr>
        <p:txBody>
          <a:bodyPr wrap="square">
            <a:spAutoFit/>
          </a:bodyPr>
          <a:lstStyle/>
          <a:p>
            <a:pPr algn="l"/>
            <a:r>
              <a:rPr lang="en-CA" b="1" i="0" dirty="0">
                <a:solidFill>
                  <a:srgbClr val="555555"/>
                </a:solidFill>
                <a:effectLst/>
                <a:latin typeface="Montserrat"/>
              </a:rPr>
              <a:t>Delays</a:t>
            </a:r>
          </a:p>
        </p:txBody>
      </p:sp>
      <p:sp>
        <p:nvSpPr>
          <p:cNvPr id="7" name="TextBox 6">
            <a:extLst>
              <a:ext uri="{FF2B5EF4-FFF2-40B4-BE49-F238E27FC236}">
                <a16:creationId xmlns:a16="http://schemas.microsoft.com/office/drawing/2014/main" id="{5A007FDE-9CCC-4867-8A3C-9C48467E7AFB}"/>
              </a:ext>
            </a:extLst>
          </p:cNvPr>
          <p:cNvSpPr txBox="1"/>
          <p:nvPr/>
        </p:nvSpPr>
        <p:spPr>
          <a:xfrm>
            <a:off x="3869268" y="1406797"/>
            <a:ext cx="7613486" cy="1200329"/>
          </a:xfrm>
          <a:prstGeom prst="rect">
            <a:avLst/>
          </a:prstGeom>
          <a:noFill/>
        </p:spPr>
        <p:txBody>
          <a:bodyPr wrap="square" rtlCol="0">
            <a:spAutoFit/>
          </a:bodyPr>
          <a:lstStyle/>
          <a:p>
            <a:r>
              <a:rPr lang="en-US" dirty="0" err="1"/>
              <a:t>WiringPi</a:t>
            </a:r>
            <a:r>
              <a:rPr lang="en-US" dirty="0"/>
              <a:t> includes two delay functions to choose from: delay([milliseconds]) and </a:t>
            </a:r>
            <a:r>
              <a:rPr lang="en-US" dirty="0" err="1"/>
              <a:t>delayMicroseconds</a:t>
            </a:r>
            <a:r>
              <a:rPr lang="en-US" dirty="0"/>
              <a:t>([microseconds]). </a:t>
            </a:r>
          </a:p>
          <a:p>
            <a:r>
              <a:rPr lang="en-US" dirty="0"/>
              <a:t>The standard delay will halt the program flow for a specified number of milliseconds. If you want to delay for 2 seconds, for example, write:</a:t>
            </a:r>
            <a:endParaRPr lang="en-CA" dirty="0"/>
          </a:p>
        </p:txBody>
      </p:sp>
      <p:graphicFrame>
        <p:nvGraphicFramePr>
          <p:cNvPr id="8" name="Table 7">
            <a:extLst>
              <a:ext uri="{FF2B5EF4-FFF2-40B4-BE49-F238E27FC236}">
                <a16:creationId xmlns:a16="http://schemas.microsoft.com/office/drawing/2014/main" id="{5966A6EC-8558-4174-A485-0A0EA7912B25}"/>
              </a:ext>
            </a:extLst>
          </p:cNvPr>
          <p:cNvGraphicFramePr>
            <a:graphicFrameLocks noGrp="1"/>
          </p:cNvGraphicFramePr>
          <p:nvPr>
            <p:extLst>
              <p:ext uri="{D42A27DB-BD31-4B8C-83A1-F6EECF244321}">
                <p14:modId xmlns:p14="http://schemas.microsoft.com/office/powerpoint/2010/main" val="1237322542"/>
              </p:ext>
            </p:extLst>
          </p:nvPr>
        </p:nvGraphicFramePr>
        <p:xfrm>
          <a:off x="3869268" y="2677866"/>
          <a:ext cx="7315200" cy="340360"/>
        </p:xfrm>
        <a:graphic>
          <a:graphicData uri="http://schemas.openxmlformats.org/drawingml/2006/table">
            <a:tbl>
              <a:tblPr/>
              <a:tblGrid>
                <a:gridCol w="7315200">
                  <a:extLst>
                    <a:ext uri="{9D8B030D-6E8A-4147-A177-3AD203B41FA5}">
                      <a16:colId xmlns:a16="http://schemas.microsoft.com/office/drawing/2014/main" val="943274480"/>
                    </a:ext>
                  </a:extLst>
                </a:gridCol>
              </a:tblGrid>
              <a:tr h="0">
                <a:tc>
                  <a:txBody>
                    <a:bodyPr/>
                    <a:lstStyle/>
                    <a:p>
                      <a:pPr rtl="0" fontAlgn="t">
                        <a:spcBef>
                          <a:spcPts val="0"/>
                        </a:spcBef>
                        <a:spcAft>
                          <a:spcPts val="0"/>
                        </a:spcAft>
                      </a:pPr>
                      <a:r>
                        <a:rPr lang="en-CA" sz="1400" b="0" i="0" u="none" strike="noStrike" dirty="0">
                          <a:solidFill>
                            <a:srgbClr val="585260"/>
                          </a:solidFill>
                          <a:effectLst/>
                          <a:latin typeface="Consolas" panose="020B0609020204030204" pitchFamily="49" charset="0"/>
                        </a:rPr>
                        <a:t>delay(</a:t>
                      </a:r>
                      <a:r>
                        <a:rPr lang="en-CA" sz="1400" b="0" i="0" u="none" strike="noStrike" dirty="0">
                          <a:solidFill>
                            <a:srgbClr val="AA573C"/>
                          </a:solidFill>
                          <a:effectLst/>
                          <a:latin typeface="Consolas" panose="020B0609020204030204" pitchFamily="49" charset="0"/>
                        </a:rPr>
                        <a:t>2000</a:t>
                      </a:r>
                      <a:r>
                        <a:rPr lang="en-CA" sz="1400" b="0" i="0" u="none" strike="noStrike" dirty="0">
                          <a:solidFill>
                            <a:srgbClr val="585260"/>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185428685"/>
                  </a:ext>
                </a:extLst>
              </a:tr>
            </a:tbl>
          </a:graphicData>
        </a:graphic>
      </p:graphicFrame>
      <p:sp>
        <p:nvSpPr>
          <p:cNvPr id="10" name="Rectangle 3">
            <a:extLst>
              <a:ext uri="{FF2B5EF4-FFF2-40B4-BE49-F238E27FC236}">
                <a16:creationId xmlns:a16="http://schemas.microsoft.com/office/drawing/2014/main" id="{F2DD988C-C65B-4862-8B79-456DC90D4169}"/>
              </a:ext>
            </a:extLst>
          </p:cNvPr>
          <p:cNvSpPr>
            <a:spLocks noChangeArrowheads="1"/>
          </p:cNvSpPr>
          <p:nvPr/>
        </p:nvSpPr>
        <p:spPr bwMode="auto">
          <a:xfrm>
            <a:off x="3869268" y="3088966"/>
            <a:ext cx="7012617" cy="21544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333333"/>
                </a:solidFill>
                <a:effectLst/>
                <a:latin typeface="Helvetica Neue"/>
              </a:rPr>
              <a:t>Or you can use </a:t>
            </a:r>
            <a:r>
              <a:rPr kumimoji="0" lang="en-US" altLang="en-US" sz="1400" b="0" i="0" u="none" strike="noStrike" cap="none" normalizeH="0" baseline="0">
                <a:ln>
                  <a:noFill/>
                </a:ln>
                <a:solidFill>
                  <a:srgbClr val="333333"/>
                </a:solidFill>
                <a:effectLst/>
                <a:latin typeface="Consolas" panose="020B0609020204030204" pitchFamily="49" charset="0"/>
              </a:rPr>
              <a:t>delayMicroseconds()</a:t>
            </a:r>
            <a:r>
              <a:rPr kumimoji="0" lang="en-US" altLang="en-US" sz="1400" b="0" i="0" u="none" strike="noStrike" cap="none" normalizeH="0" baseline="0">
                <a:ln>
                  <a:noFill/>
                </a:ln>
                <a:solidFill>
                  <a:srgbClr val="333333"/>
                </a:solidFill>
                <a:effectLst/>
                <a:latin typeface="Helvetica Neue"/>
              </a:rPr>
              <a:t> to get a more precise, microsecond-level delay.</a:t>
            </a:r>
            <a:r>
              <a:rPr kumimoji="0" lang="en-US" altLang="en-US" sz="14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30036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8906-267B-484A-835E-FDD7159DACA8}"/>
              </a:ext>
            </a:extLst>
          </p:cNvPr>
          <p:cNvSpPr>
            <a:spLocks noGrp="1"/>
          </p:cNvSpPr>
          <p:nvPr>
            <p:ph type="title"/>
          </p:nvPr>
        </p:nvSpPr>
        <p:spPr/>
        <p:txBody>
          <a:bodyPr/>
          <a:lstStyle/>
          <a:p>
            <a:r>
              <a:rPr lang="en-US" dirty="0"/>
              <a:t>Raspberry Pi 4 – </a:t>
            </a:r>
            <a:r>
              <a:rPr lang="en-US" dirty="0" err="1"/>
              <a:t>WiringPi</a:t>
            </a:r>
            <a:r>
              <a:rPr lang="en-US" dirty="0"/>
              <a:t> API</a:t>
            </a:r>
            <a:br>
              <a:rPr lang="en-US" dirty="0"/>
            </a:br>
            <a:r>
              <a:rPr lang="en-US" dirty="0"/>
              <a:t>Programing</a:t>
            </a:r>
            <a:endParaRPr lang="en-CA" dirty="0"/>
          </a:p>
        </p:txBody>
      </p:sp>
      <p:sp>
        <p:nvSpPr>
          <p:cNvPr id="7" name="TextBox 6">
            <a:extLst>
              <a:ext uri="{FF2B5EF4-FFF2-40B4-BE49-F238E27FC236}">
                <a16:creationId xmlns:a16="http://schemas.microsoft.com/office/drawing/2014/main" id="{ACC8575C-38C0-46EB-A6FB-E5B174D80AFF}"/>
              </a:ext>
            </a:extLst>
          </p:cNvPr>
          <p:cNvSpPr txBox="1"/>
          <p:nvPr/>
        </p:nvSpPr>
        <p:spPr>
          <a:xfrm>
            <a:off x="3578470" y="939171"/>
            <a:ext cx="7754815" cy="646331"/>
          </a:xfrm>
          <a:prstGeom prst="rect">
            <a:avLst/>
          </a:prstGeom>
          <a:noFill/>
        </p:spPr>
        <p:txBody>
          <a:bodyPr wrap="square" rtlCol="0">
            <a:spAutoFit/>
          </a:bodyPr>
          <a:lstStyle/>
          <a:p>
            <a:r>
              <a:rPr lang="en-US" dirty="0"/>
              <a:t>After wring the program, in order compile the code with </a:t>
            </a:r>
            <a:r>
              <a:rPr lang="en-US" dirty="0" err="1"/>
              <a:t>WiringPI</a:t>
            </a:r>
            <a:r>
              <a:rPr lang="en-US" dirty="0"/>
              <a:t> library, we need to use:</a:t>
            </a:r>
            <a:endParaRPr lang="en-CA" dirty="0"/>
          </a:p>
        </p:txBody>
      </p:sp>
      <p:sp>
        <p:nvSpPr>
          <p:cNvPr id="9" name="TextBox 8">
            <a:extLst>
              <a:ext uri="{FF2B5EF4-FFF2-40B4-BE49-F238E27FC236}">
                <a16:creationId xmlns:a16="http://schemas.microsoft.com/office/drawing/2014/main" id="{8A8C91F5-0F3B-4F6B-B816-163045D8FD86}"/>
              </a:ext>
            </a:extLst>
          </p:cNvPr>
          <p:cNvSpPr txBox="1"/>
          <p:nvPr/>
        </p:nvSpPr>
        <p:spPr>
          <a:xfrm>
            <a:off x="3578469" y="1690273"/>
            <a:ext cx="7359161" cy="646331"/>
          </a:xfrm>
          <a:prstGeom prst="rect">
            <a:avLst/>
          </a:prstGeom>
          <a:noFill/>
        </p:spPr>
        <p:txBody>
          <a:bodyPr wrap="square">
            <a:spAutoFit/>
          </a:bodyPr>
          <a:lstStyle/>
          <a:p>
            <a:r>
              <a:rPr lang="en-US" b="0" i="0" dirty="0">
                <a:solidFill>
                  <a:srgbClr val="333333"/>
                </a:solidFill>
                <a:effectLst/>
                <a:latin typeface="+mj-lt"/>
              </a:rPr>
              <a:t>To </a:t>
            </a:r>
            <a:r>
              <a:rPr lang="en-US" b="1" i="0" dirty="0">
                <a:solidFill>
                  <a:srgbClr val="333333"/>
                </a:solidFill>
                <a:effectLst/>
                <a:latin typeface="+mj-lt"/>
              </a:rPr>
              <a:t>compile our program</a:t>
            </a:r>
            <a:r>
              <a:rPr lang="en-US" b="0" i="0" dirty="0">
                <a:solidFill>
                  <a:srgbClr val="333333"/>
                </a:solidFill>
                <a:effectLst/>
                <a:latin typeface="+mj-lt"/>
              </a:rPr>
              <a:t>, we'll invoke </a:t>
            </a:r>
            <a:r>
              <a:rPr lang="en-US" b="0" i="0" u="none" strike="noStrike" dirty="0" err="1">
                <a:solidFill>
                  <a:srgbClr val="E0311D"/>
                </a:solidFill>
                <a:effectLst/>
                <a:latin typeface="+mj-lt"/>
                <a:hlinkClick r:id="rId2"/>
              </a:rPr>
              <a:t>gcc</a:t>
            </a:r>
            <a:r>
              <a:rPr lang="en-US" b="0" i="0" dirty="0">
                <a:solidFill>
                  <a:srgbClr val="333333"/>
                </a:solidFill>
                <a:effectLst/>
                <a:latin typeface="+mj-lt"/>
              </a:rPr>
              <a:t>. Enter this into your terminal, and wait a second for it to finish compiling, Ex:</a:t>
            </a:r>
            <a:endParaRPr lang="en-CA" dirty="0">
              <a:latin typeface="+mj-lt"/>
            </a:endParaRPr>
          </a:p>
        </p:txBody>
      </p:sp>
      <p:graphicFrame>
        <p:nvGraphicFramePr>
          <p:cNvPr id="10" name="Table 9">
            <a:extLst>
              <a:ext uri="{FF2B5EF4-FFF2-40B4-BE49-F238E27FC236}">
                <a16:creationId xmlns:a16="http://schemas.microsoft.com/office/drawing/2014/main" id="{0CE02B68-297A-4EEC-A075-52120137D4B4}"/>
              </a:ext>
            </a:extLst>
          </p:cNvPr>
          <p:cNvGraphicFramePr>
            <a:graphicFrameLocks noGrp="1"/>
          </p:cNvGraphicFramePr>
          <p:nvPr>
            <p:extLst>
              <p:ext uri="{D42A27DB-BD31-4B8C-83A1-F6EECF244321}">
                <p14:modId xmlns:p14="http://schemas.microsoft.com/office/powerpoint/2010/main" val="4080296064"/>
              </p:ext>
            </p:extLst>
          </p:nvPr>
        </p:nvGraphicFramePr>
        <p:xfrm>
          <a:off x="3578469" y="2441375"/>
          <a:ext cx="7315200" cy="340360"/>
        </p:xfrm>
        <a:graphic>
          <a:graphicData uri="http://schemas.openxmlformats.org/drawingml/2006/table">
            <a:tbl>
              <a:tblPr/>
              <a:tblGrid>
                <a:gridCol w="7315200">
                  <a:extLst>
                    <a:ext uri="{9D8B030D-6E8A-4147-A177-3AD203B41FA5}">
                      <a16:colId xmlns:a16="http://schemas.microsoft.com/office/drawing/2014/main" val="3288655363"/>
                    </a:ext>
                  </a:extLst>
                </a:gridCol>
              </a:tblGrid>
              <a:tr h="0">
                <a:tc>
                  <a:txBody>
                    <a:bodyPr/>
                    <a:lstStyle/>
                    <a:p>
                      <a:pPr rtl="0" fontAlgn="t">
                        <a:spcBef>
                          <a:spcPts val="0"/>
                        </a:spcBef>
                        <a:spcAft>
                          <a:spcPts val="0"/>
                        </a:spcAft>
                      </a:pPr>
                      <a:r>
                        <a:rPr lang="en-CA" sz="1400" b="0" i="0" u="none" strike="noStrike" dirty="0" err="1">
                          <a:solidFill>
                            <a:srgbClr val="585260"/>
                          </a:solidFill>
                          <a:effectLst/>
                          <a:latin typeface="Consolas" panose="020B0609020204030204" pitchFamily="49" charset="0"/>
                        </a:rPr>
                        <a:t>gcc</a:t>
                      </a:r>
                      <a:r>
                        <a:rPr lang="en-CA" sz="1400" b="0" i="0" u="none" strike="noStrike" dirty="0">
                          <a:solidFill>
                            <a:srgbClr val="585260"/>
                          </a:solidFill>
                          <a:effectLst/>
                          <a:latin typeface="Consolas" panose="020B0609020204030204" pitchFamily="49" charset="0"/>
                        </a:rPr>
                        <a:t> -o </a:t>
                      </a:r>
                      <a:r>
                        <a:rPr lang="en-CA" sz="1400" b="0" i="0" u="none" strike="noStrike" dirty="0" err="1">
                          <a:solidFill>
                            <a:srgbClr val="585260"/>
                          </a:solidFill>
                          <a:effectLst/>
                          <a:latin typeface="Consolas" panose="020B0609020204030204" pitchFamily="49" charset="0"/>
                        </a:rPr>
                        <a:t>ouputname</a:t>
                      </a:r>
                      <a:r>
                        <a:rPr lang="en-CA" sz="1400" b="0" i="0" u="none" strike="noStrike" dirty="0">
                          <a:solidFill>
                            <a:srgbClr val="585260"/>
                          </a:solidFill>
                          <a:effectLst/>
                          <a:latin typeface="Consolas" panose="020B0609020204030204" pitchFamily="49" charset="0"/>
                        </a:rPr>
                        <a:t> </a:t>
                      </a:r>
                      <a:r>
                        <a:rPr lang="en-CA" sz="1400" b="0" i="0" u="none" strike="noStrike" dirty="0" err="1">
                          <a:solidFill>
                            <a:srgbClr val="585260"/>
                          </a:solidFill>
                          <a:effectLst/>
                          <a:latin typeface="Consolas" panose="020B0609020204030204" pitchFamily="49" charset="0"/>
                        </a:rPr>
                        <a:t>codefile.c</a:t>
                      </a:r>
                      <a:r>
                        <a:rPr lang="en-CA" sz="1400" b="0" i="0" u="none" strike="noStrike" dirty="0">
                          <a:solidFill>
                            <a:srgbClr val="585260"/>
                          </a:solidFill>
                          <a:effectLst/>
                          <a:latin typeface="Consolas" panose="020B0609020204030204" pitchFamily="49" charset="0"/>
                        </a:rPr>
                        <a:t> -l </a:t>
                      </a:r>
                      <a:r>
                        <a:rPr lang="en-CA" sz="1400" b="0" i="0" u="none" strike="noStrike" dirty="0" err="1">
                          <a:solidFill>
                            <a:srgbClr val="585260"/>
                          </a:solidFill>
                          <a:effectLst/>
                          <a:latin typeface="Consolas" panose="020B0609020204030204" pitchFamily="49" charset="0"/>
                        </a:rPr>
                        <a:t>wiringPi</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726931133"/>
                  </a:ext>
                </a:extLst>
              </a:tr>
            </a:tbl>
          </a:graphicData>
        </a:graphic>
      </p:graphicFrame>
      <p:sp>
        <p:nvSpPr>
          <p:cNvPr id="12" name="TextBox 11">
            <a:extLst>
              <a:ext uri="{FF2B5EF4-FFF2-40B4-BE49-F238E27FC236}">
                <a16:creationId xmlns:a16="http://schemas.microsoft.com/office/drawing/2014/main" id="{5F9B0D8B-E13C-4FE8-BA39-3BF13D6A3EEF}"/>
              </a:ext>
            </a:extLst>
          </p:cNvPr>
          <p:cNvSpPr txBox="1"/>
          <p:nvPr/>
        </p:nvSpPr>
        <p:spPr>
          <a:xfrm>
            <a:off x="3578469" y="2886506"/>
            <a:ext cx="7315200" cy="646331"/>
          </a:xfrm>
          <a:prstGeom prst="rect">
            <a:avLst/>
          </a:prstGeom>
          <a:noFill/>
        </p:spPr>
        <p:txBody>
          <a:bodyPr wrap="square" rtlCol="0">
            <a:spAutoFit/>
          </a:bodyPr>
          <a:lstStyle/>
          <a:p>
            <a:r>
              <a:rPr lang="en-US" dirty="0"/>
              <a:t>Where the </a:t>
            </a:r>
            <a:r>
              <a:rPr lang="en-US" dirty="0" err="1"/>
              <a:t>outputname</a:t>
            </a:r>
            <a:r>
              <a:rPr lang="en-US" dirty="0"/>
              <a:t> is the name of the excusable file and the </a:t>
            </a:r>
            <a:r>
              <a:rPr lang="en-US" dirty="0" err="1"/>
              <a:t>codefile.c</a:t>
            </a:r>
            <a:r>
              <a:rPr lang="en-US" dirty="0"/>
              <a:t> is the source code file</a:t>
            </a:r>
            <a:endParaRPr lang="en-CA" dirty="0"/>
          </a:p>
        </p:txBody>
      </p:sp>
      <p:sp>
        <p:nvSpPr>
          <p:cNvPr id="14" name="TextBox 13">
            <a:extLst>
              <a:ext uri="{FF2B5EF4-FFF2-40B4-BE49-F238E27FC236}">
                <a16:creationId xmlns:a16="http://schemas.microsoft.com/office/drawing/2014/main" id="{57829650-18F3-4ADB-9F5F-21A0314C70AD}"/>
              </a:ext>
            </a:extLst>
          </p:cNvPr>
          <p:cNvSpPr txBox="1"/>
          <p:nvPr/>
        </p:nvSpPr>
        <p:spPr>
          <a:xfrm>
            <a:off x="3578469" y="3532837"/>
            <a:ext cx="7315199" cy="1200329"/>
          </a:xfrm>
          <a:prstGeom prst="rect">
            <a:avLst/>
          </a:prstGeom>
          <a:noFill/>
        </p:spPr>
        <p:txBody>
          <a:bodyPr wrap="square">
            <a:spAutoFit/>
          </a:bodyPr>
          <a:lstStyle/>
          <a:p>
            <a:r>
              <a:rPr lang="en-US" b="0" i="0" dirty="0">
                <a:solidFill>
                  <a:srgbClr val="333333"/>
                </a:solidFill>
                <a:effectLst/>
                <a:latin typeface="+mj-lt"/>
              </a:rPr>
              <a:t>That command will create an executable file -- “</a:t>
            </a:r>
            <a:r>
              <a:rPr lang="en-US" b="0" i="0" dirty="0" err="1">
                <a:solidFill>
                  <a:srgbClr val="333333"/>
                </a:solidFill>
                <a:effectLst/>
                <a:latin typeface="+mj-lt"/>
              </a:rPr>
              <a:t>outputname</a:t>
            </a:r>
            <a:r>
              <a:rPr lang="en-US" b="0" i="0" dirty="0">
                <a:solidFill>
                  <a:srgbClr val="333333"/>
                </a:solidFill>
                <a:effectLst/>
                <a:latin typeface="+mj-lt"/>
              </a:rPr>
              <a:t>". The "-l </a:t>
            </a:r>
            <a:r>
              <a:rPr lang="en-US" b="0" i="0" dirty="0" err="1">
                <a:solidFill>
                  <a:srgbClr val="333333"/>
                </a:solidFill>
                <a:effectLst/>
                <a:latin typeface="+mj-lt"/>
              </a:rPr>
              <a:t>wiringPi</a:t>
            </a:r>
            <a:r>
              <a:rPr lang="en-US" b="0" i="0" dirty="0">
                <a:solidFill>
                  <a:srgbClr val="333333"/>
                </a:solidFill>
                <a:effectLst/>
                <a:latin typeface="+mj-lt"/>
              </a:rPr>
              <a:t>" part is important, it loads the </a:t>
            </a:r>
            <a:r>
              <a:rPr lang="en-US" b="0" i="0" dirty="0" err="1">
                <a:solidFill>
                  <a:srgbClr val="333333"/>
                </a:solidFill>
                <a:effectLst/>
                <a:latin typeface="+mj-lt"/>
              </a:rPr>
              <a:t>wiringPi</a:t>
            </a:r>
            <a:r>
              <a:rPr lang="en-US" b="0" i="0" dirty="0">
                <a:solidFill>
                  <a:srgbClr val="333333"/>
                </a:solidFill>
                <a:effectLst/>
                <a:latin typeface="+mj-lt"/>
              </a:rPr>
              <a:t> library. A successful compilation won't produce any messages; if you got any errors, try to use the messages to track them down.</a:t>
            </a:r>
            <a:endParaRPr lang="en-CA" dirty="0">
              <a:latin typeface="+mj-lt"/>
            </a:endParaRPr>
          </a:p>
        </p:txBody>
      </p:sp>
    </p:spTree>
    <p:extLst>
      <p:ext uri="{BB962C8B-B14F-4D97-AF65-F5344CB8AC3E}">
        <p14:creationId xmlns:p14="http://schemas.microsoft.com/office/powerpoint/2010/main" val="2790263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0473-84E3-4C80-8E43-DFFD9D2FC065}"/>
              </a:ext>
            </a:extLst>
          </p:cNvPr>
          <p:cNvSpPr>
            <a:spLocks noGrp="1"/>
          </p:cNvSpPr>
          <p:nvPr>
            <p:ph type="title"/>
          </p:nvPr>
        </p:nvSpPr>
        <p:spPr/>
        <p:txBody>
          <a:bodyPr/>
          <a:lstStyle/>
          <a:p>
            <a:r>
              <a:rPr lang="en-US" dirty="0"/>
              <a:t>Raspberry Pi 4 &amp; Ultrasonic sensor interfacing</a:t>
            </a:r>
            <a:endParaRPr lang="en-CA" dirty="0"/>
          </a:p>
        </p:txBody>
      </p:sp>
      <p:sp>
        <p:nvSpPr>
          <p:cNvPr id="3" name="Content Placeholder 2">
            <a:extLst>
              <a:ext uri="{FF2B5EF4-FFF2-40B4-BE49-F238E27FC236}">
                <a16:creationId xmlns:a16="http://schemas.microsoft.com/office/drawing/2014/main" id="{225484CB-111A-4BDB-B231-FA5999DFD5C8}"/>
              </a:ext>
            </a:extLst>
          </p:cNvPr>
          <p:cNvSpPr>
            <a:spLocks noGrp="1"/>
          </p:cNvSpPr>
          <p:nvPr>
            <p:ph idx="1"/>
          </p:nvPr>
        </p:nvSpPr>
        <p:spPr>
          <a:xfrm>
            <a:off x="3869268" y="864108"/>
            <a:ext cx="7315200" cy="3250692"/>
          </a:xfrm>
        </p:spPr>
        <p:txBody>
          <a:bodyPr/>
          <a:lstStyle/>
          <a:p>
            <a:pPr marL="0" indent="0">
              <a:buNone/>
            </a:pPr>
            <a:r>
              <a:rPr lang="en-US" dirty="0"/>
              <a:t>After setting up the ultrasonic sensor and the raspberry pi</a:t>
            </a:r>
          </a:p>
          <a:p>
            <a:pPr marL="0" indent="0">
              <a:buNone/>
            </a:pPr>
            <a:r>
              <a:rPr lang="en-US" dirty="0"/>
              <a:t>we can select the GPIO pin from the raspberry pi board to work as the ”trigger” pin and “echo” pin. </a:t>
            </a:r>
          </a:p>
          <a:p>
            <a:pPr marL="0" indent="0">
              <a:buNone/>
            </a:pPr>
            <a:r>
              <a:rPr lang="en-US" dirty="0"/>
              <a:t>From the board we select GPIO 22 and GPIO 27 ( these two pins have been selected because they are single function pin, so we can save other pins for other type of interface)</a:t>
            </a:r>
          </a:p>
          <a:p>
            <a:pPr marL="0" indent="0">
              <a:buNone/>
            </a:pPr>
            <a:r>
              <a:rPr lang="en-US" dirty="0"/>
              <a:t>In the code we can define these pins:</a:t>
            </a:r>
          </a:p>
          <a:p>
            <a:pPr marL="0" indent="0">
              <a:buNone/>
            </a:pPr>
            <a:endParaRPr lang="en-US" dirty="0"/>
          </a:p>
          <a:p>
            <a:pPr marL="0" indent="0">
              <a:buNone/>
            </a:pPr>
            <a:endParaRPr lang="en-CA" dirty="0"/>
          </a:p>
        </p:txBody>
      </p:sp>
      <p:graphicFrame>
        <p:nvGraphicFramePr>
          <p:cNvPr id="4" name="Table 3">
            <a:extLst>
              <a:ext uri="{FF2B5EF4-FFF2-40B4-BE49-F238E27FC236}">
                <a16:creationId xmlns:a16="http://schemas.microsoft.com/office/drawing/2014/main" id="{A518CB57-FA5B-4940-B3D8-6DC221434E8E}"/>
              </a:ext>
            </a:extLst>
          </p:cNvPr>
          <p:cNvGraphicFramePr>
            <a:graphicFrameLocks noGrp="1"/>
          </p:cNvGraphicFramePr>
          <p:nvPr>
            <p:extLst>
              <p:ext uri="{D42A27DB-BD31-4B8C-83A1-F6EECF244321}">
                <p14:modId xmlns:p14="http://schemas.microsoft.com/office/powerpoint/2010/main" val="1736311967"/>
              </p:ext>
            </p:extLst>
          </p:nvPr>
        </p:nvGraphicFramePr>
        <p:xfrm>
          <a:off x="3939607" y="3424428"/>
          <a:ext cx="7315200" cy="553720"/>
        </p:xfrm>
        <a:graphic>
          <a:graphicData uri="http://schemas.openxmlformats.org/drawingml/2006/table">
            <a:tbl>
              <a:tblPr/>
              <a:tblGrid>
                <a:gridCol w="7315200">
                  <a:extLst>
                    <a:ext uri="{9D8B030D-6E8A-4147-A177-3AD203B41FA5}">
                      <a16:colId xmlns:a16="http://schemas.microsoft.com/office/drawing/2014/main" val="1822478323"/>
                    </a:ext>
                  </a:extLst>
                </a:gridCol>
              </a:tblGrid>
              <a:tr h="0">
                <a:tc>
                  <a:txBody>
                    <a:bodyPr/>
                    <a:lstStyle/>
                    <a:p>
                      <a:pPr rtl="0" fontAlgn="t">
                        <a:spcBef>
                          <a:spcPts val="0"/>
                        </a:spcBef>
                        <a:spcAft>
                          <a:spcPts val="0"/>
                        </a:spcAft>
                      </a:pPr>
                      <a:r>
                        <a:rPr lang="en-CA" sz="1400" b="0" i="0" u="none" strike="noStrike" dirty="0">
                          <a:solidFill>
                            <a:srgbClr val="AA573C"/>
                          </a:solidFill>
                          <a:effectLst/>
                          <a:latin typeface="Consolas" panose="020B0609020204030204" pitchFamily="49" charset="0"/>
                        </a:rPr>
                        <a:t>#define TRIG 22</a:t>
                      </a:r>
                      <a:br>
                        <a:rPr lang="en-CA" sz="1400" b="0" i="0" u="none" strike="noStrike" dirty="0">
                          <a:solidFill>
                            <a:srgbClr val="585260"/>
                          </a:solidFill>
                          <a:effectLst/>
                          <a:latin typeface="Consolas" panose="020B0609020204030204" pitchFamily="49" charset="0"/>
                        </a:rPr>
                      </a:br>
                      <a:r>
                        <a:rPr lang="en-CA" sz="1400" b="0" i="0" u="none" strike="noStrike" dirty="0">
                          <a:solidFill>
                            <a:srgbClr val="AA573C"/>
                          </a:solidFill>
                          <a:effectLst/>
                          <a:latin typeface="Consolas" panose="020B0609020204030204" pitchFamily="49" charset="0"/>
                        </a:rPr>
                        <a:t>#define ECHO 27</a:t>
                      </a:r>
                      <a:endParaRPr lang="en-CA" sz="24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3937826168"/>
                  </a:ext>
                </a:extLst>
              </a:tr>
            </a:tbl>
          </a:graphicData>
        </a:graphic>
      </p:graphicFrame>
    </p:spTree>
    <p:extLst>
      <p:ext uri="{BB962C8B-B14F-4D97-AF65-F5344CB8AC3E}">
        <p14:creationId xmlns:p14="http://schemas.microsoft.com/office/powerpoint/2010/main" val="353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72A6-98BA-4297-98DB-1ADA0CF21AF8}"/>
              </a:ext>
            </a:extLst>
          </p:cNvPr>
          <p:cNvSpPr>
            <a:spLocks noGrp="1"/>
          </p:cNvSpPr>
          <p:nvPr>
            <p:ph type="title"/>
          </p:nvPr>
        </p:nvSpPr>
        <p:spPr/>
        <p:txBody>
          <a:bodyPr/>
          <a:lstStyle/>
          <a:p>
            <a:r>
              <a:rPr lang="en-US" dirty="0"/>
              <a:t>Raspberry Pi 4 &amp; Ultrasonic sensor interfacing</a:t>
            </a:r>
            <a:endParaRPr lang="en-CA" dirty="0"/>
          </a:p>
        </p:txBody>
      </p:sp>
      <p:sp>
        <p:nvSpPr>
          <p:cNvPr id="3" name="Content Placeholder 2">
            <a:extLst>
              <a:ext uri="{FF2B5EF4-FFF2-40B4-BE49-F238E27FC236}">
                <a16:creationId xmlns:a16="http://schemas.microsoft.com/office/drawing/2014/main" id="{A526DC25-6605-474E-86D0-A4E19991DF20}"/>
              </a:ext>
            </a:extLst>
          </p:cNvPr>
          <p:cNvSpPr>
            <a:spLocks noGrp="1"/>
          </p:cNvSpPr>
          <p:nvPr>
            <p:ph idx="1"/>
          </p:nvPr>
        </p:nvSpPr>
        <p:spPr>
          <a:xfrm>
            <a:off x="3869268" y="864108"/>
            <a:ext cx="7315200" cy="1712038"/>
          </a:xfrm>
        </p:spPr>
        <p:txBody>
          <a:bodyPr/>
          <a:lstStyle/>
          <a:p>
            <a:pPr marL="0" indent="0">
              <a:buNone/>
            </a:pPr>
            <a:r>
              <a:rPr lang="en-US" dirty="0"/>
              <a:t>Transfer the code from desktop to raspberry pi. Or you can create the source file directly on raspberry pi by using touch command</a:t>
            </a:r>
          </a:p>
          <a:p>
            <a:pPr marL="0" indent="0">
              <a:buNone/>
            </a:pPr>
            <a:endParaRPr lang="en-CA" dirty="0"/>
          </a:p>
        </p:txBody>
      </p:sp>
      <p:graphicFrame>
        <p:nvGraphicFramePr>
          <p:cNvPr id="6" name="Table 5">
            <a:extLst>
              <a:ext uri="{FF2B5EF4-FFF2-40B4-BE49-F238E27FC236}">
                <a16:creationId xmlns:a16="http://schemas.microsoft.com/office/drawing/2014/main" id="{EF86389E-5C5C-4ACE-947E-74659E8D7E5A}"/>
              </a:ext>
            </a:extLst>
          </p:cNvPr>
          <p:cNvGraphicFramePr>
            <a:graphicFrameLocks noGrp="1"/>
          </p:cNvGraphicFramePr>
          <p:nvPr>
            <p:extLst>
              <p:ext uri="{D42A27DB-BD31-4B8C-83A1-F6EECF244321}">
                <p14:modId xmlns:p14="http://schemas.microsoft.com/office/powerpoint/2010/main" val="2718334600"/>
              </p:ext>
            </p:extLst>
          </p:nvPr>
        </p:nvGraphicFramePr>
        <p:xfrm>
          <a:off x="3869268" y="1924465"/>
          <a:ext cx="7315200" cy="370840"/>
        </p:xfrm>
        <a:graphic>
          <a:graphicData uri="http://schemas.openxmlformats.org/drawingml/2006/table">
            <a:tbl>
              <a:tblPr/>
              <a:tblGrid>
                <a:gridCol w="7315200">
                  <a:extLst>
                    <a:ext uri="{9D8B030D-6E8A-4147-A177-3AD203B41FA5}">
                      <a16:colId xmlns:a16="http://schemas.microsoft.com/office/drawing/2014/main" val="2004173061"/>
                    </a:ext>
                  </a:extLst>
                </a:gridCol>
              </a:tblGrid>
              <a:tr h="0">
                <a:tc>
                  <a:txBody>
                    <a:bodyPr/>
                    <a:lstStyle/>
                    <a:p>
                      <a:pPr rtl="0" fontAlgn="t">
                        <a:spcBef>
                          <a:spcPts val="0"/>
                        </a:spcBef>
                        <a:spcAft>
                          <a:spcPts val="0"/>
                        </a:spcAft>
                      </a:pPr>
                      <a:r>
                        <a:rPr lang="en-CA" sz="1600" b="0" i="0" u="none" strike="noStrike" dirty="0">
                          <a:solidFill>
                            <a:srgbClr val="585260"/>
                          </a:solidFill>
                          <a:effectLst/>
                          <a:latin typeface="Consolas" panose="020B0609020204030204" pitchFamily="49" charset="0"/>
                        </a:rPr>
                        <a:t>~laptop: </a:t>
                      </a:r>
                      <a:r>
                        <a:rPr lang="en-CA" sz="1600" b="0" i="0" u="none" strike="noStrike" dirty="0" err="1">
                          <a:solidFill>
                            <a:srgbClr val="585260"/>
                          </a:solidFill>
                          <a:effectLst/>
                          <a:latin typeface="Consolas" panose="020B0609020204030204" pitchFamily="49" charset="0"/>
                        </a:rPr>
                        <a:t>scp</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ultrasensor.c</a:t>
                      </a:r>
                      <a:r>
                        <a:rPr lang="en-CA" sz="1600" b="0" i="0" u="none" strike="noStrike" dirty="0">
                          <a:solidFill>
                            <a:srgbClr val="585260"/>
                          </a:solidFill>
                          <a:effectLst/>
                          <a:latin typeface="Consolas" panose="020B0609020204030204" pitchFamily="49" charset="0"/>
                        </a:rPr>
                        <a:t> pi@</a:t>
                      </a:r>
                      <a:r>
                        <a:rPr lang="en-CA" sz="1600" b="0" i="0" u="none" strike="noStrike" dirty="0">
                          <a:solidFill>
                            <a:srgbClr val="AA573C"/>
                          </a:solidFill>
                          <a:effectLst/>
                          <a:latin typeface="Consolas" panose="020B0609020204030204" pitchFamily="49" charset="0"/>
                        </a:rPr>
                        <a:t>192.168.2.33</a:t>
                      </a:r>
                      <a:r>
                        <a:rPr lang="en-CA" sz="1600" b="0" i="0" u="none" strike="noStrike" dirty="0">
                          <a:solidFill>
                            <a:srgbClr val="585260"/>
                          </a:solidFill>
                          <a:effectLst/>
                          <a:latin typeface="Consolas" panose="020B0609020204030204" pitchFamily="49" charset="0"/>
                        </a:rPr>
                        <a:t>:~/Project</a:t>
                      </a: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829021891"/>
                  </a:ext>
                </a:extLst>
              </a:tr>
            </a:tbl>
          </a:graphicData>
        </a:graphic>
      </p:graphicFrame>
      <p:sp>
        <p:nvSpPr>
          <p:cNvPr id="8" name="TextBox 7">
            <a:extLst>
              <a:ext uri="{FF2B5EF4-FFF2-40B4-BE49-F238E27FC236}">
                <a16:creationId xmlns:a16="http://schemas.microsoft.com/office/drawing/2014/main" id="{209AC408-3007-4463-8571-B415FA6570CA}"/>
              </a:ext>
            </a:extLst>
          </p:cNvPr>
          <p:cNvSpPr txBox="1"/>
          <p:nvPr/>
        </p:nvSpPr>
        <p:spPr>
          <a:xfrm>
            <a:off x="3869268" y="2391480"/>
            <a:ext cx="4227439" cy="369332"/>
          </a:xfrm>
          <a:prstGeom prst="rect">
            <a:avLst/>
          </a:prstGeom>
          <a:noFill/>
        </p:spPr>
        <p:txBody>
          <a:bodyPr wrap="none" rtlCol="0">
            <a:spAutoFit/>
          </a:bodyPr>
          <a:lstStyle/>
          <a:p>
            <a:r>
              <a:rPr lang="en-US" dirty="0"/>
              <a:t>Checking the content of the code by using:</a:t>
            </a:r>
            <a:endParaRPr lang="en-CA" dirty="0"/>
          </a:p>
        </p:txBody>
      </p:sp>
      <p:graphicFrame>
        <p:nvGraphicFramePr>
          <p:cNvPr id="9" name="Table 8">
            <a:extLst>
              <a:ext uri="{FF2B5EF4-FFF2-40B4-BE49-F238E27FC236}">
                <a16:creationId xmlns:a16="http://schemas.microsoft.com/office/drawing/2014/main" id="{1510408C-0FBA-4B12-9976-12809AF2D6AE}"/>
              </a:ext>
            </a:extLst>
          </p:cNvPr>
          <p:cNvGraphicFramePr>
            <a:graphicFrameLocks noGrp="1"/>
          </p:cNvGraphicFramePr>
          <p:nvPr>
            <p:extLst>
              <p:ext uri="{D42A27DB-BD31-4B8C-83A1-F6EECF244321}">
                <p14:modId xmlns:p14="http://schemas.microsoft.com/office/powerpoint/2010/main" val="2173753617"/>
              </p:ext>
            </p:extLst>
          </p:nvPr>
        </p:nvGraphicFramePr>
        <p:xfrm>
          <a:off x="3839961" y="2856987"/>
          <a:ext cx="7315200" cy="370840"/>
        </p:xfrm>
        <a:graphic>
          <a:graphicData uri="http://schemas.openxmlformats.org/drawingml/2006/table">
            <a:tbl>
              <a:tblPr/>
              <a:tblGrid>
                <a:gridCol w="7315200">
                  <a:extLst>
                    <a:ext uri="{9D8B030D-6E8A-4147-A177-3AD203B41FA5}">
                      <a16:colId xmlns:a16="http://schemas.microsoft.com/office/drawing/2014/main" val="2642733429"/>
                    </a:ext>
                  </a:extLst>
                </a:gridCol>
              </a:tblGrid>
              <a:tr h="0">
                <a:tc>
                  <a:txBody>
                    <a:bodyPr/>
                    <a:lstStyle/>
                    <a:p>
                      <a:pPr rtl="0" fontAlgn="t">
                        <a:spcBef>
                          <a:spcPts val="0"/>
                        </a:spcBef>
                        <a:spcAft>
                          <a:spcPts val="0"/>
                        </a:spcAft>
                      </a:pPr>
                      <a:r>
                        <a:rPr lang="it-IT" sz="1600" b="0" i="0" u="none" strike="noStrike" dirty="0">
                          <a:solidFill>
                            <a:srgbClr val="585260"/>
                          </a:solidFill>
                          <a:effectLst/>
                          <a:latin typeface="Consolas" panose="020B0609020204030204" pitchFamily="49" charset="0"/>
                        </a:rPr>
                        <a:t>pi@raspberrypi:~/Project $ nano ultrasensor.c</a:t>
                      </a:r>
                      <a:endParaRPr lang="it-IT"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451710731"/>
                  </a:ext>
                </a:extLst>
              </a:tr>
            </a:tbl>
          </a:graphicData>
        </a:graphic>
      </p:graphicFrame>
      <p:sp>
        <p:nvSpPr>
          <p:cNvPr id="11" name="TextBox 10">
            <a:extLst>
              <a:ext uri="{FF2B5EF4-FFF2-40B4-BE49-F238E27FC236}">
                <a16:creationId xmlns:a16="http://schemas.microsoft.com/office/drawing/2014/main" id="{30FD87AD-B04C-47B2-8A04-EB3BE6BA7092}"/>
              </a:ext>
            </a:extLst>
          </p:cNvPr>
          <p:cNvSpPr txBox="1"/>
          <p:nvPr/>
        </p:nvSpPr>
        <p:spPr>
          <a:xfrm>
            <a:off x="3839961" y="3420177"/>
            <a:ext cx="4957255" cy="369332"/>
          </a:xfrm>
          <a:prstGeom prst="rect">
            <a:avLst/>
          </a:prstGeom>
          <a:noFill/>
        </p:spPr>
        <p:txBody>
          <a:bodyPr wrap="none" rtlCol="0">
            <a:spAutoFit/>
          </a:bodyPr>
          <a:lstStyle/>
          <a:p>
            <a:r>
              <a:rPr lang="en-US" dirty="0"/>
              <a:t>Following pages are the source code: </a:t>
            </a:r>
            <a:r>
              <a:rPr lang="en-US" dirty="0" err="1"/>
              <a:t>ultrasensor.c</a:t>
            </a:r>
            <a:endParaRPr lang="en-CA" dirty="0"/>
          </a:p>
        </p:txBody>
      </p:sp>
    </p:spTree>
    <p:extLst>
      <p:ext uri="{BB962C8B-B14F-4D97-AF65-F5344CB8AC3E}">
        <p14:creationId xmlns:p14="http://schemas.microsoft.com/office/powerpoint/2010/main" val="4094683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2EC-DCE2-493A-86AC-26FDCCDD0B1F}"/>
              </a:ext>
            </a:extLst>
          </p:cNvPr>
          <p:cNvSpPr>
            <a:spLocks noGrp="1"/>
          </p:cNvSpPr>
          <p:nvPr>
            <p:ph type="title"/>
          </p:nvPr>
        </p:nvSpPr>
        <p:spPr/>
        <p:txBody>
          <a:bodyPr/>
          <a:lstStyle/>
          <a:p>
            <a:r>
              <a:rPr lang="en-US" dirty="0"/>
              <a:t>Raspberry Pi 4 &amp; Ultrasonic sensor interfacing</a:t>
            </a:r>
            <a:endParaRPr lang="en-CA" dirty="0"/>
          </a:p>
        </p:txBody>
      </p:sp>
      <p:graphicFrame>
        <p:nvGraphicFramePr>
          <p:cNvPr id="6" name="Table 5">
            <a:extLst>
              <a:ext uri="{FF2B5EF4-FFF2-40B4-BE49-F238E27FC236}">
                <a16:creationId xmlns:a16="http://schemas.microsoft.com/office/drawing/2014/main" id="{B228F70E-8510-475A-A35F-F068E69ABEE9}"/>
              </a:ext>
            </a:extLst>
          </p:cNvPr>
          <p:cNvGraphicFramePr>
            <a:graphicFrameLocks noGrp="1"/>
          </p:cNvGraphicFramePr>
          <p:nvPr>
            <p:extLst>
              <p:ext uri="{D42A27DB-BD31-4B8C-83A1-F6EECF244321}">
                <p14:modId xmlns:p14="http://schemas.microsoft.com/office/powerpoint/2010/main" val="1520064104"/>
              </p:ext>
            </p:extLst>
          </p:nvPr>
        </p:nvGraphicFramePr>
        <p:xfrm>
          <a:off x="3868738" y="861646"/>
          <a:ext cx="7561262" cy="5186680"/>
        </p:xfrm>
        <a:graphic>
          <a:graphicData uri="http://schemas.openxmlformats.org/drawingml/2006/table">
            <a:tbl>
              <a:tblPr/>
              <a:tblGrid>
                <a:gridCol w="7561262">
                  <a:extLst>
                    <a:ext uri="{9D8B030D-6E8A-4147-A177-3AD203B41FA5}">
                      <a16:colId xmlns:a16="http://schemas.microsoft.com/office/drawing/2014/main" val="3244348459"/>
                    </a:ext>
                  </a:extLst>
                </a:gridCol>
              </a:tblGrid>
              <a:tr h="4439651">
                <a:tc>
                  <a:txBody>
                    <a:bodyPr/>
                    <a:lstStyle/>
                    <a:p>
                      <a:pPr rtl="0" fontAlgn="t">
                        <a:spcBef>
                          <a:spcPts val="0"/>
                        </a:spcBef>
                        <a:spcAft>
                          <a:spcPts val="0"/>
                        </a:spcAft>
                      </a:pPr>
                      <a:r>
                        <a:rPr lang="en-CA" sz="1600" b="0" i="0" u="none" strike="noStrike" dirty="0">
                          <a:solidFill>
                            <a:srgbClr val="AA573C"/>
                          </a:solidFill>
                          <a:effectLst/>
                          <a:latin typeface="Consolas" panose="020B0609020204030204" pitchFamily="49" charset="0"/>
                        </a:rPr>
                        <a:t>#include &lt;</a:t>
                      </a:r>
                      <a:r>
                        <a:rPr lang="en-CA" sz="1600" b="0" i="0" u="none" strike="noStrike" dirty="0" err="1">
                          <a:solidFill>
                            <a:srgbClr val="AA573C"/>
                          </a:solidFill>
                          <a:effectLst/>
                          <a:latin typeface="Consolas" panose="020B0609020204030204" pitchFamily="49" charset="0"/>
                        </a:rPr>
                        <a:t>stdio.h</a:t>
                      </a:r>
                      <a:r>
                        <a:rPr lang="en-CA" sz="1600" b="0" i="0" u="none" strike="noStrike" dirty="0">
                          <a:solidFill>
                            <a:srgbClr val="AA573C"/>
                          </a:solidFill>
                          <a:effectLst/>
                          <a:latin typeface="Consolas" panose="020B0609020204030204" pitchFamily="49" charset="0"/>
                        </a:rPr>
                        <a:t>&gt;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AA573C"/>
                          </a:solidFill>
                          <a:effectLst/>
                          <a:latin typeface="Consolas" panose="020B0609020204030204" pitchFamily="49" charset="0"/>
                        </a:rPr>
                        <a:t>#include &lt;</a:t>
                      </a:r>
                      <a:r>
                        <a:rPr lang="en-CA" sz="1600" b="0" i="0" u="none" strike="noStrike" dirty="0" err="1">
                          <a:solidFill>
                            <a:srgbClr val="AA573C"/>
                          </a:solidFill>
                          <a:effectLst/>
                          <a:latin typeface="Consolas" panose="020B0609020204030204" pitchFamily="49" charset="0"/>
                        </a:rPr>
                        <a:t>stdlib.h</a:t>
                      </a:r>
                      <a:r>
                        <a:rPr lang="en-CA" sz="1600" b="0" i="0" u="none" strike="noStrike" dirty="0">
                          <a:solidFill>
                            <a:srgbClr val="AA573C"/>
                          </a:solidFill>
                          <a:effectLst/>
                          <a:latin typeface="Consolas" panose="020B0609020204030204" pitchFamily="49" charset="0"/>
                        </a:rPr>
                        <a:t>&gt;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AA573C"/>
                          </a:solidFill>
                          <a:effectLst/>
                          <a:latin typeface="Consolas" panose="020B0609020204030204" pitchFamily="49" charset="0"/>
                        </a:rPr>
                        <a:t>#include &lt;</a:t>
                      </a:r>
                      <a:r>
                        <a:rPr lang="en-CA" sz="1600" b="0" i="0" u="none" strike="noStrike" dirty="0" err="1">
                          <a:solidFill>
                            <a:srgbClr val="AA573C"/>
                          </a:solidFill>
                          <a:effectLst/>
                          <a:latin typeface="Consolas" panose="020B0609020204030204" pitchFamily="49" charset="0"/>
                        </a:rPr>
                        <a:t>wiringPi.h</a:t>
                      </a:r>
                      <a:r>
                        <a:rPr lang="en-CA" sz="1600" b="0" i="0" u="none" strike="noStrike" dirty="0">
                          <a:solidFill>
                            <a:srgbClr val="AA573C"/>
                          </a:solidFill>
                          <a:effectLst/>
                          <a:latin typeface="Consolas" panose="020B0609020204030204" pitchFamily="49" charset="0"/>
                        </a:rPr>
                        <a:t>&gt;</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AA573C"/>
                          </a:solidFill>
                          <a:effectLst/>
                          <a:latin typeface="Consolas" panose="020B0609020204030204" pitchFamily="49" charset="0"/>
                        </a:rPr>
                        <a:t>#define TRUE (1==1)</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655F6D"/>
                          </a:solidFill>
                          <a:effectLst/>
                          <a:latin typeface="Consolas" panose="020B0609020204030204" pitchFamily="49" charset="0"/>
                        </a:rPr>
                        <a:t>// HC-SR04 ultrasonic sensor on Raspberry pi 4</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AA573C"/>
                          </a:solidFill>
                          <a:effectLst/>
                          <a:latin typeface="Consolas" panose="020B0609020204030204" pitchFamily="49" charset="0"/>
                        </a:rPr>
                        <a:t>#define TRIG 22</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AA573C"/>
                          </a:solidFill>
                          <a:effectLst/>
                          <a:latin typeface="Consolas" panose="020B0609020204030204" pitchFamily="49" charset="0"/>
                        </a:rPr>
                        <a:t>#define ECHO 27</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955AE7"/>
                          </a:solidFill>
                          <a:effectLst/>
                          <a:latin typeface="Consolas" panose="020B0609020204030204" pitchFamily="49" charset="0"/>
                        </a:rPr>
                        <a:t>static</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volatile</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long</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startTimeUsec</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955AE7"/>
                          </a:solidFill>
                          <a:effectLst/>
                          <a:latin typeface="Consolas" panose="020B0609020204030204" pitchFamily="49" charset="0"/>
                        </a:rPr>
                        <a:t>static</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volatile</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long</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endTimeUsec</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955AE7"/>
                          </a:solidFill>
                          <a:effectLst/>
                          <a:latin typeface="Consolas" panose="020B0609020204030204" pitchFamily="49" charset="0"/>
                        </a:rPr>
                        <a:t>double</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speedOfSoundMetersPerSecond</a:t>
                      </a:r>
                      <a:r>
                        <a:rPr lang="en-CA" sz="1600" b="0" i="0" u="none" strike="noStrike" dirty="0">
                          <a:solidFill>
                            <a:srgbClr val="585260"/>
                          </a:solidFill>
                          <a:effectLst/>
                          <a:latin typeface="Consolas" panose="020B0609020204030204" pitchFamily="49" charset="0"/>
                        </a:rPr>
                        <a:t> = </a:t>
                      </a:r>
                      <a:r>
                        <a:rPr lang="en-CA" sz="1600" b="0" i="0" u="none" strike="noStrike" dirty="0">
                          <a:solidFill>
                            <a:srgbClr val="AA573C"/>
                          </a:solidFill>
                          <a:effectLst/>
                          <a:latin typeface="Consolas" panose="020B0609020204030204" pitchFamily="49" charset="0"/>
                        </a:rPr>
                        <a:t>340.29</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955AE7"/>
                          </a:solidFill>
                          <a:effectLst/>
                          <a:latin typeface="Consolas" panose="020B0609020204030204" pitchFamily="49" charset="0"/>
                        </a:rPr>
                        <a:t>void</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76DDB"/>
                          </a:solidFill>
                          <a:effectLst/>
                          <a:latin typeface="Consolas" panose="020B0609020204030204" pitchFamily="49" charset="0"/>
                        </a:rPr>
                        <a:t>recordPulseLength</a:t>
                      </a:r>
                      <a:r>
                        <a:rPr lang="en-CA" sz="1600" b="0" i="0" u="none" strike="noStrike" dirty="0">
                          <a:solidFill>
                            <a:srgbClr val="AA573C"/>
                          </a:solidFill>
                          <a:effectLst/>
                          <a:latin typeface="Consolas" panose="020B0609020204030204" pitchFamily="49" charset="0"/>
                        </a:rPr>
                        <a:t>()</a:t>
                      </a:r>
                      <a:r>
                        <a:rPr lang="en-CA" sz="1600" b="0" i="0" u="none" strike="noStrike" dirty="0">
                          <a:solidFill>
                            <a:srgbClr val="585260"/>
                          </a:solidFill>
                          <a:effectLst/>
                          <a:latin typeface="Consolas" panose="020B0609020204030204" pitchFamily="49" charset="0"/>
                        </a:rPr>
                        <a:t> {</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startTimeUsec</a:t>
                      </a:r>
                      <a:r>
                        <a:rPr lang="en-CA" sz="1600" b="0" i="0" u="none" strike="noStrike" dirty="0">
                          <a:solidFill>
                            <a:srgbClr val="585260"/>
                          </a:solidFill>
                          <a:effectLst/>
                          <a:latin typeface="Consolas" panose="020B0609020204030204" pitchFamily="49" charset="0"/>
                        </a:rPr>
                        <a:t> = micros();</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while</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digitalRead</a:t>
                      </a:r>
                      <a:r>
                        <a:rPr lang="en-CA" sz="1600" b="0" i="0" u="none" strike="noStrike" dirty="0">
                          <a:solidFill>
                            <a:srgbClr val="585260"/>
                          </a:solidFill>
                          <a:effectLst/>
                          <a:latin typeface="Consolas" panose="020B0609020204030204" pitchFamily="49" charset="0"/>
                        </a:rPr>
                        <a:t>(ECHO) == HIGH);</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endTimeUsec</a:t>
                      </a:r>
                      <a:r>
                        <a:rPr lang="en-CA" sz="1600" b="0" i="0" u="none" strike="noStrike" dirty="0">
                          <a:solidFill>
                            <a:srgbClr val="585260"/>
                          </a:solidFill>
                          <a:effectLst/>
                          <a:latin typeface="Consolas" panose="020B0609020204030204" pitchFamily="49" charset="0"/>
                        </a:rPr>
                        <a:t> = micros();</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1398445835"/>
                  </a:ext>
                </a:extLst>
              </a:tr>
            </a:tbl>
          </a:graphicData>
        </a:graphic>
      </p:graphicFrame>
    </p:spTree>
    <p:extLst>
      <p:ext uri="{BB962C8B-B14F-4D97-AF65-F5344CB8AC3E}">
        <p14:creationId xmlns:p14="http://schemas.microsoft.com/office/powerpoint/2010/main" val="4025784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9758-89B4-462C-B822-13E499D23203}"/>
              </a:ext>
            </a:extLst>
          </p:cNvPr>
          <p:cNvSpPr>
            <a:spLocks noGrp="1"/>
          </p:cNvSpPr>
          <p:nvPr>
            <p:ph type="title"/>
          </p:nvPr>
        </p:nvSpPr>
        <p:spPr/>
        <p:txBody>
          <a:bodyPr/>
          <a:lstStyle/>
          <a:p>
            <a:r>
              <a:rPr lang="en-US" dirty="0"/>
              <a:t>Raspberry Pi 4 &amp; Ultrasonic sensor interfacing</a:t>
            </a:r>
            <a:endParaRPr lang="en-CA" dirty="0"/>
          </a:p>
        </p:txBody>
      </p:sp>
      <p:graphicFrame>
        <p:nvGraphicFramePr>
          <p:cNvPr id="4" name="Table 3">
            <a:extLst>
              <a:ext uri="{FF2B5EF4-FFF2-40B4-BE49-F238E27FC236}">
                <a16:creationId xmlns:a16="http://schemas.microsoft.com/office/drawing/2014/main" id="{95278D2A-EF56-430F-8652-7A77AFA42254}"/>
              </a:ext>
            </a:extLst>
          </p:cNvPr>
          <p:cNvGraphicFramePr>
            <a:graphicFrameLocks noGrp="1"/>
          </p:cNvGraphicFramePr>
          <p:nvPr>
            <p:extLst>
              <p:ext uri="{D42A27DB-BD31-4B8C-83A1-F6EECF244321}">
                <p14:modId xmlns:p14="http://schemas.microsoft.com/office/powerpoint/2010/main" val="1718321178"/>
              </p:ext>
            </p:extLst>
          </p:nvPr>
        </p:nvGraphicFramePr>
        <p:xfrm>
          <a:off x="3719147" y="1037492"/>
          <a:ext cx="7746023" cy="3486565"/>
        </p:xfrm>
        <a:graphic>
          <a:graphicData uri="http://schemas.openxmlformats.org/drawingml/2006/table">
            <a:tbl>
              <a:tblPr/>
              <a:tblGrid>
                <a:gridCol w="7746023">
                  <a:extLst>
                    <a:ext uri="{9D8B030D-6E8A-4147-A177-3AD203B41FA5}">
                      <a16:colId xmlns:a16="http://schemas.microsoft.com/office/drawing/2014/main" val="2722641669"/>
                    </a:ext>
                  </a:extLst>
                </a:gridCol>
              </a:tblGrid>
              <a:tr h="3486565">
                <a:tc>
                  <a:txBody>
                    <a:bodyPr/>
                    <a:lstStyle/>
                    <a:p>
                      <a:pPr rtl="0" fontAlgn="t">
                        <a:spcBef>
                          <a:spcPts val="0"/>
                        </a:spcBef>
                        <a:spcAft>
                          <a:spcPts val="0"/>
                        </a:spcAft>
                      </a:pPr>
                      <a:r>
                        <a:rPr lang="en-CA" sz="1600" b="0" i="0" u="none" strike="noStrike" dirty="0">
                          <a:solidFill>
                            <a:srgbClr val="955AE7"/>
                          </a:solidFill>
                          <a:effectLst/>
                          <a:latin typeface="Consolas" panose="020B0609020204030204" pitchFamily="49" charset="0"/>
                        </a:rPr>
                        <a:t>void</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76DDB"/>
                          </a:solidFill>
                          <a:effectLst/>
                          <a:latin typeface="Consolas" panose="020B0609020204030204" pitchFamily="49" charset="0"/>
                        </a:rPr>
                        <a:t>setupUltrasonic</a:t>
                      </a:r>
                      <a:r>
                        <a:rPr lang="en-CA" sz="1600" b="0" i="0" u="none" strike="noStrike" dirty="0">
                          <a:solidFill>
                            <a:srgbClr val="AA573C"/>
                          </a:solidFill>
                          <a:effectLst/>
                          <a:latin typeface="Consolas" panose="020B0609020204030204" pitchFamily="49" charset="0"/>
                        </a:rPr>
                        <a:t>()</a:t>
                      </a:r>
                      <a:r>
                        <a:rPr lang="en-CA" sz="1600" b="0" i="0" u="none" strike="noStrike" dirty="0">
                          <a:solidFill>
                            <a:srgbClr val="585260"/>
                          </a:solidFill>
                          <a:effectLst/>
                          <a:latin typeface="Consolas" panose="020B0609020204030204" pitchFamily="49" charset="0"/>
                        </a:rPr>
                        <a:t> {</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wiringPiSetup</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pinMode</a:t>
                      </a:r>
                      <a:r>
                        <a:rPr lang="en-CA" sz="1600" b="0" i="0" u="none" strike="noStrike" dirty="0">
                          <a:solidFill>
                            <a:srgbClr val="585260"/>
                          </a:solidFill>
                          <a:effectLst/>
                          <a:latin typeface="Consolas" panose="020B0609020204030204" pitchFamily="49" charset="0"/>
                        </a:rPr>
                        <a:t>(TRIG, OUTPUT);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pinMode</a:t>
                      </a:r>
                      <a:r>
                        <a:rPr lang="en-CA" sz="1600" b="0" i="0" u="none" strike="noStrike" dirty="0">
                          <a:solidFill>
                            <a:srgbClr val="585260"/>
                          </a:solidFill>
                          <a:effectLst/>
                          <a:latin typeface="Consolas" panose="020B0609020204030204" pitchFamily="49" charset="0"/>
                        </a:rPr>
                        <a:t>(ECHO, INPUT);</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655F6D"/>
                          </a:solidFill>
                          <a:effectLst/>
                          <a:latin typeface="Consolas" panose="020B0609020204030204" pitchFamily="49" charset="0"/>
                        </a:rPr>
                        <a:t>// TRIG pin must start LOW</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655F6D"/>
                          </a:solidFill>
                          <a:effectLst/>
                          <a:latin typeface="Consolas" panose="020B0609020204030204" pitchFamily="49" charset="0"/>
                        </a:rPr>
                        <a:t>// Initialize the sensor's trigger pin to low. If we don't pause</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655F6D"/>
                          </a:solidFill>
                          <a:effectLst/>
                          <a:latin typeface="Consolas" panose="020B0609020204030204" pitchFamily="49" charset="0"/>
                        </a:rPr>
                        <a:t>// after setting it to low, sometimes the sensor doesn't work right.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digitalWrite</a:t>
                      </a:r>
                      <a:r>
                        <a:rPr lang="en-CA" sz="1600" b="0" i="0" u="none" strike="noStrike" dirty="0">
                          <a:solidFill>
                            <a:srgbClr val="585260"/>
                          </a:solidFill>
                          <a:effectLst/>
                          <a:latin typeface="Consolas" panose="020B0609020204030204" pitchFamily="49" charset="0"/>
                        </a:rPr>
                        <a:t>(TRIG, LOW);</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delay(</a:t>
                      </a:r>
                      <a:r>
                        <a:rPr lang="en-CA" sz="1600" b="0" i="0" u="none" strike="noStrike" dirty="0">
                          <a:solidFill>
                            <a:srgbClr val="AA573C"/>
                          </a:solidFill>
                          <a:effectLst/>
                          <a:latin typeface="Consolas" panose="020B0609020204030204" pitchFamily="49" charset="0"/>
                        </a:rPr>
                        <a:t>500</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655F6D"/>
                          </a:solidFill>
                          <a:effectLst/>
                          <a:latin typeface="Consolas" panose="020B0609020204030204" pitchFamily="49" charset="0"/>
                        </a:rPr>
                        <a:t>// .5 seconds</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a:t>
                      </a: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3690026658"/>
                  </a:ext>
                </a:extLst>
              </a:tr>
            </a:tbl>
          </a:graphicData>
        </a:graphic>
      </p:graphicFrame>
    </p:spTree>
    <p:extLst>
      <p:ext uri="{BB962C8B-B14F-4D97-AF65-F5344CB8AC3E}">
        <p14:creationId xmlns:p14="http://schemas.microsoft.com/office/powerpoint/2010/main" val="212394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5653-5EE7-4F1F-AF33-C895B1234546}"/>
              </a:ext>
            </a:extLst>
          </p:cNvPr>
          <p:cNvSpPr>
            <a:spLocks noGrp="1"/>
          </p:cNvSpPr>
          <p:nvPr>
            <p:ph type="title"/>
          </p:nvPr>
        </p:nvSpPr>
        <p:spPr/>
        <p:txBody>
          <a:bodyPr/>
          <a:lstStyle/>
          <a:p>
            <a:r>
              <a:rPr lang="en-US" dirty="0"/>
              <a:t>Raspberry Pi 4 &amp; Ultrasonic sensor interfacing</a:t>
            </a:r>
            <a:endParaRPr lang="en-CA" dirty="0"/>
          </a:p>
        </p:txBody>
      </p:sp>
      <p:graphicFrame>
        <p:nvGraphicFramePr>
          <p:cNvPr id="4" name="Table 3">
            <a:extLst>
              <a:ext uri="{FF2B5EF4-FFF2-40B4-BE49-F238E27FC236}">
                <a16:creationId xmlns:a16="http://schemas.microsoft.com/office/drawing/2014/main" id="{25D24CF9-E58C-49A6-8050-967F4113CC2E}"/>
              </a:ext>
            </a:extLst>
          </p:cNvPr>
          <p:cNvGraphicFramePr>
            <a:graphicFrameLocks noGrp="1"/>
          </p:cNvGraphicFramePr>
          <p:nvPr>
            <p:extLst>
              <p:ext uri="{D42A27DB-BD31-4B8C-83A1-F6EECF244321}">
                <p14:modId xmlns:p14="http://schemas.microsoft.com/office/powerpoint/2010/main" val="1346095203"/>
              </p:ext>
            </p:extLst>
          </p:nvPr>
        </p:nvGraphicFramePr>
        <p:xfrm>
          <a:off x="3868738" y="1013777"/>
          <a:ext cx="7315200" cy="5247640"/>
        </p:xfrm>
        <a:graphic>
          <a:graphicData uri="http://schemas.openxmlformats.org/drawingml/2006/table">
            <a:tbl>
              <a:tblPr/>
              <a:tblGrid>
                <a:gridCol w="7315200">
                  <a:extLst>
                    <a:ext uri="{9D8B030D-6E8A-4147-A177-3AD203B41FA5}">
                      <a16:colId xmlns:a16="http://schemas.microsoft.com/office/drawing/2014/main" val="2072496506"/>
                    </a:ext>
                  </a:extLst>
                </a:gridCol>
              </a:tblGrid>
              <a:tr h="0">
                <a:tc>
                  <a:txBody>
                    <a:bodyPr/>
                    <a:lstStyle/>
                    <a:p>
                      <a:pPr rtl="0" fontAlgn="t">
                        <a:spcBef>
                          <a:spcPts val="0"/>
                        </a:spcBef>
                        <a:spcAft>
                          <a:spcPts val="0"/>
                        </a:spcAft>
                      </a:pPr>
                      <a:r>
                        <a:rPr lang="en-CA" sz="1200" b="0" i="0" u="none" strike="noStrike" dirty="0">
                          <a:solidFill>
                            <a:srgbClr val="955AE7"/>
                          </a:solidFill>
                          <a:effectLst/>
                          <a:latin typeface="Consolas" panose="020B0609020204030204" pitchFamily="49" charset="0"/>
                        </a:rPr>
                        <a:t>int</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76DDB"/>
                          </a:solidFill>
                          <a:effectLst/>
                          <a:latin typeface="Consolas" panose="020B0609020204030204" pitchFamily="49" charset="0"/>
                        </a:rPr>
                        <a:t>getCM</a:t>
                      </a:r>
                      <a:r>
                        <a:rPr lang="en-CA" sz="1200" b="0" i="0" u="none" strike="noStrike" dirty="0">
                          <a:solidFill>
                            <a:srgbClr val="AA573C"/>
                          </a:solidFill>
                          <a:effectLst/>
                          <a:latin typeface="Consolas" panose="020B0609020204030204" pitchFamily="49" charset="0"/>
                        </a:rPr>
                        <a:t>()</a:t>
                      </a:r>
                      <a:r>
                        <a:rPr lang="en-CA" sz="1200" b="0" i="0" u="none" strike="noStrike" dirty="0">
                          <a:solidFill>
                            <a:srgbClr val="585260"/>
                          </a:solidFill>
                          <a:effectLst/>
                          <a:latin typeface="Consolas" panose="020B0609020204030204" pitchFamily="49" charset="0"/>
                        </a:rPr>
                        <a:t> {</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Send trig pulse</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Triggering the sensor for 10 microseconds will cause it to send out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8 ultrasonic (40Khz) bursts and listen for the </a:t>
                      </a:r>
                      <a:r>
                        <a:rPr lang="en-CA" sz="1200" b="0" i="0" u="none" strike="noStrike" dirty="0" err="1">
                          <a:solidFill>
                            <a:srgbClr val="655F6D"/>
                          </a:solidFill>
                          <a:effectLst/>
                          <a:latin typeface="Consolas" panose="020B0609020204030204" pitchFamily="49" charset="0"/>
                        </a:rPr>
                        <a:t>echos</a:t>
                      </a:r>
                      <a:r>
                        <a:rPr lang="en-CA" sz="1200" b="0" i="0" u="none" strike="noStrike" dirty="0">
                          <a:solidFill>
                            <a:srgbClr val="655F6D"/>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digitalWrite</a:t>
                      </a:r>
                      <a:r>
                        <a:rPr lang="en-CA" sz="1200" b="0" i="0" u="none" strike="noStrike" dirty="0">
                          <a:solidFill>
                            <a:srgbClr val="585260"/>
                          </a:solidFill>
                          <a:effectLst/>
                          <a:latin typeface="Consolas" panose="020B0609020204030204" pitchFamily="49" charset="0"/>
                        </a:rPr>
                        <a:t>(TRIG, HIGH);</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delayMicroseconds</a:t>
                      </a:r>
                      <a:r>
                        <a:rPr lang="en-CA" sz="1200" b="0" i="0" u="none" strike="noStrike" dirty="0">
                          <a:solidFill>
                            <a:srgbClr val="585260"/>
                          </a:solidFill>
                          <a:effectLst/>
                          <a:latin typeface="Consolas" panose="020B0609020204030204" pitchFamily="49" charset="0"/>
                        </a:rPr>
                        <a:t>(</a:t>
                      </a:r>
                      <a:r>
                        <a:rPr lang="en-CA" sz="1200" b="0" i="0" u="none" strike="noStrike" dirty="0">
                          <a:solidFill>
                            <a:srgbClr val="AA573C"/>
                          </a:solidFill>
                          <a:effectLst/>
                          <a:latin typeface="Consolas" panose="020B0609020204030204" pitchFamily="49" charset="0"/>
                        </a:rPr>
                        <a:t>10</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digitalWrite</a:t>
                      </a:r>
                      <a:r>
                        <a:rPr lang="en-CA" sz="1200" b="0" i="0" u="none" strike="noStrike" dirty="0">
                          <a:solidFill>
                            <a:srgbClr val="585260"/>
                          </a:solidFill>
                          <a:effectLst/>
                          <a:latin typeface="Consolas" panose="020B0609020204030204" pitchFamily="49" charset="0"/>
                        </a:rPr>
                        <a:t>(TRIG, LOW);</a:t>
                      </a:r>
                      <a:br>
                        <a:rPr lang="en-CA" sz="1200" b="0" i="0" u="none" strike="noStrike" dirty="0">
                          <a:solidFill>
                            <a:srgbClr val="585260"/>
                          </a:solidFill>
                          <a:effectLst/>
                          <a:latin typeface="Consolas" panose="020B0609020204030204" pitchFamily="49" charset="0"/>
                        </a:rPr>
                      </a:b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int</a:t>
                      </a:r>
                      <a:r>
                        <a:rPr lang="en-CA" sz="1200" b="0" i="0" u="none" strike="noStrike" dirty="0">
                          <a:solidFill>
                            <a:srgbClr val="585260"/>
                          </a:solidFill>
                          <a:effectLst/>
                          <a:latin typeface="Consolas" panose="020B0609020204030204" pitchFamily="49" charset="0"/>
                        </a:rPr>
                        <a:t> now = micros();</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Wait for echo start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The sensor will raise the echo pin high for the length of time that it took</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 the ultrasonic bursts to travel round trip.</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while</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digitalRead</a:t>
                      </a:r>
                      <a:r>
                        <a:rPr lang="en-CA" sz="1200" b="0" i="0" u="none" strike="noStrike" dirty="0">
                          <a:solidFill>
                            <a:srgbClr val="585260"/>
                          </a:solidFill>
                          <a:effectLst/>
                          <a:latin typeface="Consolas" panose="020B0609020204030204" pitchFamily="49" charset="0"/>
                        </a:rPr>
                        <a:t>(ECHO) == LOW &amp;&amp; micros() - now &lt; </a:t>
                      </a:r>
                      <a:r>
                        <a:rPr lang="en-CA" sz="1200" b="0" i="0" u="none" strike="noStrike" dirty="0">
                          <a:solidFill>
                            <a:srgbClr val="AA573C"/>
                          </a:solidFill>
                          <a:effectLst/>
                          <a:latin typeface="Consolas" panose="020B0609020204030204" pitchFamily="49" charset="0"/>
                        </a:rPr>
                        <a:t>30000</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recordPulseLength</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long</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travelTimeUsec</a:t>
                      </a:r>
                      <a:r>
                        <a:rPr lang="en-CA" sz="1200" b="0" i="0" u="none" strike="noStrike" dirty="0">
                          <a:solidFill>
                            <a:srgbClr val="585260"/>
                          </a:solidFill>
                          <a:effectLst/>
                          <a:latin typeface="Consolas" panose="020B0609020204030204" pitchFamily="49" charset="0"/>
                        </a:rPr>
                        <a:t> = </a:t>
                      </a:r>
                      <a:r>
                        <a:rPr lang="en-CA" sz="1200" b="0" i="0" u="none" strike="noStrike" dirty="0" err="1">
                          <a:solidFill>
                            <a:srgbClr val="585260"/>
                          </a:solidFill>
                          <a:effectLst/>
                          <a:latin typeface="Consolas" panose="020B0609020204030204" pitchFamily="49" charset="0"/>
                        </a:rPr>
                        <a:t>endTimeUsec</a:t>
                      </a:r>
                      <a:r>
                        <a:rPr lang="en-CA" sz="1200" b="0" i="0" u="none" strike="noStrike" dirty="0">
                          <a:solidFill>
                            <a:srgbClr val="585260"/>
                          </a:solidFill>
                          <a:effectLst/>
                          <a:latin typeface="Consolas" panose="020B0609020204030204" pitchFamily="49" charset="0"/>
                        </a:rPr>
                        <a:t> - </a:t>
                      </a:r>
                      <a:r>
                        <a:rPr lang="en-CA" sz="1200" b="0" i="0" u="none" strike="noStrike" dirty="0" err="1">
                          <a:solidFill>
                            <a:srgbClr val="585260"/>
                          </a:solidFill>
                          <a:effectLst/>
                          <a:latin typeface="Consolas" panose="020B0609020204030204" pitchFamily="49" charset="0"/>
                        </a:rPr>
                        <a:t>startTimeUsec</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double</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distanceMeters</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100</a:t>
                      </a:r>
                      <a:r>
                        <a:rPr lang="en-CA" sz="1200" b="0" i="0" u="none" strike="noStrike" dirty="0">
                          <a:solidFill>
                            <a:srgbClr val="585260"/>
                          </a:solidFill>
                          <a:effectLst/>
                          <a:latin typeface="Consolas" panose="020B0609020204030204" pitchFamily="49" charset="0"/>
                        </a:rPr>
                        <a:t> * ((</a:t>
                      </a:r>
                      <a:r>
                        <a:rPr lang="en-CA" sz="1200" b="0" i="0" u="none" strike="noStrike" dirty="0" err="1">
                          <a:solidFill>
                            <a:srgbClr val="585260"/>
                          </a:solidFill>
                          <a:effectLst/>
                          <a:latin typeface="Consolas" panose="020B0609020204030204" pitchFamily="49" charset="0"/>
                        </a:rPr>
                        <a:t>travelTimeUsec</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1000000.0</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340.29</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2</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//Wait for echo end</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long</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startTime</a:t>
                      </a:r>
                      <a:r>
                        <a:rPr lang="en-CA" sz="1200" b="0" i="0" u="none" strike="noStrike" dirty="0">
                          <a:solidFill>
                            <a:srgbClr val="585260"/>
                          </a:solidFill>
                          <a:effectLst/>
                          <a:latin typeface="Consolas" panose="020B0609020204030204" pitchFamily="49" charset="0"/>
                        </a:rPr>
                        <a:t> = micros();</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while</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digitalRead</a:t>
                      </a:r>
                      <a:r>
                        <a:rPr lang="en-CA" sz="1200" b="0" i="0" u="none" strike="noStrike" dirty="0">
                          <a:solidFill>
                            <a:srgbClr val="585260"/>
                          </a:solidFill>
                          <a:effectLst/>
                          <a:latin typeface="Consolas" panose="020B0609020204030204" pitchFamily="49" charset="0"/>
                        </a:rPr>
                        <a:t>(ECHO) == HIGH);</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long</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travelTime</a:t>
                      </a:r>
                      <a:r>
                        <a:rPr lang="en-CA" sz="1200" b="0" i="0" u="none" strike="noStrike" dirty="0">
                          <a:solidFill>
                            <a:srgbClr val="585260"/>
                          </a:solidFill>
                          <a:effectLst/>
                          <a:latin typeface="Consolas" panose="020B0609020204030204" pitchFamily="49" charset="0"/>
                        </a:rPr>
                        <a:t> = micros() - </a:t>
                      </a:r>
                      <a:r>
                        <a:rPr lang="en-CA" sz="1200" b="0" i="0" u="none" strike="noStrike" dirty="0" err="1">
                          <a:solidFill>
                            <a:srgbClr val="585260"/>
                          </a:solidFill>
                          <a:effectLst/>
                          <a:latin typeface="Consolas" panose="020B0609020204030204" pitchFamily="49" charset="0"/>
                        </a:rPr>
                        <a:t>startTime</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655F6D"/>
                          </a:solidFill>
                          <a:effectLst/>
                          <a:latin typeface="Consolas" panose="020B0609020204030204" pitchFamily="49" charset="0"/>
                        </a:rPr>
                        <a:t>//Get distance in cm</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int</a:t>
                      </a:r>
                      <a:r>
                        <a:rPr lang="en-CA" sz="1200" b="0" i="0" u="none" strike="noStrike" dirty="0">
                          <a:solidFill>
                            <a:srgbClr val="585260"/>
                          </a:solidFill>
                          <a:effectLst/>
                          <a:latin typeface="Consolas" panose="020B0609020204030204" pitchFamily="49" charset="0"/>
                        </a:rPr>
                        <a:t> distance = </a:t>
                      </a:r>
                      <a:r>
                        <a:rPr lang="en-CA" sz="1200" b="0" i="0" u="none" strike="noStrike" dirty="0" err="1">
                          <a:solidFill>
                            <a:srgbClr val="585260"/>
                          </a:solidFill>
                          <a:effectLst/>
                          <a:latin typeface="Consolas" panose="020B0609020204030204" pitchFamily="49" charset="0"/>
                        </a:rPr>
                        <a:t>travelTime</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34000</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2</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    </a:t>
                      </a:r>
                      <a:r>
                        <a:rPr lang="en-CA" sz="1200" b="0" i="0" u="none" strike="noStrike" dirty="0">
                          <a:solidFill>
                            <a:srgbClr val="955AE7"/>
                          </a:solidFill>
                          <a:effectLst/>
                          <a:latin typeface="Consolas" panose="020B0609020204030204" pitchFamily="49" charset="0"/>
                        </a:rPr>
                        <a:t>return</a:t>
                      </a:r>
                      <a:r>
                        <a:rPr lang="en-CA" sz="1200" b="0" i="0" u="none" strike="noStrike" dirty="0">
                          <a:solidFill>
                            <a:srgbClr val="585260"/>
                          </a:solidFill>
                          <a:effectLst/>
                          <a:latin typeface="Consolas" panose="020B0609020204030204" pitchFamily="49" charset="0"/>
                        </a:rPr>
                        <a:t> </a:t>
                      </a:r>
                      <a:r>
                        <a:rPr lang="en-CA" sz="1200" b="0" i="0" u="none" strike="noStrike" dirty="0" err="1">
                          <a:solidFill>
                            <a:srgbClr val="585260"/>
                          </a:solidFill>
                          <a:effectLst/>
                          <a:latin typeface="Consolas" panose="020B0609020204030204" pitchFamily="49" charset="0"/>
                        </a:rPr>
                        <a:t>distanceMeters</a:t>
                      </a:r>
                      <a:r>
                        <a:rPr lang="en-CA" sz="1200" b="0" i="0" u="none" strike="noStrike" dirty="0">
                          <a:solidFill>
                            <a:srgbClr val="585260"/>
                          </a:solidFill>
                          <a:effectLst/>
                          <a:latin typeface="Consolas" panose="020B0609020204030204" pitchFamily="49" charset="0"/>
                        </a:rPr>
                        <a:t> * </a:t>
                      </a:r>
                      <a:r>
                        <a:rPr lang="en-CA" sz="1200" b="0" i="0" u="none" strike="noStrike" dirty="0">
                          <a:solidFill>
                            <a:srgbClr val="AA573C"/>
                          </a:solidFill>
                          <a:effectLst/>
                          <a:latin typeface="Consolas" panose="020B0609020204030204" pitchFamily="49" charset="0"/>
                        </a:rPr>
                        <a:t>100</a:t>
                      </a:r>
                      <a:r>
                        <a:rPr lang="en-CA" sz="1200" b="0" i="0" u="none" strike="noStrike" dirty="0">
                          <a:solidFill>
                            <a:srgbClr val="585260"/>
                          </a:solidFill>
                          <a:effectLst/>
                          <a:latin typeface="Consolas" panose="020B0609020204030204" pitchFamily="49" charset="0"/>
                        </a:rPr>
                        <a:t>;</a:t>
                      </a:r>
                      <a:br>
                        <a:rPr lang="en-CA" sz="1200" b="0" i="0" u="none" strike="noStrike" dirty="0">
                          <a:solidFill>
                            <a:srgbClr val="585260"/>
                          </a:solidFill>
                          <a:effectLst/>
                          <a:latin typeface="Consolas" panose="020B0609020204030204" pitchFamily="49" charset="0"/>
                        </a:rPr>
                      </a:br>
                      <a:r>
                        <a:rPr lang="en-CA" sz="1200" b="0" i="0" u="none" strike="noStrike" dirty="0">
                          <a:solidFill>
                            <a:srgbClr val="585260"/>
                          </a:solidFill>
                          <a:effectLst/>
                          <a:latin typeface="Consolas" panose="020B0609020204030204" pitchFamily="49" charset="0"/>
                        </a:rPr>
                        <a:t>}</a:t>
                      </a:r>
                      <a:endParaRPr lang="en-CA" sz="20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1568045940"/>
                  </a:ext>
                </a:extLst>
              </a:tr>
            </a:tbl>
          </a:graphicData>
        </a:graphic>
      </p:graphicFrame>
    </p:spTree>
    <p:extLst>
      <p:ext uri="{BB962C8B-B14F-4D97-AF65-F5344CB8AC3E}">
        <p14:creationId xmlns:p14="http://schemas.microsoft.com/office/powerpoint/2010/main" val="3411714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BE3B-7977-4F3E-82CD-040475D8AFDC}"/>
              </a:ext>
            </a:extLst>
          </p:cNvPr>
          <p:cNvSpPr>
            <a:spLocks noGrp="1"/>
          </p:cNvSpPr>
          <p:nvPr>
            <p:ph type="title"/>
          </p:nvPr>
        </p:nvSpPr>
        <p:spPr/>
        <p:txBody>
          <a:bodyPr/>
          <a:lstStyle/>
          <a:p>
            <a:r>
              <a:rPr lang="en-US" dirty="0"/>
              <a:t>Raspberry Pi 4 &amp; Ultrasonic sensor interfacing</a:t>
            </a:r>
            <a:endParaRPr lang="en-CA" dirty="0"/>
          </a:p>
        </p:txBody>
      </p:sp>
      <p:graphicFrame>
        <p:nvGraphicFramePr>
          <p:cNvPr id="4" name="Table 3">
            <a:extLst>
              <a:ext uri="{FF2B5EF4-FFF2-40B4-BE49-F238E27FC236}">
                <a16:creationId xmlns:a16="http://schemas.microsoft.com/office/drawing/2014/main" id="{9B9E3545-2324-4EDC-B8DB-EAFAF3036AC6}"/>
              </a:ext>
            </a:extLst>
          </p:cNvPr>
          <p:cNvGraphicFramePr>
            <a:graphicFrameLocks noGrp="1"/>
          </p:cNvGraphicFramePr>
          <p:nvPr>
            <p:extLst>
              <p:ext uri="{D42A27DB-BD31-4B8C-83A1-F6EECF244321}">
                <p14:modId xmlns:p14="http://schemas.microsoft.com/office/powerpoint/2010/main" val="3966146136"/>
              </p:ext>
            </p:extLst>
          </p:nvPr>
        </p:nvGraphicFramePr>
        <p:xfrm>
          <a:off x="3772023" y="1515525"/>
          <a:ext cx="7315200" cy="2809240"/>
        </p:xfrm>
        <a:graphic>
          <a:graphicData uri="http://schemas.openxmlformats.org/drawingml/2006/table">
            <a:tbl>
              <a:tblPr/>
              <a:tblGrid>
                <a:gridCol w="7315200">
                  <a:extLst>
                    <a:ext uri="{9D8B030D-6E8A-4147-A177-3AD203B41FA5}">
                      <a16:colId xmlns:a16="http://schemas.microsoft.com/office/drawing/2014/main" val="2457664412"/>
                    </a:ext>
                  </a:extLst>
                </a:gridCol>
              </a:tblGrid>
              <a:tr h="0">
                <a:tc>
                  <a:txBody>
                    <a:bodyPr/>
                    <a:lstStyle/>
                    <a:p>
                      <a:pPr rtl="0" fontAlgn="t">
                        <a:spcBef>
                          <a:spcPts val="0"/>
                        </a:spcBef>
                        <a:spcAft>
                          <a:spcPts val="0"/>
                        </a:spcAft>
                      </a:pPr>
                      <a:r>
                        <a:rPr lang="en-CA" sz="1600" b="0" i="0" u="none" strike="noStrike" dirty="0">
                          <a:solidFill>
                            <a:srgbClr val="955AE7"/>
                          </a:solidFill>
                          <a:effectLst/>
                          <a:latin typeface="Consolas" panose="020B0609020204030204" pitchFamily="49" charset="0"/>
                        </a:rPr>
                        <a:t>int</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576DDB"/>
                          </a:solidFill>
                          <a:effectLst/>
                          <a:latin typeface="Consolas" panose="020B0609020204030204" pitchFamily="49" charset="0"/>
                        </a:rPr>
                        <a:t>main</a:t>
                      </a:r>
                      <a:r>
                        <a:rPr lang="en-CA" sz="1600" b="0" i="0" u="none" strike="noStrike" dirty="0">
                          <a:solidFill>
                            <a:srgbClr val="AA573C"/>
                          </a:solidFill>
                          <a:effectLst/>
                          <a:latin typeface="Consolas" panose="020B0609020204030204" pitchFamily="49" charset="0"/>
                        </a:rPr>
                        <a:t>(</a:t>
                      </a:r>
                      <a:r>
                        <a:rPr lang="en-CA" sz="1600" b="0" i="0" u="none" strike="noStrike" dirty="0">
                          <a:solidFill>
                            <a:srgbClr val="955AE7"/>
                          </a:solidFill>
                          <a:effectLst/>
                          <a:latin typeface="Consolas" panose="020B0609020204030204" pitchFamily="49" charset="0"/>
                        </a:rPr>
                        <a:t>void</a:t>
                      </a:r>
                      <a:r>
                        <a:rPr lang="en-CA" sz="1600" b="0" i="0" u="none" strike="noStrike" dirty="0">
                          <a:solidFill>
                            <a:srgbClr val="AA573C"/>
                          </a:solidFill>
                          <a:effectLst/>
                          <a:latin typeface="Consolas" panose="020B0609020204030204" pitchFamily="49" charset="0"/>
                        </a:rPr>
                        <a:t>)</a:t>
                      </a:r>
                      <a:r>
                        <a:rPr lang="en-CA" sz="1600" b="0" i="0" u="none" strike="noStrike" dirty="0">
                          <a:solidFill>
                            <a:srgbClr val="585260"/>
                          </a:solidFill>
                          <a:effectLst/>
                          <a:latin typeface="Consolas" panose="020B0609020204030204" pitchFamily="49" charset="0"/>
                        </a:rPr>
                        <a:t> {</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int</a:t>
                      </a:r>
                      <a:r>
                        <a:rPr lang="en-CA" sz="1600" b="0" i="0" u="none" strike="noStrike" dirty="0">
                          <a:solidFill>
                            <a:srgbClr val="585260"/>
                          </a:solidFill>
                          <a:effectLst/>
                          <a:latin typeface="Consolas" panose="020B0609020204030204" pitchFamily="49" charset="0"/>
                        </a:rPr>
                        <a:t> count = </a:t>
                      </a:r>
                      <a:r>
                        <a:rPr lang="en-CA" sz="1600" b="0" i="0" u="none" strike="noStrike" dirty="0">
                          <a:solidFill>
                            <a:srgbClr val="AA573C"/>
                          </a:solidFill>
                          <a:effectLst/>
                          <a:latin typeface="Consolas" panose="020B0609020204030204" pitchFamily="49" charset="0"/>
                        </a:rPr>
                        <a:t>0</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setupUltrasonic</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while</a:t>
                      </a:r>
                      <a:r>
                        <a:rPr lang="en-CA" sz="1600" b="0" i="0" u="none" strike="noStrike" dirty="0">
                          <a:solidFill>
                            <a:srgbClr val="585260"/>
                          </a:solidFill>
                          <a:effectLst/>
                          <a:latin typeface="Consolas" panose="020B0609020204030204" pitchFamily="49" charset="0"/>
                        </a:rPr>
                        <a:t> (count &lt; </a:t>
                      </a:r>
                      <a:r>
                        <a:rPr lang="en-CA" sz="1600" b="0" i="0" u="none" strike="noStrike" dirty="0">
                          <a:solidFill>
                            <a:srgbClr val="AA573C"/>
                          </a:solidFill>
                          <a:effectLst/>
                          <a:latin typeface="Consolas" panose="020B0609020204030204" pitchFamily="49" charset="0"/>
                        </a:rPr>
                        <a:t>60</a:t>
                      </a:r>
                      <a:r>
                        <a:rPr lang="en-CA" sz="1600" b="0" i="0" u="none" strike="noStrike" dirty="0">
                          <a:solidFill>
                            <a:srgbClr val="585260"/>
                          </a:solidFill>
                          <a:effectLst/>
                          <a:latin typeface="Consolas" panose="020B0609020204030204" pitchFamily="49" charset="0"/>
                        </a:rPr>
                        <a:t>) {</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AA573C"/>
                          </a:solidFill>
                          <a:effectLst/>
                          <a:latin typeface="Consolas" panose="020B0609020204030204" pitchFamily="49" charset="0"/>
                        </a:rPr>
                        <a:t>printf</a:t>
                      </a:r>
                      <a:r>
                        <a:rPr lang="en-CA" sz="1600" b="0" i="0" u="none" strike="noStrike" dirty="0">
                          <a:solidFill>
                            <a:srgbClr val="585260"/>
                          </a:solidFill>
                          <a:effectLst/>
                          <a:latin typeface="Consolas" panose="020B0609020204030204" pitchFamily="49" charset="0"/>
                        </a:rPr>
                        <a:t>(</a:t>
                      </a:r>
                      <a:r>
                        <a:rPr lang="en-CA" sz="1600" b="0" i="0" u="none" strike="noStrike" dirty="0">
                          <a:solidFill>
                            <a:srgbClr val="2A9292"/>
                          </a:solidFill>
                          <a:effectLst/>
                          <a:latin typeface="Consolas" panose="020B0609020204030204" pitchFamily="49" charset="0"/>
                        </a:rPr>
                        <a:t>"Distance: %</a:t>
                      </a:r>
                      <a:r>
                        <a:rPr lang="en-CA" sz="1600" b="0" i="0" u="none" strike="noStrike" dirty="0" err="1">
                          <a:solidFill>
                            <a:srgbClr val="2A9292"/>
                          </a:solidFill>
                          <a:effectLst/>
                          <a:latin typeface="Consolas" panose="020B0609020204030204" pitchFamily="49" charset="0"/>
                        </a:rPr>
                        <a:t>dcm</a:t>
                      </a:r>
                      <a:r>
                        <a:rPr lang="en-CA" sz="1600" b="0" i="0" u="none" strike="noStrike" dirty="0">
                          <a:solidFill>
                            <a:srgbClr val="2A9292"/>
                          </a:solidFill>
                          <a:effectLst/>
                          <a:latin typeface="Consolas" panose="020B0609020204030204" pitchFamily="49" charset="0"/>
                        </a:rPr>
                        <a:t>\n"</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getCM</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count++;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delay(</a:t>
                      </a:r>
                      <a:r>
                        <a:rPr lang="en-CA" sz="1600" b="0" i="0" u="none" strike="noStrike" dirty="0">
                          <a:solidFill>
                            <a:srgbClr val="AA573C"/>
                          </a:solidFill>
                          <a:effectLst/>
                          <a:latin typeface="Consolas" panose="020B0609020204030204" pitchFamily="49" charset="0"/>
                        </a:rPr>
                        <a:t>500</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655F6D"/>
                          </a:solidFill>
                          <a:effectLst/>
                          <a:latin typeface="Consolas" panose="020B0609020204030204" pitchFamily="49" charset="0"/>
                        </a:rPr>
                        <a:t>// 0.5 second</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955AE7"/>
                          </a:solidFill>
                          <a:effectLst/>
                          <a:latin typeface="Consolas" panose="020B0609020204030204" pitchFamily="49" charset="0"/>
                        </a:rPr>
                        <a:t>return</a:t>
                      </a:r>
                      <a:r>
                        <a:rPr lang="en-CA" sz="1600" b="0" i="0" u="none" strike="noStrike" dirty="0">
                          <a:solidFill>
                            <a:srgbClr val="585260"/>
                          </a:solidFill>
                          <a:effectLst/>
                          <a:latin typeface="Consolas" panose="020B0609020204030204" pitchFamily="49" charset="0"/>
                        </a:rPr>
                        <a:t> </a:t>
                      </a:r>
                      <a:r>
                        <a:rPr lang="en-CA" sz="1600" b="0" i="0" u="none" strike="noStrike" dirty="0">
                          <a:solidFill>
                            <a:srgbClr val="AA573C"/>
                          </a:solidFill>
                          <a:effectLst/>
                          <a:latin typeface="Consolas" panose="020B0609020204030204" pitchFamily="49" charset="0"/>
                        </a:rPr>
                        <a:t>0</a:t>
                      </a:r>
                      <a:r>
                        <a:rPr lang="en-CA" sz="1600" b="0" i="0" u="none" strike="noStrike" dirty="0">
                          <a:solidFill>
                            <a:srgbClr val="585260"/>
                          </a:solidFill>
                          <a:effectLst/>
                          <a:latin typeface="Consolas" panose="020B0609020204030204" pitchFamily="49" charset="0"/>
                        </a:rPr>
                        <a:t>;</a:t>
                      </a:r>
                      <a:br>
                        <a:rPr lang="en-CA" sz="1600" b="0" i="0" u="none" strike="noStrike" dirty="0">
                          <a:solidFill>
                            <a:srgbClr val="585260"/>
                          </a:solidFill>
                          <a:effectLst/>
                          <a:latin typeface="Consolas" panose="020B0609020204030204" pitchFamily="49" charset="0"/>
                        </a:rPr>
                      </a:br>
                      <a:r>
                        <a:rPr lang="en-CA" sz="1600" b="0" i="0" u="none" strike="noStrike" dirty="0">
                          <a:solidFill>
                            <a:srgbClr val="585260"/>
                          </a:solidFill>
                          <a:effectLst/>
                          <a:latin typeface="Consolas" panose="020B0609020204030204" pitchFamily="49" charset="0"/>
                        </a:rPr>
                        <a:t>}</a:t>
                      </a: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1549554182"/>
                  </a:ext>
                </a:extLst>
              </a:tr>
            </a:tbl>
          </a:graphicData>
        </a:graphic>
      </p:graphicFrame>
    </p:spTree>
    <p:extLst>
      <p:ext uri="{BB962C8B-B14F-4D97-AF65-F5344CB8AC3E}">
        <p14:creationId xmlns:p14="http://schemas.microsoft.com/office/powerpoint/2010/main" val="185637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2856-9E0D-483D-89AB-1257216307BE}"/>
              </a:ext>
            </a:extLst>
          </p:cNvPr>
          <p:cNvSpPr>
            <a:spLocks noGrp="1"/>
          </p:cNvSpPr>
          <p:nvPr>
            <p:ph type="title"/>
          </p:nvPr>
        </p:nvSpPr>
        <p:spPr/>
        <p:txBody>
          <a:bodyPr/>
          <a:lstStyle/>
          <a:p>
            <a:r>
              <a:rPr lang="en-US" dirty="0"/>
              <a:t>Raspberry Pi 4 &amp; Ultrasonic sensor interfacing</a:t>
            </a:r>
            <a:endParaRPr lang="en-CA" dirty="0"/>
          </a:p>
        </p:txBody>
      </p:sp>
      <p:sp>
        <p:nvSpPr>
          <p:cNvPr id="3" name="Content Placeholder 2">
            <a:extLst>
              <a:ext uri="{FF2B5EF4-FFF2-40B4-BE49-F238E27FC236}">
                <a16:creationId xmlns:a16="http://schemas.microsoft.com/office/drawing/2014/main" id="{EBDA4327-2A49-427B-A79A-CB5E8C969CB9}"/>
              </a:ext>
            </a:extLst>
          </p:cNvPr>
          <p:cNvSpPr>
            <a:spLocks noGrp="1"/>
          </p:cNvSpPr>
          <p:nvPr>
            <p:ph idx="1"/>
          </p:nvPr>
        </p:nvSpPr>
        <p:spPr>
          <a:xfrm>
            <a:off x="3869268" y="864108"/>
            <a:ext cx="7315200" cy="1712038"/>
          </a:xfrm>
        </p:spPr>
        <p:txBody>
          <a:bodyPr/>
          <a:lstStyle/>
          <a:p>
            <a:pPr marL="0" indent="0">
              <a:buNone/>
            </a:pPr>
            <a:r>
              <a:rPr lang="en-US" dirty="0"/>
              <a:t>Compiling and Executing the code:</a:t>
            </a:r>
          </a:p>
          <a:p>
            <a:pPr marL="0" indent="0">
              <a:buNone/>
            </a:pPr>
            <a:r>
              <a:rPr lang="en-CA" dirty="0"/>
              <a:t>By using this command, we can compiling the c code:</a:t>
            </a:r>
          </a:p>
          <a:p>
            <a:pPr marL="0" indent="0">
              <a:buNone/>
            </a:pPr>
            <a:endParaRPr lang="en-CA" dirty="0"/>
          </a:p>
        </p:txBody>
      </p:sp>
      <p:graphicFrame>
        <p:nvGraphicFramePr>
          <p:cNvPr id="4" name="Table 3">
            <a:extLst>
              <a:ext uri="{FF2B5EF4-FFF2-40B4-BE49-F238E27FC236}">
                <a16:creationId xmlns:a16="http://schemas.microsoft.com/office/drawing/2014/main" id="{9B1D1A1D-FA80-48C2-9FF0-956A0EC4CBA0}"/>
              </a:ext>
            </a:extLst>
          </p:cNvPr>
          <p:cNvGraphicFramePr>
            <a:graphicFrameLocks noGrp="1"/>
          </p:cNvGraphicFramePr>
          <p:nvPr>
            <p:extLst>
              <p:ext uri="{D42A27DB-BD31-4B8C-83A1-F6EECF244321}">
                <p14:modId xmlns:p14="http://schemas.microsoft.com/office/powerpoint/2010/main" val="2216859517"/>
              </p:ext>
            </p:extLst>
          </p:nvPr>
        </p:nvGraphicFramePr>
        <p:xfrm>
          <a:off x="3869268" y="2082726"/>
          <a:ext cx="7315200" cy="340360"/>
        </p:xfrm>
        <a:graphic>
          <a:graphicData uri="http://schemas.openxmlformats.org/drawingml/2006/table">
            <a:tbl>
              <a:tblPr/>
              <a:tblGrid>
                <a:gridCol w="7315200">
                  <a:extLst>
                    <a:ext uri="{9D8B030D-6E8A-4147-A177-3AD203B41FA5}">
                      <a16:colId xmlns:a16="http://schemas.microsoft.com/office/drawing/2014/main" val="3592740008"/>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a:t>
                      </a:r>
                      <a:r>
                        <a:rPr lang="en-CA" sz="1400" b="0" i="0" u="none" strike="noStrike" dirty="0" err="1">
                          <a:solidFill>
                            <a:srgbClr val="A6A28C"/>
                          </a:solidFill>
                          <a:effectLst/>
                          <a:latin typeface="Consolas" panose="020B0609020204030204" pitchFamily="49" charset="0"/>
                        </a:rPr>
                        <a:t>gcc</a:t>
                      </a:r>
                      <a:r>
                        <a:rPr lang="en-CA" sz="1400" b="0" i="0" u="none" strike="noStrike" dirty="0">
                          <a:solidFill>
                            <a:srgbClr val="A6A28C"/>
                          </a:solidFill>
                          <a:effectLst/>
                          <a:latin typeface="Consolas" panose="020B0609020204030204" pitchFamily="49" charset="0"/>
                        </a:rPr>
                        <a:t> -o </a:t>
                      </a:r>
                      <a:r>
                        <a:rPr lang="en-CA" sz="1400" b="0" i="0" u="none" strike="noStrike" dirty="0" err="1">
                          <a:solidFill>
                            <a:srgbClr val="A6A28C"/>
                          </a:solidFill>
                          <a:effectLst/>
                          <a:latin typeface="Consolas" panose="020B0609020204030204" pitchFamily="49" charset="0"/>
                        </a:rPr>
                        <a:t>ultrasensor</a:t>
                      </a:r>
                      <a:r>
                        <a:rPr lang="en-CA" sz="1400" b="0" i="0" u="none" strike="noStrike" dirty="0">
                          <a:solidFill>
                            <a:srgbClr val="A6A28C"/>
                          </a:solidFill>
                          <a:effectLst/>
                          <a:latin typeface="Consolas" panose="020B0609020204030204" pitchFamily="49" charset="0"/>
                        </a:rPr>
                        <a:t> </a:t>
                      </a:r>
                      <a:r>
                        <a:rPr lang="en-CA" sz="1400" b="0" i="0" u="none" strike="noStrike" dirty="0" err="1">
                          <a:solidFill>
                            <a:srgbClr val="A6A28C"/>
                          </a:solidFill>
                          <a:effectLst/>
                          <a:latin typeface="Consolas" panose="020B0609020204030204" pitchFamily="49" charset="0"/>
                        </a:rPr>
                        <a:t>ultrasensor.c</a:t>
                      </a:r>
                      <a:r>
                        <a:rPr lang="en-CA" sz="1400" b="0" i="0" u="none" strike="noStrike" dirty="0">
                          <a:solidFill>
                            <a:srgbClr val="A6A28C"/>
                          </a:solidFill>
                          <a:effectLst/>
                          <a:latin typeface="Consolas" panose="020B0609020204030204" pitchFamily="49" charset="0"/>
                        </a:rPr>
                        <a:t> -l </a:t>
                      </a:r>
                      <a:r>
                        <a:rPr lang="en-CA" sz="1400" b="0" i="0" u="none" strike="noStrike" dirty="0" err="1">
                          <a:solidFill>
                            <a:srgbClr val="A6A28C"/>
                          </a:solidFill>
                          <a:effectLst/>
                          <a:latin typeface="Consolas" panose="020B0609020204030204" pitchFamily="49" charset="0"/>
                        </a:rPr>
                        <a:t>wiringPi</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2166776276"/>
                  </a:ext>
                </a:extLst>
              </a:tr>
            </a:tbl>
          </a:graphicData>
        </a:graphic>
      </p:graphicFrame>
      <p:sp>
        <p:nvSpPr>
          <p:cNvPr id="6" name="TextBox 5">
            <a:extLst>
              <a:ext uri="{FF2B5EF4-FFF2-40B4-BE49-F238E27FC236}">
                <a16:creationId xmlns:a16="http://schemas.microsoft.com/office/drawing/2014/main" id="{34B7E836-6033-4AAB-9246-DA01BC7D0CAC}"/>
              </a:ext>
            </a:extLst>
          </p:cNvPr>
          <p:cNvSpPr txBox="1"/>
          <p:nvPr/>
        </p:nvSpPr>
        <p:spPr>
          <a:xfrm>
            <a:off x="3869268" y="2576146"/>
            <a:ext cx="1914114" cy="369332"/>
          </a:xfrm>
          <a:prstGeom prst="rect">
            <a:avLst/>
          </a:prstGeom>
          <a:noFill/>
        </p:spPr>
        <p:txBody>
          <a:bodyPr wrap="none" rtlCol="0">
            <a:spAutoFit/>
          </a:bodyPr>
          <a:lstStyle/>
          <a:p>
            <a:r>
              <a:rPr lang="en-US" dirty="0"/>
              <a:t>Running the code:</a:t>
            </a:r>
          </a:p>
        </p:txBody>
      </p:sp>
      <p:graphicFrame>
        <p:nvGraphicFramePr>
          <p:cNvPr id="7" name="Table 6">
            <a:extLst>
              <a:ext uri="{FF2B5EF4-FFF2-40B4-BE49-F238E27FC236}">
                <a16:creationId xmlns:a16="http://schemas.microsoft.com/office/drawing/2014/main" id="{7A254726-AEBC-4FF7-BADA-CFBCF49629B2}"/>
              </a:ext>
            </a:extLst>
          </p:cNvPr>
          <p:cNvGraphicFramePr>
            <a:graphicFrameLocks noGrp="1"/>
          </p:cNvGraphicFramePr>
          <p:nvPr>
            <p:extLst>
              <p:ext uri="{D42A27DB-BD31-4B8C-83A1-F6EECF244321}">
                <p14:modId xmlns:p14="http://schemas.microsoft.com/office/powerpoint/2010/main" val="3667676364"/>
              </p:ext>
            </p:extLst>
          </p:nvPr>
        </p:nvGraphicFramePr>
        <p:xfrm>
          <a:off x="3869268" y="3098538"/>
          <a:ext cx="7315200" cy="340360"/>
        </p:xfrm>
        <a:graphic>
          <a:graphicData uri="http://schemas.openxmlformats.org/drawingml/2006/table">
            <a:tbl>
              <a:tblPr/>
              <a:tblGrid>
                <a:gridCol w="7315200">
                  <a:extLst>
                    <a:ext uri="{9D8B030D-6E8A-4147-A177-3AD203B41FA5}">
                      <a16:colId xmlns:a16="http://schemas.microsoft.com/office/drawing/2014/main" val="1980083466"/>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a:t>
                      </a:r>
                      <a:r>
                        <a:rPr lang="en-CA" sz="1400" b="0" i="0" u="none" strike="noStrike" dirty="0" err="1">
                          <a:solidFill>
                            <a:srgbClr val="A6A28C"/>
                          </a:solidFill>
                          <a:effectLst/>
                          <a:latin typeface="Consolas" panose="020B0609020204030204" pitchFamily="49" charset="0"/>
                        </a:rPr>
                        <a:t>ultrasensor</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3170485744"/>
                  </a:ext>
                </a:extLst>
              </a:tr>
            </a:tbl>
          </a:graphicData>
        </a:graphic>
      </p:graphicFrame>
    </p:spTree>
    <p:extLst>
      <p:ext uri="{BB962C8B-B14F-4D97-AF65-F5344CB8AC3E}">
        <p14:creationId xmlns:p14="http://schemas.microsoft.com/office/powerpoint/2010/main" val="3637347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7C51-121C-438B-95F3-A02CD095D536}"/>
              </a:ext>
            </a:extLst>
          </p:cNvPr>
          <p:cNvSpPr>
            <a:spLocks noGrp="1"/>
          </p:cNvSpPr>
          <p:nvPr>
            <p:ph type="title"/>
          </p:nvPr>
        </p:nvSpPr>
        <p:spPr/>
        <p:txBody>
          <a:bodyPr/>
          <a:lstStyle/>
          <a:p>
            <a:r>
              <a:rPr lang="en-US" dirty="0"/>
              <a:t>Raspberry Pi 4 &amp; Ultrasonic sensor interfacing</a:t>
            </a:r>
            <a:endParaRPr lang="en-CA" dirty="0"/>
          </a:p>
        </p:txBody>
      </p:sp>
      <p:sp>
        <p:nvSpPr>
          <p:cNvPr id="3" name="Content Placeholder 2">
            <a:extLst>
              <a:ext uri="{FF2B5EF4-FFF2-40B4-BE49-F238E27FC236}">
                <a16:creationId xmlns:a16="http://schemas.microsoft.com/office/drawing/2014/main" id="{BBD32526-6D78-4478-BA00-ACE5202C19FA}"/>
              </a:ext>
            </a:extLst>
          </p:cNvPr>
          <p:cNvSpPr>
            <a:spLocks noGrp="1"/>
          </p:cNvSpPr>
          <p:nvPr>
            <p:ph idx="1"/>
          </p:nvPr>
        </p:nvSpPr>
        <p:spPr/>
        <p:txBody>
          <a:bodyPr/>
          <a:lstStyle/>
          <a:p>
            <a:r>
              <a:rPr lang="en-US" dirty="0"/>
              <a:t>Result:</a:t>
            </a:r>
            <a:endParaRPr lang="en-CA" dirty="0"/>
          </a:p>
        </p:txBody>
      </p:sp>
    </p:spTree>
    <p:extLst>
      <p:ext uri="{BB962C8B-B14F-4D97-AF65-F5344CB8AC3E}">
        <p14:creationId xmlns:p14="http://schemas.microsoft.com/office/powerpoint/2010/main" val="355096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A1F7-D02C-4BA4-A8B5-4D4E054D1F93}"/>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0A516FB8-4CAF-4593-8355-F29099DC0254}"/>
              </a:ext>
            </a:extLst>
          </p:cNvPr>
          <p:cNvSpPr>
            <a:spLocks noGrp="1"/>
          </p:cNvSpPr>
          <p:nvPr>
            <p:ph idx="1"/>
          </p:nvPr>
        </p:nvSpPr>
        <p:spPr/>
        <p:txBody>
          <a:bodyPr>
            <a:normAutofit fontScale="92500" lnSpcReduction="20000"/>
          </a:bodyPr>
          <a:lstStyle/>
          <a:p>
            <a:pPr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Smartphone control</a:t>
            </a:r>
            <a:r>
              <a:rPr lang="en-US" sz="1800" b="0" i="0" u="none" strike="noStrike" dirty="0">
                <a:solidFill>
                  <a:srgbClr val="000000"/>
                </a:solidFill>
                <a:effectLst/>
                <a:latin typeface="Times New Roman" panose="02020603050405020304" pitchFamily="18" charset="0"/>
              </a:rPr>
              <a:t>: the device can be monitored and controlled via the BLE system or by smartphone via </a:t>
            </a:r>
            <a:r>
              <a:rPr lang="en-US" sz="1800" b="0" i="0" u="none" strike="noStrike" dirty="0" err="1">
                <a:solidFill>
                  <a:srgbClr val="000000"/>
                </a:solidFill>
                <a:effectLst/>
                <a:latin typeface="Times New Roman" panose="02020603050405020304" pitchFamily="18" charset="0"/>
              </a:rPr>
              <a:t>Wifi</a:t>
            </a:r>
            <a:r>
              <a:rPr lang="en-US" sz="1800" b="0" i="0" u="none" strike="noStrike" dirty="0">
                <a:solidFill>
                  <a:srgbClr val="000000"/>
                </a:solidFill>
                <a:effectLst/>
                <a:latin typeface="Times New Roman" panose="02020603050405020304" pitchFamily="18" charset="0"/>
              </a:rPr>
              <a:t> and Google Cloud.</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Auto-adjusting temperature</a:t>
            </a:r>
            <a:r>
              <a:rPr lang="en-US" sz="1800" b="0" i="0" u="none" strike="noStrike" dirty="0">
                <a:solidFill>
                  <a:srgbClr val="000000"/>
                </a:solidFill>
                <a:effectLst/>
                <a:latin typeface="Times New Roman" panose="02020603050405020304" pitchFamily="18" charset="0"/>
              </a:rPr>
              <a:t>: with an optional enclosed space, the temperature in each slot of the device can be adjusted to a suitable level for any particular plant.</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Auto-adjusting humidity</a:t>
            </a:r>
            <a:r>
              <a:rPr lang="en-US" sz="1800" b="0" i="0" u="none" strike="noStrike" dirty="0">
                <a:solidFill>
                  <a:srgbClr val="000000"/>
                </a:solidFill>
                <a:effectLst/>
                <a:latin typeface="Times New Roman" panose="02020603050405020304" pitchFamily="18" charset="0"/>
              </a:rPr>
              <a:t>: some plants may enjoy their habitat in a humid environment; our device can replicate the humidifier system’s moist air humidifier system’s moist air-control.  </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Auto-watering:</a:t>
            </a:r>
            <a:r>
              <a:rPr lang="en-US" sz="1800" b="0" i="0" u="none" strike="noStrike" dirty="0">
                <a:solidFill>
                  <a:srgbClr val="000000"/>
                </a:solidFill>
                <a:effectLst/>
                <a:latin typeface="Times New Roman" panose="02020603050405020304" pitchFamily="18" charset="0"/>
              </a:rPr>
              <a:t> the plants will never be dried out again with this feature; the device will detect the soil’s humidity and automatically water your plants whenever they need.</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Auto-disease-detect: </a:t>
            </a:r>
            <a:r>
              <a:rPr lang="en-US" sz="1800" b="0" i="0" u="none" strike="noStrike" dirty="0">
                <a:solidFill>
                  <a:srgbClr val="000000"/>
                </a:solidFill>
                <a:effectLst/>
                <a:latin typeface="Times New Roman" panose="02020603050405020304" pitchFamily="18" charset="0"/>
              </a:rPr>
              <a:t>the device will have a camera system that scans the leaves of your plants, then detects any disease happening to the plants, and recommends proper treatment.</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Light system</a:t>
            </a:r>
            <a:r>
              <a:rPr lang="en-US" sz="1800" b="0" i="0" u="none" strike="noStrike" dirty="0">
                <a:solidFill>
                  <a:srgbClr val="000000"/>
                </a:solidFill>
                <a:effectLst/>
                <a:latin typeface="Times New Roman" panose="02020603050405020304" pitchFamily="18" charset="0"/>
              </a:rPr>
              <a:t>: with the LEDs system, the device can save up to 70% of power consumption. </a:t>
            </a:r>
          </a:p>
          <a:p>
            <a:pPr algn="just"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Music player</a:t>
            </a:r>
            <a:r>
              <a:rPr lang="en-US" sz="1800" b="0" i="0" u="none" strike="noStrike" dirty="0">
                <a:solidFill>
                  <a:srgbClr val="000000"/>
                </a:solidFill>
                <a:effectLst/>
                <a:latin typeface="Times New Roman" panose="02020603050405020304" pitchFamily="18" charset="0"/>
              </a:rPr>
              <a:t>: yes, our device will also have a music function. You wonder why? According to a study, music increases plants’ productivity, and it improves their health and “mood.” (Mazlan, 2020).</a:t>
            </a:r>
          </a:p>
          <a:p>
            <a:pPr algn="just" rtl="0" fontAlgn="base">
              <a:spcBef>
                <a:spcPts val="1000"/>
              </a:spcBef>
              <a:spcAft>
                <a:spcPts val="1200"/>
              </a:spcAft>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rPr>
              <a:t>Friendly control interface</a:t>
            </a:r>
            <a:r>
              <a:rPr lang="en-US" sz="1800" b="0" i="0" u="none" strike="noStrike" dirty="0">
                <a:solidFill>
                  <a:srgbClr val="000000"/>
                </a:solidFill>
                <a:effectLst/>
                <a:latin typeface="Times New Roman" panose="02020603050405020304" pitchFamily="18" charset="0"/>
              </a:rPr>
              <a:t>: With a touch screen built on, you can easily control your whole garden within a few steps.</a:t>
            </a:r>
          </a:p>
          <a:p>
            <a:endParaRPr lang="en-CA" dirty="0"/>
          </a:p>
        </p:txBody>
      </p:sp>
    </p:spTree>
    <p:extLst>
      <p:ext uri="{BB962C8B-B14F-4D97-AF65-F5344CB8AC3E}">
        <p14:creationId xmlns:p14="http://schemas.microsoft.com/office/powerpoint/2010/main" val="1201929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DE43-2A2C-4B9D-9C6F-88A47B0BB4AC}"/>
              </a:ext>
            </a:extLst>
          </p:cNvPr>
          <p:cNvSpPr>
            <a:spLocks noGrp="1"/>
          </p:cNvSpPr>
          <p:nvPr>
            <p:ph type="title"/>
          </p:nvPr>
        </p:nvSpPr>
        <p:spPr/>
        <p:txBody>
          <a:bodyPr/>
          <a:lstStyle/>
          <a:p>
            <a:r>
              <a:rPr lang="en-CA" sz="3600" b="0" i="0" u="none" strike="noStrike" dirty="0">
                <a:solidFill>
                  <a:srgbClr val="000000"/>
                </a:solidFill>
                <a:effectLst/>
                <a:latin typeface="Arial" panose="020B0604020202020204" pitchFamily="34" charset="0"/>
              </a:rPr>
              <a:t>Bibliography</a:t>
            </a:r>
            <a:br>
              <a:rPr lang="en-CA" b="0" dirty="0">
                <a:effectLst/>
              </a:rPr>
            </a:br>
            <a:endParaRPr lang="en-CA" dirty="0"/>
          </a:p>
        </p:txBody>
      </p:sp>
      <p:sp>
        <p:nvSpPr>
          <p:cNvPr id="3" name="Content Placeholder 2">
            <a:extLst>
              <a:ext uri="{FF2B5EF4-FFF2-40B4-BE49-F238E27FC236}">
                <a16:creationId xmlns:a16="http://schemas.microsoft.com/office/drawing/2014/main" id="{5E60D577-4845-4F47-B7BF-8A0B304D283E}"/>
              </a:ext>
            </a:extLst>
          </p:cNvPr>
          <p:cNvSpPr>
            <a:spLocks noGrp="1"/>
          </p:cNvSpPr>
          <p:nvPr>
            <p:ph idx="1"/>
          </p:nvPr>
        </p:nvSpPr>
        <p:spPr/>
        <p:txBody>
          <a:bodyPr/>
          <a:lstStyle/>
          <a:p>
            <a:pPr marL="0" indent="0" rtl="0">
              <a:spcBef>
                <a:spcPts val="0"/>
              </a:spcBef>
              <a:spcAft>
                <a:spcPts val="0"/>
              </a:spcAft>
              <a:buNone/>
            </a:pPr>
            <a:r>
              <a:rPr lang="en-CA" sz="1800" b="0" i="0" u="none" strike="noStrike" dirty="0">
                <a:solidFill>
                  <a:srgbClr val="000000"/>
                </a:solidFill>
                <a:effectLst/>
                <a:latin typeface="Arial" panose="020B0604020202020204" pitchFamily="34" charset="0"/>
              </a:rPr>
              <a:t>Gutierrez, Felipe o. “HC SR04 sensor in C language.” </a:t>
            </a:r>
            <a:r>
              <a:rPr lang="en-CA" sz="1800" b="0" i="1" u="none" strike="noStrike" dirty="0">
                <a:solidFill>
                  <a:srgbClr val="000000"/>
                </a:solidFill>
                <a:effectLst/>
                <a:latin typeface="Arial" panose="020B0604020202020204" pitchFamily="34" charset="0"/>
              </a:rPr>
              <a:t>raspberrypi.org</a:t>
            </a:r>
            <a:r>
              <a:rPr lang="en-CA" sz="1800" b="0" i="0" u="none" strike="noStrike" dirty="0">
                <a:solidFill>
                  <a:srgbClr val="000000"/>
                </a:solidFill>
                <a:effectLst/>
                <a:latin typeface="Arial" panose="020B0604020202020204" pitchFamily="34" charset="0"/>
              </a:rPr>
              <a:t>, 18 April 2021,</a:t>
            </a:r>
          </a:p>
          <a:p>
            <a:pPr marL="0" indent="0" rtl="0">
              <a:spcBef>
                <a:spcPts val="0"/>
              </a:spcBef>
              <a:spcAft>
                <a:spcPts val="0"/>
              </a:spcAft>
              <a:buNone/>
            </a:pPr>
            <a:r>
              <a:rPr lang="en-CA" sz="1800" b="0" i="0" u="none" strike="noStrike" dirty="0">
                <a:solidFill>
                  <a:srgbClr val="000000"/>
                </a:solidFill>
                <a:effectLst/>
                <a:latin typeface="Arial" panose="020B0604020202020204" pitchFamily="34" charset="0"/>
              </a:rPr>
              <a:t>https://www.raspberrypi.org/forums/viewtopic.php?f=33&amp;t=309898&amp;p=1853778#p1853778. Accessed 24 June 2021.</a:t>
            </a:r>
          </a:p>
          <a:p>
            <a:pPr marL="0" indent="0" rtl="0">
              <a:spcBef>
                <a:spcPts val="0"/>
              </a:spcBef>
              <a:spcAft>
                <a:spcPts val="0"/>
              </a:spcAft>
              <a:buNone/>
            </a:pPr>
            <a:endParaRPr lang="en-CA" b="0" dirty="0">
              <a:effectLst/>
            </a:endParaRPr>
          </a:p>
          <a:p>
            <a:pPr marL="0" indent="0" rtl="0">
              <a:spcBef>
                <a:spcPts val="0"/>
              </a:spcBef>
              <a:spcAft>
                <a:spcPts val="0"/>
              </a:spcAft>
              <a:buNone/>
            </a:pPr>
            <a:r>
              <a:rPr lang="en-CA" sz="1800" b="0" i="0" u="none" strike="noStrike" dirty="0">
                <a:solidFill>
                  <a:srgbClr val="000000"/>
                </a:solidFill>
                <a:effectLst/>
                <a:latin typeface="Arial" panose="020B0604020202020204" pitchFamily="34" charset="0"/>
              </a:rPr>
              <a:t>JIMBLOM &amp; MTAYLOR. “Raspberry </a:t>
            </a:r>
            <a:r>
              <a:rPr lang="en-CA" sz="1800" b="0" i="0" u="none" strike="noStrike" dirty="0" err="1">
                <a:solidFill>
                  <a:srgbClr val="000000"/>
                </a:solidFill>
                <a:effectLst/>
                <a:latin typeface="Arial" panose="020B0604020202020204" pitchFamily="34" charset="0"/>
              </a:rPr>
              <a:t>gPIo</a:t>
            </a:r>
            <a:r>
              <a:rPr lang="en-CA" sz="1800" b="0" i="0" u="none" strike="noStrike" dirty="0">
                <a:solidFill>
                  <a:srgbClr val="000000"/>
                </a:solidFill>
                <a:effectLst/>
                <a:latin typeface="Arial" panose="020B0604020202020204" pitchFamily="34" charset="0"/>
              </a:rPr>
              <a:t>.” </a:t>
            </a:r>
            <a:r>
              <a:rPr lang="en-CA" sz="1800" b="0" i="1" u="none" strike="noStrike" dirty="0">
                <a:solidFill>
                  <a:srgbClr val="000000"/>
                </a:solidFill>
                <a:effectLst/>
                <a:latin typeface="Arial" panose="020B0604020202020204" pitchFamily="34" charset="0"/>
              </a:rPr>
              <a:t>Learn </a:t>
            </a:r>
            <a:r>
              <a:rPr lang="en-CA" sz="1800" b="0" i="1" u="none" strike="noStrike" dirty="0" err="1">
                <a:solidFill>
                  <a:srgbClr val="000000"/>
                </a:solidFill>
                <a:effectLst/>
                <a:latin typeface="Arial" panose="020B0604020202020204" pitchFamily="34" charset="0"/>
              </a:rPr>
              <a:t>Sparkfun</a:t>
            </a:r>
            <a:r>
              <a:rPr lang="en-CA" sz="1800" b="0" i="0" u="none" strike="noStrike" dirty="0">
                <a:solidFill>
                  <a:srgbClr val="000000"/>
                </a:solidFill>
                <a:effectLst/>
                <a:latin typeface="Arial" panose="020B0604020202020204" pitchFamily="34" charset="0"/>
              </a:rPr>
              <a:t>, </a:t>
            </a:r>
            <a:r>
              <a:rPr lang="en-CA" sz="1800" b="0" i="0" u="none" strike="noStrike" dirty="0">
                <a:solidFill>
                  <a:srgbClr val="000000"/>
                </a:solidFill>
                <a:effectLst/>
                <a:latin typeface="Arial" panose="020B0604020202020204" pitchFamily="34" charset="0"/>
                <a:hlinkClick r:id="rId2"/>
              </a:rPr>
              <a:t>https://learn.sparkfun.com/tutorials/raspberry-gpio/all.Accessed 24 June 2021</a:t>
            </a:r>
            <a:r>
              <a:rPr lang="en-CA" sz="1800" b="0" i="0" u="none" strike="noStrike" dirty="0">
                <a:solidFill>
                  <a:srgbClr val="000000"/>
                </a:solidFill>
                <a:effectLst/>
                <a:latin typeface="Arial" panose="020B0604020202020204" pitchFamily="34" charset="0"/>
              </a:rPr>
              <a:t>. </a:t>
            </a:r>
          </a:p>
          <a:p>
            <a:pPr marL="0" indent="0" rtl="0">
              <a:spcBef>
                <a:spcPts val="0"/>
              </a:spcBef>
              <a:spcAft>
                <a:spcPts val="0"/>
              </a:spcAft>
              <a:buNone/>
            </a:pPr>
            <a:endParaRPr lang="en-CA" b="0" dirty="0">
              <a:effectLst/>
            </a:endParaRPr>
          </a:p>
          <a:p>
            <a:pPr marL="0" indent="0" rtl="0">
              <a:spcBef>
                <a:spcPts val="0"/>
              </a:spcBef>
              <a:spcAft>
                <a:spcPts val="0"/>
              </a:spcAft>
              <a:buNone/>
            </a:pPr>
            <a:r>
              <a:rPr lang="en-CA" sz="1800" b="0" i="0" u="none" strike="noStrike" dirty="0">
                <a:solidFill>
                  <a:srgbClr val="000000"/>
                </a:solidFill>
                <a:effectLst/>
                <a:latin typeface="Arial" panose="020B0604020202020204" pitchFamily="34" charset="0"/>
              </a:rPr>
              <a:t>“Raspberry Pi 4 Pins – Complete Practical Guide.” </a:t>
            </a:r>
            <a:r>
              <a:rPr lang="en-CA" sz="1800" b="0" i="1" u="none" strike="noStrike" dirty="0">
                <a:solidFill>
                  <a:srgbClr val="000000"/>
                </a:solidFill>
                <a:effectLst/>
                <a:latin typeface="Arial" panose="020B0604020202020204" pitchFamily="34" charset="0"/>
              </a:rPr>
              <a:t>The Robotic Back End</a:t>
            </a:r>
            <a:r>
              <a:rPr lang="en-CA" sz="1800" b="0" i="0" u="none" strike="noStrike" dirty="0">
                <a:solidFill>
                  <a:srgbClr val="000000"/>
                </a:solidFill>
                <a:effectLst/>
                <a:latin typeface="Arial" panose="020B0604020202020204" pitchFamily="34" charset="0"/>
              </a:rPr>
              <a:t>, https://roboticsbackend.com/raspberry-pi-3-pins/. Accessed 24 June 2021.</a:t>
            </a:r>
            <a:endParaRPr lang="en-CA" b="0" dirty="0">
              <a:effectLst/>
            </a:endParaRPr>
          </a:p>
          <a:p>
            <a:pPr marL="0" indent="0">
              <a:buNone/>
            </a:pPr>
            <a:r>
              <a:rPr lang="en-CA" sz="1800" b="0" i="0" u="none" strike="noStrike" dirty="0" err="1">
                <a:solidFill>
                  <a:srgbClr val="000000"/>
                </a:solidFill>
                <a:effectLst/>
                <a:latin typeface="Arial" panose="020B0604020202020204" pitchFamily="34" charset="0"/>
              </a:rPr>
              <a:t>WiringPI</a:t>
            </a:r>
            <a:r>
              <a:rPr lang="en-CA" sz="1800" b="0" i="0" u="none" strike="noStrike" dirty="0">
                <a:solidFill>
                  <a:srgbClr val="000000"/>
                </a:solidFill>
                <a:effectLst/>
                <a:latin typeface="Arial" panose="020B0604020202020204" pitchFamily="34" charset="0"/>
              </a:rPr>
              <a:t>. “</a:t>
            </a:r>
            <a:r>
              <a:rPr lang="en-CA" sz="1800" b="0" i="0" u="none" strike="noStrike" dirty="0" err="1">
                <a:solidFill>
                  <a:srgbClr val="000000"/>
                </a:solidFill>
                <a:effectLst/>
                <a:latin typeface="Arial" panose="020B0604020202020204" pitchFamily="34" charset="0"/>
              </a:rPr>
              <a:t>WiringPi</a:t>
            </a:r>
            <a:r>
              <a:rPr lang="en-CA" sz="1800" b="0" i="0" u="none" strike="noStrike" dirty="0">
                <a:solidFill>
                  <a:srgbClr val="000000"/>
                </a:solidFill>
                <a:effectLst/>
                <a:latin typeface="Arial" panose="020B0604020202020204" pitchFamily="34" charset="0"/>
              </a:rPr>
              <a:t>.” </a:t>
            </a:r>
            <a:r>
              <a:rPr lang="en-CA" sz="1800" b="0" i="1" u="none" strike="noStrike" dirty="0" err="1">
                <a:solidFill>
                  <a:srgbClr val="000000"/>
                </a:solidFill>
                <a:effectLst/>
                <a:latin typeface="Arial" panose="020B0604020202020204" pitchFamily="34" charset="0"/>
              </a:rPr>
              <a:t>Github</a:t>
            </a:r>
            <a:r>
              <a:rPr lang="en-CA" sz="1800" b="0" i="0" u="none" strike="noStrike" dirty="0">
                <a:solidFill>
                  <a:srgbClr val="000000"/>
                </a:solidFill>
                <a:effectLst/>
                <a:latin typeface="Arial" panose="020B0604020202020204" pitchFamily="34" charset="0"/>
              </a:rPr>
              <a:t>, </a:t>
            </a:r>
            <a:r>
              <a:rPr lang="en-CA" sz="1800" b="0" i="0" u="none" strike="noStrike" dirty="0" err="1">
                <a:solidFill>
                  <a:srgbClr val="000000"/>
                </a:solidFill>
                <a:effectLst/>
                <a:latin typeface="Arial" panose="020B0604020202020204" pitchFamily="34" charset="0"/>
              </a:rPr>
              <a:t>WiringPi</a:t>
            </a:r>
            <a:r>
              <a:rPr lang="en-CA" sz="1800" b="0" i="0" u="none" strike="noStrike" dirty="0">
                <a:solidFill>
                  <a:srgbClr val="000000"/>
                </a:solidFill>
                <a:effectLst/>
                <a:latin typeface="Arial" panose="020B0604020202020204" pitchFamily="34" charset="0"/>
              </a:rPr>
              <a:t>, https://github.com/WiringPi/WiringPi. Accessed 24 June 2021.</a:t>
            </a:r>
          </a:p>
          <a:p>
            <a:pPr marL="0" indent="0">
              <a:buNone/>
            </a:pPr>
            <a:endParaRPr lang="en-CA" dirty="0"/>
          </a:p>
        </p:txBody>
      </p:sp>
    </p:spTree>
    <p:extLst>
      <p:ext uri="{BB962C8B-B14F-4D97-AF65-F5344CB8AC3E}">
        <p14:creationId xmlns:p14="http://schemas.microsoft.com/office/powerpoint/2010/main" val="42355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5699-2FCE-492C-86D2-C15790B336A7}"/>
              </a:ext>
            </a:extLst>
          </p:cNvPr>
          <p:cNvSpPr>
            <a:spLocks noGrp="1"/>
          </p:cNvSpPr>
          <p:nvPr>
            <p:ph type="title"/>
          </p:nvPr>
        </p:nvSpPr>
        <p:spPr/>
        <p:txBody>
          <a:bodyPr/>
          <a:lstStyle/>
          <a:p>
            <a:r>
              <a:rPr lang="en-US" dirty="0"/>
              <a:t>Ultrasonic sensor - Introduction</a:t>
            </a:r>
            <a:endParaRPr lang="en-CA" dirty="0"/>
          </a:p>
        </p:txBody>
      </p:sp>
      <p:sp>
        <p:nvSpPr>
          <p:cNvPr id="3" name="Content Placeholder 2">
            <a:extLst>
              <a:ext uri="{FF2B5EF4-FFF2-40B4-BE49-F238E27FC236}">
                <a16:creationId xmlns:a16="http://schemas.microsoft.com/office/drawing/2014/main" id="{9A83A600-EF10-4C88-BB73-1D6989EE247E}"/>
              </a:ext>
            </a:extLst>
          </p:cNvPr>
          <p:cNvSpPr>
            <a:spLocks noGrp="1"/>
          </p:cNvSpPr>
          <p:nvPr>
            <p:ph idx="1"/>
          </p:nvPr>
        </p:nvSpPr>
        <p:spPr>
          <a:xfrm>
            <a:off x="3417686" y="785491"/>
            <a:ext cx="6151187" cy="4273871"/>
          </a:xfrm>
        </p:spPr>
        <p:txBody>
          <a:bodyPr/>
          <a:lstStyle/>
          <a:p>
            <a:r>
              <a:rPr lang="en-US" b="1" dirty="0"/>
              <a:t>Introduction:</a:t>
            </a:r>
          </a:p>
          <a:p>
            <a:pPr marL="0" indent="0">
              <a:buNone/>
            </a:pPr>
            <a:r>
              <a:rPr lang="en-US" dirty="0"/>
              <a:t>Ultrasonic ranging module HC - SR04 provides 2cm - 400cm non-contact measurement function, the ranging accuracy can reach to 3mm. The modules includes ultrasonic transmitters, receiver and control circuit.</a:t>
            </a:r>
          </a:p>
          <a:p>
            <a:pPr marL="0" indent="0">
              <a:buNone/>
            </a:pPr>
            <a:endParaRPr lang="en-US" dirty="0"/>
          </a:p>
        </p:txBody>
      </p:sp>
      <p:pic>
        <p:nvPicPr>
          <p:cNvPr id="2050" name="Picture 2" descr="SEN-15569">
            <a:extLst>
              <a:ext uri="{FF2B5EF4-FFF2-40B4-BE49-F238E27FC236}">
                <a16:creationId xmlns:a16="http://schemas.microsoft.com/office/drawing/2014/main" id="{9960DA49-35EE-4E33-BFBA-F4120AA84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837" y="3424428"/>
            <a:ext cx="3260436" cy="326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33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EC19-1616-41F6-8467-8FD70461A9EA}"/>
              </a:ext>
            </a:extLst>
          </p:cNvPr>
          <p:cNvSpPr>
            <a:spLocks noGrp="1"/>
          </p:cNvSpPr>
          <p:nvPr>
            <p:ph type="title"/>
          </p:nvPr>
        </p:nvSpPr>
        <p:spPr/>
        <p:txBody>
          <a:bodyPr/>
          <a:lstStyle/>
          <a:p>
            <a:r>
              <a:rPr lang="en-US" dirty="0"/>
              <a:t>Ultrasonic sensor - Specifications</a:t>
            </a:r>
            <a:endParaRPr lang="en-CA" dirty="0"/>
          </a:p>
        </p:txBody>
      </p:sp>
      <p:sp>
        <p:nvSpPr>
          <p:cNvPr id="3" name="Content Placeholder 2">
            <a:extLst>
              <a:ext uri="{FF2B5EF4-FFF2-40B4-BE49-F238E27FC236}">
                <a16:creationId xmlns:a16="http://schemas.microsoft.com/office/drawing/2014/main" id="{A0ACEEAF-B317-4983-9F82-F775A11EA50C}"/>
              </a:ext>
            </a:extLst>
          </p:cNvPr>
          <p:cNvSpPr>
            <a:spLocks noGrp="1"/>
          </p:cNvSpPr>
          <p:nvPr>
            <p:ph idx="1"/>
          </p:nvPr>
        </p:nvSpPr>
        <p:spPr>
          <a:xfrm>
            <a:off x="3869268" y="864108"/>
            <a:ext cx="7315200" cy="927747"/>
          </a:xfrm>
        </p:spPr>
        <p:txBody>
          <a:bodyPr/>
          <a:lstStyle/>
          <a:p>
            <a:r>
              <a:rPr lang="en-US" b="1" dirty="0"/>
              <a:t>Specifications:</a:t>
            </a:r>
          </a:p>
        </p:txBody>
      </p:sp>
      <p:graphicFrame>
        <p:nvGraphicFramePr>
          <p:cNvPr id="4" name="Table 4">
            <a:extLst>
              <a:ext uri="{FF2B5EF4-FFF2-40B4-BE49-F238E27FC236}">
                <a16:creationId xmlns:a16="http://schemas.microsoft.com/office/drawing/2014/main" id="{F26760FF-5663-414E-906E-BB59065A8B8B}"/>
              </a:ext>
            </a:extLst>
          </p:cNvPr>
          <p:cNvGraphicFramePr>
            <a:graphicFrameLocks noGrp="1"/>
          </p:cNvGraphicFramePr>
          <p:nvPr>
            <p:extLst>
              <p:ext uri="{D42A27DB-BD31-4B8C-83A1-F6EECF244321}">
                <p14:modId xmlns:p14="http://schemas.microsoft.com/office/powerpoint/2010/main" val="2253367341"/>
              </p:ext>
            </p:extLst>
          </p:nvPr>
        </p:nvGraphicFramePr>
        <p:xfrm>
          <a:off x="4109413" y="2011172"/>
          <a:ext cx="6834910" cy="3606800"/>
        </p:xfrm>
        <a:graphic>
          <a:graphicData uri="http://schemas.openxmlformats.org/drawingml/2006/table">
            <a:tbl>
              <a:tblPr firstRow="1" bandRow="1">
                <a:tableStyleId>{5C22544A-7EE6-4342-B048-85BDC9FD1C3A}</a:tableStyleId>
              </a:tblPr>
              <a:tblGrid>
                <a:gridCol w="3417455">
                  <a:extLst>
                    <a:ext uri="{9D8B030D-6E8A-4147-A177-3AD203B41FA5}">
                      <a16:colId xmlns:a16="http://schemas.microsoft.com/office/drawing/2014/main" val="1866521033"/>
                    </a:ext>
                  </a:extLst>
                </a:gridCol>
                <a:gridCol w="3417455">
                  <a:extLst>
                    <a:ext uri="{9D8B030D-6E8A-4147-A177-3AD203B41FA5}">
                      <a16:colId xmlns:a16="http://schemas.microsoft.com/office/drawing/2014/main" val="3597475577"/>
                    </a:ext>
                  </a:extLst>
                </a:gridCol>
              </a:tblGrid>
              <a:tr h="370840">
                <a:tc>
                  <a:txBody>
                    <a:bodyPr/>
                    <a:lstStyle/>
                    <a:p>
                      <a:r>
                        <a:rPr lang="en-US" dirty="0">
                          <a:solidFill>
                            <a:sysClr val="windowText" lastClr="000000"/>
                          </a:solidFill>
                        </a:rPr>
                        <a:t>Working Voltage</a:t>
                      </a:r>
                      <a:endParaRPr lang="en-C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b="0" dirty="0">
                          <a:solidFill>
                            <a:sysClr val="windowText" lastClr="000000"/>
                          </a:solidFill>
                        </a:rPr>
                        <a:t>DC 5 V</a:t>
                      </a:r>
                      <a:endParaRPr lang="en-CA" b="0"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369826355"/>
                  </a:ext>
                </a:extLst>
              </a:tr>
              <a:tr h="370840">
                <a:tc>
                  <a:txBody>
                    <a:bodyPr/>
                    <a:lstStyle/>
                    <a:p>
                      <a:r>
                        <a:rPr lang="en-CA" b="1" dirty="0">
                          <a:solidFill>
                            <a:sysClr val="windowText" lastClr="000000"/>
                          </a:solidFill>
                        </a:rPr>
                        <a:t>Working Current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15mA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146562772"/>
                  </a:ext>
                </a:extLst>
              </a:tr>
              <a:tr h="370840">
                <a:tc>
                  <a:txBody>
                    <a:bodyPr/>
                    <a:lstStyle/>
                    <a:p>
                      <a:r>
                        <a:rPr lang="en-CA" b="1" dirty="0">
                          <a:solidFill>
                            <a:sysClr val="windowText" lastClr="000000"/>
                          </a:solidFill>
                        </a:rPr>
                        <a:t>Working Frequency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40Hz</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771062003"/>
                  </a:ext>
                </a:extLst>
              </a:tr>
              <a:tr h="370840">
                <a:tc>
                  <a:txBody>
                    <a:bodyPr/>
                    <a:lstStyle/>
                    <a:p>
                      <a:r>
                        <a:rPr lang="en-CA" b="1" dirty="0">
                          <a:solidFill>
                            <a:sysClr val="windowText" lastClr="000000"/>
                          </a:solidFill>
                        </a:rPr>
                        <a:t>Max Range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4m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604659596"/>
                  </a:ext>
                </a:extLst>
              </a:tr>
              <a:tr h="370840">
                <a:tc>
                  <a:txBody>
                    <a:bodyPr/>
                    <a:lstStyle/>
                    <a:p>
                      <a:r>
                        <a:rPr lang="en-CA" b="1" dirty="0">
                          <a:solidFill>
                            <a:sysClr val="windowText" lastClr="000000"/>
                          </a:solidFill>
                        </a:rPr>
                        <a:t>Min Range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2cm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826464921"/>
                  </a:ext>
                </a:extLst>
              </a:tr>
              <a:tr h="370840">
                <a:tc>
                  <a:txBody>
                    <a:bodyPr/>
                    <a:lstStyle/>
                    <a:p>
                      <a:r>
                        <a:rPr lang="en-CA" b="1" dirty="0">
                          <a:solidFill>
                            <a:sysClr val="windowText" lastClr="000000"/>
                          </a:solidFill>
                        </a:rPr>
                        <a:t>Measuring Angle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15 degree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133981918"/>
                  </a:ext>
                </a:extLst>
              </a:tr>
              <a:tr h="370840">
                <a:tc>
                  <a:txBody>
                    <a:bodyPr/>
                    <a:lstStyle/>
                    <a:p>
                      <a:r>
                        <a:rPr lang="en-CA" b="1" dirty="0">
                          <a:solidFill>
                            <a:sysClr val="windowText" lastClr="000000"/>
                          </a:solidFill>
                        </a:rPr>
                        <a:t>Trigger Input Signal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dirty="0">
                          <a:solidFill>
                            <a:sysClr val="windowText" lastClr="000000"/>
                          </a:solidFill>
                        </a:rPr>
                        <a:t>10uS TTL pulse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02839614"/>
                  </a:ext>
                </a:extLst>
              </a:tr>
              <a:tr h="370840">
                <a:tc>
                  <a:txBody>
                    <a:bodyPr/>
                    <a:lstStyle/>
                    <a:p>
                      <a:r>
                        <a:rPr lang="en-CA" b="1" dirty="0">
                          <a:solidFill>
                            <a:sysClr val="windowText" lastClr="000000"/>
                          </a:solidFill>
                        </a:rPr>
                        <a:t>Echo Output Signal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r>
                        <a:rPr lang="en-US" dirty="0">
                          <a:solidFill>
                            <a:sysClr val="windowText" lastClr="000000"/>
                          </a:solidFill>
                        </a:rPr>
                        <a:t>Input TTL lever signal and the range in proportion</a:t>
                      </a:r>
                      <a:endParaRPr lang="en-CA"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534246380"/>
                  </a:ext>
                </a:extLst>
              </a:tr>
              <a:tr h="370840">
                <a:tc>
                  <a:txBody>
                    <a:bodyPr/>
                    <a:lstStyle/>
                    <a:p>
                      <a:r>
                        <a:rPr lang="en-CA" b="1" dirty="0">
                          <a:solidFill>
                            <a:sysClr val="windowText" lastClr="000000"/>
                          </a:solidFill>
                        </a:rPr>
                        <a:t>Dimension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CA" dirty="0">
                          <a:solidFill>
                            <a:sysClr val="windowText" lastClr="000000"/>
                          </a:solidFill>
                        </a:rPr>
                        <a:t>45*20*15mm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173280989"/>
                  </a:ext>
                </a:extLst>
              </a:tr>
            </a:tbl>
          </a:graphicData>
        </a:graphic>
      </p:graphicFrame>
    </p:spTree>
    <p:extLst>
      <p:ext uri="{BB962C8B-B14F-4D97-AF65-F5344CB8AC3E}">
        <p14:creationId xmlns:p14="http://schemas.microsoft.com/office/powerpoint/2010/main" val="10764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9D8A-3BB3-4C49-BF18-869197604B0A}"/>
              </a:ext>
            </a:extLst>
          </p:cNvPr>
          <p:cNvSpPr>
            <a:spLocks noGrp="1"/>
          </p:cNvSpPr>
          <p:nvPr>
            <p:ph type="title"/>
          </p:nvPr>
        </p:nvSpPr>
        <p:spPr/>
        <p:txBody>
          <a:bodyPr/>
          <a:lstStyle/>
          <a:p>
            <a:r>
              <a:rPr lang="en-US" dirty="0"/>
              <a:t>Ultrasonic sensor – Wire Connection</a:t>
            </a:r>
            <a:endParaRPr lang="en-CA" dirty="0"/>
          </a:p>
        </p:txBody>
      </p:sp>
      <p:sp>
        <p:nvSpPr>
          <p:cNvPr id="3" name="Content Placeholder 2">
            <a:extLst>
              <a:ext uri="{FF2B5EF4-FFF2-40B4-BE49-F238E27FC236}">
                <a16:creationId xmlns:a16="http://schemas.microsoft.com/office/drawing/2014/main" id="{BD72BEFB-A4F3-478E-8341-68C0EB06BA97}"/>
              </a:ext>
            </a:extLst>
          </p:cNvPr>
          <p:cNvSpPr>
            <a:spLocks noGrp="1"/>
          </p:cNvSpPr>
          <p:nvPr>
            <p:ph idx="1"/>
          </p:nvPr>
        </p:nvSpPr>
        <p:spPr/>
        <p:txBody>
          <a:bodyPr/>
          <a:lstStyle/>
          <a:p>
            <a:r>
              <a:rPr lang="en-US" b="1" dirty="0"/>
              <a:t>Wire Connection</a:t>
            </a:r>
          </a:p>
          <a:p>
            <a:pPr lvl="1"/>
            <a:r>
              <a:rPr lang="en-US" dirty="0"/>
              <a:t>5V Supply  </a:t>
            </a:r>
          </a:p>
          <a:p>
            <a:pPr lvl="1"/>
            <a:r>
              <a:rPr lang="en-US" dirty="0"/>
              <a:t>Trigger Pulse Input  </a:t>
            </a:r>
          </a:p>
          <a:p>
            <a:pPr lvl="1"/>
            <a:r>
              <a:rPr lang="en-US" dirty="0"/>
              <a:t>Echo Pulse Output  </a:t>
            </a:r>
          </a:p>
          <a:p>
            <a:pPr lvl="1"/>
            <a:r>
              <a:rPr lang="en-US" dirty="0"/>
              <a:t>Ground </a:t>
            </a:r>
            <a:endParaRPr lang="en-US" b="1" dirty="0"/>
          </a:p>
          <a:p>
            <a:endParaRPr lang="en-US" b="1" dirty="0"/>
          </a:p>
          <a:p>
            <a:pPr marL="0" indent="0">
              <a:buNone/>
            </a:pPr>
            <a:endParaRPr lang="en-CA" dirty="0"/>
          </a:p>
        </p:txBody>
      </p:sp>
      <p:pic>
        <p:nvPicPr>
          <p:cNvPr id="3074" name="Picture 2" descr="Sainsmart HC-SR04 Ranging Detector Mod Distance Sensor, Blue: Amazon.ca:  Cell Phones &amp;amp; Accessories">
            <a:extLst>
              <a:ext uri="{FF2B5EF4-FFF2-40B4-BE49-F238E27FC236}">
                <a16:creationId xmlns:a16="http://schemas.microsoft.com/office/drawing/2014/main" id="{5E36DDE0-E7B7-4D2A-97F5-C609C151D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908" y="2022764"/>
            <a:ext cx="4442312" cy="2770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41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7E66-47A8-4444-BB65-5615175807AD}"/>
              </a:ext>
            </a:extLst>
          </p:cNvPr>
          <p:cNvSpPr>
            <a:spLocks noGrp="1"/>
          </p:cNvSpPr>
          <p:nvPr>
            <p:ph type="title"/>
          </p:nvPr>
        </p:nvSpPr>
        <p:spPr/>
        <p:txBody>
          <a:bodyPr/>
          <a:lstStyle/>
          <a:p>
            <a:r>
              <a:rPr lang="en-US" dirty="0"/>
              <a:t>Ultrasonic sensor – Working Principles</a:t>
            </a:r>
            <a:endParaRPr lang="en-CA" dirty="0"/>
          </a:p>
        </p:txBody>
      </p:sp>
      <p:sp>
        <p:nvSpPr>
          <p:cNvPr id="3" name="Content Placeholder 2">
            <a:extLst>
              <a:ext uri="{FF2B5EF4-FFF2-40B4-BE49-F238E27FC236}">
                <a16:creationId xmlns:a16="http://schemas.microsoft.com/office/drawing/2014/main" id="{D2077BDC-C04C-4C4E-95A4-1C8A8614D96B}"/>
              </a:ext>
            </a:extLst>
          </p:cNvPr>
          <p:cNvSpPr>
            <a:spLocks noGrp="1"/>
          </p:cNvSpPr>
          <p:nvPr>
            <p:ph idx="1"/>
          </p:nvPr>
        </p:nvSpPr>
        <p:spPr/>
        <p:txBody>
          <a:bodyPr/>
          <a:lstStyle/>
          <a:p>
            <a:pPr marL="457200" indent="-457200">
              <a:buAutoNum type="arabicParenBoth"/>
            </a:pPr>
            <a:r>
              <a:rPr lang="en-US" dirty="0"/>
              <a:t>Using IO trigger for at least 10us high level signal, </a:t>
            </a:r>
          </a:p>
          <a:p>
            <a:pPr marL="457200" indent="-457200">
              <a:buAutoNum type="arabicParenBoth"/>
            </a:pPr>
            <a:r>
              <a:rPr lang="en-US" dirty="0"/>
              <a:t>The Module automatically sends eight 40 kHz and detect whether there is a pulse signal back. </a:t>
            </a:r>
          </a:p>
          <a:p>
            <a:pPr marL="457200" indent="-457200">
              <a:buAutoNum type="arabicParenBoth"/>
            </a:pPr>
            <a:r>
              <a:rPr lang="en-US" dirty="0"/>
              <a:t>IF the signal back, through high level , time of high output IO duration is the time from sending ultrasonic to returning. </a:t>
            </a:r>
          </a:p>
          <a:p>
            <a:pPr marL="0" indent="0">
              <a:buNone/>
            </a:pPr>
            <a:r>
              <a:rPr lang="en-US" b="1" dirty="0"/>
              <a:t>Test distance </a:t>
            </a:r>
            <a:r>
              <a:rPr lang="en-US" dirty="0"/>
              <a:t>= (high level time × velocity of sound (340M/S) / 2</a:t>
            </a:r>
            <a:endParaRPr lang="en-CA" dirty="0"/>
          </a:p>
        </p:txBody>
      </p:sp>
    </p:spTree>
    <p:extLst>
      <p:ext uri="{BB962C8B-B14F-4D97-AF65-F5344CB8AC3E}">
        <p14:creationId xmlns:p14="http://schemas.microsoft.com/office/powerpoint/2010/main" val="52580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315B-9DAF-4CDA-AAD2-81D6CEDA684C}"/>
              </a:ext>
            </a:extLst>
          </p:cNvPr>
          <p:cNvSpPr>
            <a:spLocks noGrp="1"/>
          </p:cNvSpPr>
          <p:nvPr>
            <p:ph type="title"/>
          </p:nvPr>
        </p:nvSpPr>
        <p:spPr/>
        <p:txBody>
          <a:bodyPr/>
          <a:lstStyle/>
          <a:p>
            <a:r>
              <a:rPr lang="en-US" dirty="0"/>
              <a:t>Ultrasonic sensor – Timing Diagram</a:t>
            </a:r>
            <a:endParaRPr lang="en-CA" dirty="0"/>
          </a:p>
        </p:txBody>
      </p:sp>
      <p:sp>
        <p:nvSpPr>
          <p:cNvPr id="3" name="Content Placeholder 2">
            <a:extLst>
              <a:ext uri="{FF2B5EF4-FFF2-40B4-BE49-F238E27FC236}">
                <a16:creationId xmlns:a16="http://schemas.microsoft.com/office/drawing/2014/main" id="{04379BEC-0413-4A14-8E6F-A97BD5E040FB}"/>
              </a:ext>
            </a:extLst>
          </p:cNvPr>
          <p:cNvSpPr>
            <a:spLocks noGrp="1"/>
          </p:cNvSpPr>
          <p:nvPr>
            <p:ph idx="1"/>
          </p:nvPr>
        </p:nvSpPr>
        <p:spPr>
          <a:xfrm>
            <a:off x="3971636" y="3622125"/>
            <a:ext cx="7212832" cy="2491932"/>
          </a:xfrm>
        </p:spPr>
        <p:txBody>
          <a:bodyPr>
            <a:normAutofit/>
          </a:bodyPr>
          <a:lstStyle/>
          <a:p>
            <a:r>
              <a:rPr lang="en-US" dirty="0"/>
              <a:t> You only need to supply a short 10uS pulse to the trigger input to start the ranging.</a:t>
            </a:r>
          </a:p>
          <a:p>
            <a:r>
              <a:rPr lang="en-US" dirty="0"/>
              <a:t>The module will send out an 8 cycle burst of ultrasound at 40 kHz and raise its echo. </a:t>
            </a:r>
          </a:p>
          <a:p>
            <a:r>
              <a:rPr lang="en-US" dirty="0"/>
              <a:t>The Echo is a distance object that is pulse width and the range in proportion .</a:t>
            </a:r>
            <a:endParaRPr lang="en-CA" dirty="0"/>
          </a:p>
        </p:txBody>
      </p:sp>
      <p:pic>
        <p:nvPicPr>
          <p:cNvPr id="5" name="Picture 4">
            <a:extLst>
              <a:ext uri="{FF2B5EF4-FFF2-40B4-BE49-F238E27FC236}">
                <a16:creationId xmlns:a16="http://schemas.microsoft.com/office/drawing/2014/main" id="{F99268F2-7946-4294-95E9-55D437331EA0}"/>
              </a:ext>
            </a:extLst>
          </p:cNvPr>
          <p:cNvPicPr>
            <a:picLocks noChangeAspect="1"/>
          </p:cNvPicPr>
          <p:nvPr/>
        </p:nvPicPr>
        <p:blipFill>
          <a:blip r:embed="rId2"/>
          <a:stretch>
            <a:fillRect/>
          </a:stretch>
        </p:blipFill>
        <p:spPr>
          <a:xfrm>
            <a:off x="3971636" y="743943"/>
            <a:ext cx="7632558" cy="3008601"/>
          </a:xfrm>
          <a:prstGeom prst="rect">
            <a:avLst/>
          </a:prstGeom>
        </p:spPr>
      </p:pic>
    </p:spTree>
    <p:extLst>
      <p:ext uri="{BB962C8B-B14F-4D97-AF65-F5344CB8AC3E}">
        <p14:creationId xmlns:p14="http://schemas.microsoft.com/office/powerpoint/2010/main" val="85334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A49-4CAA-4921-B5A0-68F0BD7D161F}"/>
              </a:ext>
            </a:extLst>
          </p:cNvPr>
          <p:cNvSpPr>
            <a:spLocks noGrp="1"/>
          </p:cNvSpPr>
          <p:nvPr>
            <p:ph type="title"/>
          </p:nvPr>
        </p:nvSpPr>
        <p:spPr/>
        <p:txBody>
          <a:bodyPr/>
          <a:lstStyle/>
          <a:p>
            <a:r>
              <a:rPr lang="en-US" dirty="0"/>
              <a:t>Ultrasonic sensor – Calculation Distance</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BB1D2E-5450-48EC-B304-4E364FCC74D7}"/>
                  </a:ext>
                </a:extLst>
              </p:cNvPr>
              <p:cNvSpPr>
                <a:spLocks noGrp="1"/>
              </p:cNvSpPr>
              <p:nvPr>
                <p:ph idx="1"/>
              </p:nvPr>
            </p:nvSpPr>
            <p:spPr>
              <a:xfrm>
                <a:off x="3434847" y="1246909"/>
                <a:ext cx="4118244" cy="3583709"/>
              </a:xfrm>
            </p:spPr>
            <p:txBody>
              <a:bodyPr/>
              <a:lstStyle/>
              <a:p>
                <a:r>
                  <a:rPr lang="en-US" dirty="0"/>
                  <a:t>You can calculate the range through the time interval between sending trigger signal and receiving echo signal. </a:t>
                </a:r>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Speed</m:t>
                    </m:r>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𝑑𝑖𝑠𝑡𝑎𝑛𝑐𝑒</m:t>
                        </m:r>
                      </m:num>
                      <m:den>
                        <m:r>
                          <a:rPr lang="en-US" b="0" i="1" smtClean="0">
                            <a:latin typeface="Cambria Math" panose="02040503050406030204" pitchFamily="18" charset="0"/>
                          </a:rPr>
                          <m:t>𝑡𝑖𝑚𝑒</m:t>
                        </m:r>
                      </m:den>
                    </m:f>
                  </m:oMath>
                </a14:m>
                <a:r>
                  <a:rPr lang="en-US" dirty="0"/>
                  <a:t>= &gt; </a:t>
                </a:r>
                <a14:m>
                  <m:oMath xmlns:m="http://schemas.openxmlformats.org/officeDocument/2006/math">
                    <m:r>
                      <a:rPr lang="en-US" b="0" i="1" smtClean="0">
                        <a:latin typeface="Cambria Math" panose="02040503050406030204" pitchFamily="18" charset="0"/>
                      </a:rPr>
                      <m:t>340=</m:t>
                    </m:r>
                    <m:f>
                      <m:fPr>
                        <m:ctrlPr>
                          <a:rPr lang="en-US"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𝑑</m:t>
                        </m:r>
                      </m:num>
                      <m:den>
                        <m:r>
                          <a:rPr lang="en-US" b="0" i="1" smtClean="0">
                            <a:latin typeface="Cambria Math" panose="02040503050406030204" pitchFamily="18" charset="0"/>
                          </a:rPr>
                          <m:t>𝑡𝑖𝑚𝑒</m:t>
                        </m:r>
                      </m:den>
                    </m:f>
                  </m:oMath>
                </a14:m>
                <a:endParaRPr lang="en-US" dirty="0"/>
              </a:p>
              <a:p>
                <a:pPr marL="0" indent="0">
                  <a:buNone/>
                </a:pPr>
                <a:r>
                  <a:rPr lang="en-US" dirty="0"/>
                  <a:t>d  = 170 x time</a:t>
                </a:r>
              </a:p>
            </p:txBody>
          </p:sp>
        </mc:Choice>
        <mc:Fallback>
          <p:sp>
            <p:nvSpPr>
              <p:cNvPr id="3" name="Content Placeholder 2">
                <a:extLst>
                  <a:ext uri="{FF2B5EF4-FFF2-40B4-BE49-F238E27FC236}">
                    <a16:creationId xmlns:a16="http://schemas.microsoft.com/office/drawing/2014/main" id="{5CBB1D2E-5450-48EC-B304-4E364FCC74D7}"/>
                  </a:ext>
                </a:extLst>
              </p:cNvPr>
              <p:cNvSpPr>
                <a:spLocks noGrp="1" noRot="1" noChangeAspect="1" noMove="1" noResize="1" noEditPoints="1" noAdjustHandles="1" noChangeArrowheads="1" noChangeShapeType="1" noTextEdit="1"/>
              </p:cNvSpPr>
              <p:nvPr>
                <p:ph idx="1"/>
              </p:nvPr>
            </p:nvSpPr>
            <p:spPr>
              <a:xfrm>
                <a:off x="3434847" y="1246909"/>
                <a:ext cx="4118244" cy="3583709"/>
              </a:xfrm>
              <a:blipFill>
                <a:blip r:embed="rId2"/>
                <a:stretch>
                  <a:fillRect l="-1479" r="-1627"/>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14F47E8-B28F-4E27-BE00-AD9C204981DD}"/>
              </a:ext>
            </a:extLst>
          </p:cNvPr>
          <p:cNvPicPr>
            <a:picLocks noChangeAspect="1"/>
          </p:cNvPicPr>
          <p:nvPr/>
        </p:nvPicPr>
        <p:blipFill>
          <a:blip r:embed="rId3"/>
          <a:stretch>
            <a:fillRect/>
          </a:stretch>
        </p:blipFill>
        <p:spPr>
          <a:xfrm>
            <a:off x="7628065" y="1872719"/>
            <a:ext cx="3946274" cy="3103418"/>
          </a:xfrm>
          <a:prstGeom prst="rect">
            <a:avLst/>
          </a:prstGeom>
        </p:spPr>
      </p:pic>
    </p:spTree>
    <p:extLst>
      <p:ext uri="{BB962C8B-B14F-4D97-AF65-F5344CB8AC3E}">
        <p14:creationId xmlns:p14="http://schemas.microsoft.com/office/powerpoint/2010/main" val="36654012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366</TotalTime>
  <Words>3643</Words>
  <Application>Microsoft Office PowerPoint</Application>
  <PresentationFormat>Widescreen</PresentationFormat>
  <Paragraphs>166</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Cambria Math</vt:lpstr>
      <vt:lpstr>Consolas</vt:lpstr>
      <vt:lpstr>Corbel</vt:lpstr>
      <vt:lpstr>Helvetica Neue</vt:lpstr>
      <vt:lpstr>Montserrat</vt:lpstr>
      <vt:lpstr>Symbol</vt:lpstr>
      <vt:lpstr>Times New Roman</vt:lpstr>
      <vt:lpstr>Wingdings 2</vt:lpstr>
      <vt:lpstr>Frame</vt:lpstr>
      <vt:lpstr>Ultrasonic Sensor Interfacing</vt:lpstr>
      <vt:lpstr>Project summary – Block diagram</vt:lpstr>
      <vt:lpstr>Project Summary – Key features</vt:lpstr>
      <vt:lpstr>Ultrasonic sensor - Introduction</vt:lpstr>
      <vt:lpstr>Ultrasonic sensor - Specifications</vt:lpstr>
      <vt:lpstr>Ultrasonic sensor – Wire Connection</vt:lpstr>
      <vt:lpstr>Ultrasonic sensor – Working Principles</vt:lpstr>
      <vt:lpstr>Ultrasonic sensor – Timing Diagram</vt:lpstr>
      <vt:lpstr>Ultrasonic sensor – Calculation Distance</vt:lpstr>
      <vt:lpstr>Ultrasonic sensor – Circuit Diagram</vt:lpstr>
      <vt:lpstr>Raspberry Pi 4 – GPIO pinouts</vt:lpstr>
      <vt:lpstr>Raspberry Pi 4 – WiringPi library</vt:lpstr>
      <vt:lpstr>Raspberry Pi 4 – WiringPi installation</vt:lpstr>
      <vt:lpstr>Raspberry Pi 4 – WiringPi installation (cont.)</vt:lpstr>
      <vt:lpstr>Raspberry Pi 4 – WiringPi installation (cont.)</vt:lpstr>
      <vt:lpstr>Raspberry Pi 4 – WiringPi installation (cont.)</vt:lpstr>
      <vt:lpstr>Raspberry Pi 4 – WiringPi API – Set up</vt:lpstr>
      <vt:lpstr>Raspberry Pi 4 – WiringPi API  Pin Mode Declaration</vt:lpstr>
      <vt:lpstr>Raspberry Pi 4 – WiringPi API  Pin Mode Declaration</vt:lpstr>
      <vt:lpstr>Raspberry Pi 4 – WiringPi API  Pin Mode Declaration</vt:lpstr>
      <vt:lpstr>Raspberry Pi 4 – WiringPi API Programing</vt:lpstr>
      <vt:lpstr>Raspberry Pi 4 &amp; Ultrasonic sensor interfacing</vt:lpstr>
      <vt:lpstr>Raspberry Pi 4 &amp; Ultrasonic sensor interfacing</vt:lpstr>
      <vt:lpstr>Raspberry Pi 4 &amp; Ultrasonic sensor interfacing</vt:lpstr>
      <vt:lpstr>Raspberry Pi 4 &amp; Ultrasonic sensor interfacing</vt:lpstr>
      <vt:lpstr>Raspberry Pi 4 &amp; Ultrasonic sensor interfacing</vt:lpstr>
      <vt:lpstr>Raspberry Pi 4 &amp; Ultrasonic sensor interfacing</vt:lpstr>
      <vt:lpstr>Raspberry Pi 4 &amp; Ultrasonic sensor interfacing</vt:lpstr>
      <vt:lpstr>Raspberry Pi 4 &amp; Ultrasonic sensor interfacing</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Sensor Interfacing</dc:title>
  <dc:creator>Vy Nguyễn</dc:creator>
  <cp:lastModifiedBy>Vy Nguyễn</cp:lastModifiedBy>
  <cp:revision>25</cp:revision>
  <dcterms:created xsi:type="dcterms:W3CDTF">2021-06-24T01:41:10Z</dcterms:created>
  <dcterms:modified xsi:type="dcterms:W3CDTF">2021-06-24T07:47:18Z</dcterms:modified>
</cp:coreProperties>
</file>