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PT Sans Narrow"/>
      <p:regular r:id="rId44"/>
      <p:bold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PTSansNarrow-regular.fntdata"/><Relationship Id="rId43" Type="http://schemas.openxmlformats.org/officeDocument/2006/relationships/font" Target="fonts/Roboto-boldItalic.fntdata"/><Relationship Id="rId46" Type="http://schemas.openxmlformats.org/officeDocument/2006/relationships/font" Target="fonts/OpenSans-regular.fntdata"/><Relationship Id="rId45"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9a2332ac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9a2332ac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9a2332ac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9a2332ac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9a2332ac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9a2332ac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9a2332a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9a2332a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9a2332ac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9a2332ac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9a2332ac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9a2332ac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9a2332ac4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9a2332ac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9a2332ac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9a2332ac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9a2332ac4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9a2332ac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9a2332ac4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9a2332ac4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9a2332a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9a2332a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9a2332ac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9a2332ac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9a2332ac4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9a2332ac4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9a2332ac4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9a2332ac4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9a2332ac4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9a2332ac4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9a2332ac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9a2332ac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9a2332ac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9a2332ac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9a2332ac4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9a2332ac4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9a2332ac4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9a2332ac4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9a2332ac4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9a2332ac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9a2332ac4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9a2332ac4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9a2332ac4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9a2332ac4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9a2332ac4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9a2332ac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9a2332ac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9a2332ac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e9a2332ac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9a2332ac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e9a2332ac4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e9a2332ac4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9a2332ac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9a2332ac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9a2332ac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9a2332ac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9a2332ac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9a2332ac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9a2332ac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9a2332ac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a2332ac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a2332ac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9a2332ac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9a2332ac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a2332ac4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9a2332ac4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mazon.de/s?k=raspberry+pi+real+time+clock&amp;tag=al096-2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highintegritysystems.com/rtos/what-is-an-rtos/" TargetMode="External"/><Relationship Id="rId4" Type="http://schemas.openxmlformats.org/officeDocument/2006/relationships/hyperlink" Target="https://www.electronicshub.org/real-time-operating-system-rtos/" TargetMode="External"/><Relationship Id="rId5" Type="http://schemas.openxmlformats.org/officeDocument/2006/relationships/hyperlink" Target="https://ukdiss.com/examples/real-time-operating-systems-advantages-disadvantages.ph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all3dp.com/2/rtos-raspberry-pi-real-time-os/#:~:text=OS%20to%20RTOS,-The%20Raspberry%20Pi&amp;text=Raspberry%20Pis%20make%20up%20a,by%20the%20Raspberry%20Pi%20Foundation.&amp;text=But%20sometimes%2C%20these%20types%20of,is%20a%20more%20suitable%20choic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INTEGRATING AND REAL TIME PROGRAMMING</a:t>
            </a:r>
            <a:endParaRPr/>
          </a:p>
        </p:txBody>
      </p:sp>
      <p:sp>
        <p:nvSpPr>
          <p:cNvPr id="67" name="Google Shape;67;p13"/>
          <p:cNvSpPr txBox="1"/>
          <p:nvPr>
            <p:ph idx="1" type="subTitle"/>
          </p:nvPr>
        </p:nvSpPr>
        <p:spPr>
          <a:xfrm>
            <a:off x="1910675" y="2850050"/>
            <a:ext cx="50970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PRESENTER - AMONJOT SINGH CHHINA (C0772326)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Priority Based Scheduling</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Abstracting Timing Information</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Maintainability/Extensibility</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Modularity</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Promotes Team Development</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Easier Testing</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Code Reuse</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Improved Efficiency</a:t>
            </a:r>
            <a:endParaRPr sz="2000">
              <a:solidFill>
                <a:srgbClr val="212529"/>
              </a:solidFill>
              <a:highlight>
                <a:srgbClr val="FFFFFF"/>
              </a:highlight>
            </a:endParaRPr>
          </a:p>
          <a:p>
            <a:pPr indent="-355600" lvl="0" marL="457200" rtl="0" algn="l">
              <a:spcBef>
                <a:spcPts val="0"/>
              </a:spcBef>
              <a:spcAft>
                <a:spcPts val="0"/>
              </a:spcAft>
              <a:buClr>
                <a:srgbClr val="212529"/>
              </a:buClr>
              <a:buSzPts val="2000"/>
              <a:buFont typeface="Open Sans"/>
              <a:buChar char="●"/>
            </a:pPr>
            <a:r>
              <a:rPr lang="en-GB" sz="2000">
                <a:solidFill>
                  <a:srgbClr val="212529"/>
                </a:solidFill>
                <a:highlight>
                  <a:srgbClr val="FFFFFF"/>
                </a:highlight>
              </a:rPr>
              <a:t>Idle Processing (High Integrity Systems, n.d.)</a:t>
            </a:r>
            <a:endParaRPr sz="2000">
              <a:solidFill>
                <a:srgbClr val="212529"/>
              </a:solidFill>
              <a:highlight>
                <a:srgbClr val="FFFFFF"/>
              </a:highlight>
            </a:endParaRPr>
          </a:p>
          <a:p>
            <a:pPr indent="0" lvl="0" marL="0" rtl="0" algn="l">
              <a:spcBef>
                <a:spcPts val="1200"/>
              </a:spcBef>
              <a:spcAft>
                <a:spcPts val="1200"/>
              </a:spcAft>
              <a:buNone/>
            </a:pPr>
            <a:r>
              <a:t/>
            </a:r>
            <a:endParaRPr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chemeClr val="dk2"/>
              </a:buClr>
              <a:buSzPts val="2000"/>
              <a:buFont typeface="Roboto"/>
              <a:buChar char="●"/>
            </a:pPr>
            <a:r>
              <a:rPr lang="en-GB" sz="2000">
                <a:highlight>
                  <a:srgbClr val="FFFFFF"/>
                </a:highlight>
                <a:latin typeface="Roboto"/>
                <a:ea typeface="Roboto"/>
                <a:cs typeface="Roboto"/>
                <a:sym typeface="Roboto"/>
              </a:rPr>
              <a:t>Limited Tasks</a:t>
            </a:r>
            <a:endParaRPr sz="2000">
              <a:highlight>
                <a:srgbClr val="FFFFFF"/>
              </a:highlight>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GB" sz="2000">
                <a:highlight>
                  <a:srgbClr val="FFFFFF"/>
                </a:highlight>
                <a:latin typeface="Roboto"/>
                <a:ea typeface="Roboto"/>
                <a:cs typeface="Roboto"/>
                <a:sym typeface="Roboto"/>
              </a:rPr>
              <a:t>Use Heavy System resources</a:t>
            </a:r>
            <a:endParaRPr sz="2000">
              <a:highlight>
                <a:srgbClr val="FFFFFF"/>
              </a:highlight>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GB" sz="2000">
                <a:highlight>
                  <a:srgbClr val="FFFFFF"/>
                </a:highlight>
                <a:latin typeface="Roboto"/>
                <a:ea typeface="Roboto"/>
                <a:cs typeface="Roboto"/>
                <a:sym typeface="Roboto"/>
              </a:rPr>
              <a:t>Complex Algorithms</a:t>
            </a:r>
            <a:endParaRPr sz="2000">
              <a:highlight>
                <a:srgbClr val="FFFFFF"/>
              </a:highlight>
              <a:latin typeface="Roboto"/>
              <a:ea typeface="Roboto"/>
              <a:cs typeface="Roboto"/>
              <a:sym typeface="Roboto"/>
            </a:endParaRPr>
          </a:p>
          <a:p>
            <a:pPr indent="-355600" lvl="0" marL="457200" rtl="0" algn="l">
              <a:spcBef>
                <a:spcPts val="0"/>
              </a:spcBef>
              <a:spcAft>
                <a:spcPts val="0"/>
              </a:spcAft>
              <a:buClr>
                <a:schemeClr val="dk2"/>
              </a:buClr>
              <a:buSzPts val="2000"/>
              <a:buFont typeface="Roboto"/>
              <a:buChar char="●"/>
            </a:pPr>
            <a:r>
              <a:rPr lang="en-GB" sz="2000">
                <a:highlight>
                  <a:srgbClr val="FFFFFF"/>
                </a:highlight>
                <a:latin typeface="Roboto"/>
                <a:ea typeface="Roboto"/>
                <a:cs typeface="Roboto"/>
                <a:sym typeface="Roboto"/>
              </a:rPr>
              <a:t>Device driver and interrupt signals</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RTOS on Raspberry pi</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highlight>
                  <a:srgbClr val="FFFFFF"/>
                </a:highlight>
              </a:rPr>
              <a:t>Raspberry Pi SBCs lack a real-time clock (RTC), and instead keep time via an internet connection. This could mean less reliability and accuracy for time-critical feedback applications. However, there are workarounds for this issue, such as adding a </a:t>
            </a:r>
            <a:r>
              <a:rPr lang="en-GB">
                <a:highlight>
                  <a:srgbClr val="FFFFFF"/>
                </a:highlight>
                <a:uFill>
                  <a:noFill/>
                </a:uFill>
                <a:hlinkClick r:id="rId3"/>
              </a:rPr>
              <a:t>real-time clock module</a:t>
            </a:r>
            <a:r>
              <a:rPr lang="en-GB">
                <a:highlight>
                  <a:srgbClr val="FFFFFF"/>
                </a:highlight>
              </a:rPr>
              <a:t>. In fact, the Raspberry Pi Pico is already equipped with RTC hardware. If RTOS is required we can use </a:t>
            </a:r>
            <a:r>
              <a:rPr lang="en-GB">
                <a:highlight>
                  <a:srgbClr val="FFFFFF"/>
                </a:highlight>
              </a:rPr>
              <a:t>third</a:t>
            </a:r>
            <a:r>
              <a:rPr lang="en-GB">
                <a:highlight>
                  <a:srgbClr val="FFFFFF"/>
                </a:highlight>
              </a:rPr>
              <a:t> party rtos </a:t>
            </a:r>
            <a:r>
              <a:rPr lang="en-GB">
                <a:highlight>
                  <a:srgbClr val="FFFFFF"/>
                </a:highlight>
              </a:rPr>
              <a:t>applications.</a:t>
            </a:r>
            <a:endParaRPr baseline="30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Smart Greenify Device</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9525" lvl="0" marL="0" marR="0" rtl="0" algn="just">
              <a:lnSpc>
                <a:spcPct val="150000"/>
              </a:lnSpc>
              <a:spcBef>
                <a:spcPts val="1200"/>
              </a:spcBef>
              <a:spcAft>
                <a:spcPts val="0"/>
              </a:spcAft>
              <a:buNone/>
            </a:pPr>
            <a:r>
              <a:rPr b="1" lang="en-GB" sz="1600">
                <a:solidFill>
                  <a:srgbClr val="000000"/>
                </a:solidFill>
                <a:highlight>
                  <a:schemeClr val="lt1"/>
                </a:highlight>
              </a:rPr>
              <a:t>Project Concept: Smart Greenify is a device that helps indoor plants to survive without much effort from the owner. </a:t>
            </a:r>
            <a:endParaRPr b="1" sz="1600">
              <a:solidFill>
                <a:srgbClr val="000000"/>
              </a:solidFill>
              <a:highlight>
                <a:schemeClr val="lt1"/>
              </a:highlight>
            </a:endParaRPr>
          </a:p>
          <a:p>
            <a:pPr indent="0" lvl="0" marL="0" marR="0" rtl="0" algn="just">
              <a:lnSpc>
                <a:spcPct val="150000"/>
              </a:lnSpc>
              <a:spcBef>
                <a:spcPts val="1200"/>
              </a:spcBef>
              <a:spcAft>
                <a:spcPts val="0"/>
              </a:spcAft>
              <a:buNone/>
            </a:pPr>
            <a:r>
              <a:rPr lang="en-GB" sz="1600">
                <a:solidFill>
                  <a:srgbClr val="000000"/>
                </a:solidFill>
                <a:highlight>
                  <a:schemeClr val="lt1"/>
                </a:highlight>
              </a:rPr>
              <a:t>The device has sensors to detect the water level, humidity, and temperature, and all these parameters can be controlled by the particular plant’s requirement. Grow lights will be used to give artificial sunlight to the plants. All the data and controls can be accessed on a handheld device wirelessly over Bluetooth. We also will have a camera to monitor the Plant’s health.</a:t>
            </a:r>
            <a:endParaRPr sz="1900"/>
          </a:p>
          <a:p>
            <a:pPr indent="0" lvl="0" marL="0" rtl="0" algn="l">
              <a:spcBef>
                <a:spcPts val="1200"/>
              </a:spcBef>
              <a:spcAft>
                <a:spcPts val="1200"/>
              </a:spcAft>
              <a:buNone/>
            </a:pPr>
            <a:r>
              <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Raspberry pi 4</a:t>
            </a:r>
            <a:endParaRPr/>
          </a:p>
        </p:txBody>
      </p:sp>
      <p:pic>
        <p:nvPicPr>
          <p:cNvPr id="145" name="Google Shape;145;p26"/>
          <p:cNvPicPr preferRelativeResize="0"/>
          <p:nvPr/>
        </p:nvPicPr>
        <p:blipFill>
          <a:blip r:embed="rId3">
            <a:alphaModFix/>
          </a:blip>
          <a:stretch>
            <a:fillRect/>
          </a:stretch>
        </p:blipFill>
        <p:spPr>
          <a:xfrm>
            <a:off x="4409400" y="1304825"/>
            <a:ext cx="4305300" cy="2867025"/>
          </a:xfrm>
          <a:prstGeom prst="rect">
            <a:avLst/>
          </a:prstGeom>
          <a:noFill/>
          <a:ln>
            <a:noFill/>
          </a:ln>
        </p:spPr>
      </p:pic>
      <p:sp>
        <p:nvSpPr>
          <p:cNvPr id="146" name="Google Shape;146;p26"/>
          <p:cNvSpPr txBox="1"/>
          <p:nvPr>
            <p:ph idx="1" type="body"/>
          </p:nvPr>
        </p:nvSpPr>
        <p:spPr>
          <a:xfrm>
            <a:off x="311700" y="1266325"/>
            <a:ext cx="3945300" cy="33027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1200"/>
              </a:spcAft>
              <a:buNone/>
            </a:pPr>
            <a:r>
              <a:rPr lang="en-GB"/>
              <a:t>In Smart greenify project Raspberry pi 4 is used as main MCU and in order to interface a speaker, it can be done through wired connection as it has 2 HDMI ports  that can be used as audio output and 1 AUX port as well and speaker can also be connected wirelessly through Bluetooth as Raspberry pi have BLE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52" name="Google Shape;152;p27"/>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GB" sz="1460"/>
              <a:t>#include "Adafruit_Si7021.h"</a:t>
            </a:r>
            <a:endParaRPr sz="1460"/>
          </a:p>
          <a:p>
            <a:pPr indent="0" lvl="0" marL="0" rtl="0" algn="l">
              <a:lnSpc>
                <a:spcPct val="95000"/>
              </a:lnSpc>
              <a:spcBef>
                <a:spcPts val="1200"/>
              </a:spcBef>
              <a:spcAft>
                <a:spcPts val="0"/>
              </a:spcAft>
              <a:buSzPts val="770"/>
              <a:buNone/>
            </a:pPr>
            <a:r>
              <a:rPr lang="en-GB" sz="1460"/>
              <a:t>#include "Adafruit_seesaw.h"</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rPr lang="en-GB" sz="1460"/>
              <a:t>Adafruit_seesaw ss;</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rPr lang="en-GB" sz="1460"/>
              <a:t>bool enableHeater = false;</a:t>
            </a:r>
            <a:endParaRPr sz="1460"/>
          </a:p>
          <a:p>
            <a:pPr indent="0" lvl="0" marL="0" rtl="0" algn="l">
              <a:lnSpc>
                <a:spcPct val="95000"/>
              </a:lnSpc>
              <a:spcBef>
                <a:spcPts val="1200"/>
              </a:spcBef>
              <a:spcAft>
                <a:spcPts val="0"/>
              </a:spcAft>
              <a:buSzPts val="770"/>
              <a:buNone/>
            </a:pPr>
            <a:r>
              <a:rPr lang="en-GB" sz="1460"/>
              <a:t>uint8_t loopCnt = 0;</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0"/>
              </a:spcAft>
              <a:buSzPts val="770"/>
              <a:buNone/>
            </a:pPr>
            <a:r>
              <a:rPr lang="en-GB" sz="1460"/>
              <a:t>Adafruit_Si7021 sensor = Adafruit_Si7021();</a:t>
            </a:r>
            <a:endParaRPr sz="1460"/>
          </a:p>
          <a:p>
            <a:pPr indent="0" lvl="0" marL="0" rtl="0" algn="l">
              <a:lnSpc>
                <a:spcPct val="95000"/>
              </a:lnSpc>
              <a:spcBef>
                <a:spcPts val="1200"/>
              </a:spcBef>
              <a:spcAft>
                <a:spcPts val="0"/>
              </a:spcAft>
              <a:buSzPts val="770"/>
              <a:buNone/>
            </a:pPr>
            <a:r>
              <a:t/>
            </a:r>
            <a:endParaRPr sz="1460"/>
          </a:p>
          <a:p>
            <a:pPr indent="0" lvl="0" marL="0" rtl="0" algn="l">
              <a:lnSpc>
                <a:spcPct val="95000"/>
              </a:lnSpc>
              <a:spcBef>
                <a:spcPts val="1200"/>
              </a:spcBef>
              <a:spcAft>
                <a:spcPts val="1200"/>
              </a:spcAft>
              <a:buSzPts val="770"/>
              <a:buNone/>
            </a:pPr>
            <a:r>
              <a:rPr lang="en-GB" sz="1460"/>
              <a:t>const int pingPin = 7; // Trigger Pin of Ultrasonic Sensor</a:t>
            </a:r>
            <a:endParaRPr sz="14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58" name="Google Shape;158;p28"/>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60"/>
              <a:t>int temp, hum;</a:t>
            </a:r>
            <a:endParaRPr sz="1460"/>
          </a:p>
          <a:p>
            <a:pPr indent="0" lvl="0" marL="0" rtl="0" algn="l">
              <a:lnSpc>
                <a:spcPct val="95000"/>
              </a:lnSpc>
              <a:spcBef>
                <a:spcPts val="1200"/>
              </a:spcBef>
              <a:spcAft>
                <a:spcPts val="0"/>
              </a:spcAft>
              <a:buNone/>
            </a:pPr>
            <a:r>
              <a:rPr lang="en-GB" sz="1460"/>
              <a:t>uint16_t moist;</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0"/>
              </a:spcAft>
              <a:buNone/>
            </a:pPr>
            <a:r>
              <a:rPr lang="en-GB" sz="1460"/>
              <a:t>void setup() </a:t>
            </a:r>
            <a:endParaRPr sz="1460"/>
          </a:p>
          <a:p>
            <a:pPr indent="0" lvl="0" marL="0" rtl="0" algn="l">
              <a:lnSpc>
                <a:spcPct val="95000"/>
              </a:lnSpc>
              <a:spcBef>
                <a:spcPts val="1200"/>
              </a:spcBef>
              <a:spcAft>
                <a:spcPts val="0"/>
              </a:spcAft>
              <a:buNone/>
            </a:pPr>
            <a:r>
              <a:rPr lang="en-GB" sz="1460"/>
              <a:t>{</a:t>
            </a:r>
            <a:endParaRPr sz="1460"/>
          </a:p>
          <a:p>
            <a:pPr indent="0" lvl="0" marL="0" rtl="0" algn="l">
              <a:lnSpc>
                <a:spcPct val="95000"/>
              </a:lnSpc>
              <a:spcBef>
                <a:spcPts val="1200"/>
              </a:spcBef>
              <a:spcAft>
                <a:spcPts val="0"/>
              </a:spcAft>
              <a:buNone/>
            </a:pPr>
            <a:r>
              <a:rPr lang="en-GB" sz="1460"/>
              <a:t>  Serial.begin(9600);</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0"/>
              </a:spcAft>
              <a:buNone/>
            </a:pPr>
            <a:r>
              <a:rPr lang="en-GB" sz="1460"/>
              <a:t>  if (!sensor.begin()) </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rPr lang="en-GB" sz="1460"/>
              <a:t>    Serial.println("Did not find Si7021 sensor!");</a:t>
            </a:r>
            <a:endParaRPr sz="1460"/>
          </a:p>
          <a:p>
            <a:pPr indent="0" lvl="0" marL="0" rtl="0" algn="l">
              <a:lnSpc>
                <a:spcPct val="95000"/>
              </a:lnSpc>
              <a:spcBef>
                <a:spcPts val="1200"/>
              </a:spcBef>
              <a:spcAft>
                <a:spcPts val="0"/>
              </a:spcAft>
              <a:buNone/>
            </a:pPr>
            <a:r>
              <a:rPr lang="en-GB" sz="1460"/>
              <a:t>    while (true)</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64" name="Google Shape;164;p29"/>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60"/>
              <a:t>  pinMode(pingPin,OUTPUT);</a:t>
            </a:r>
            <a:endParaRPr sz="1460"/>
          </a:p>
          <a:p>
            <a:pPr indent="0" lvl="0" marL="0" rtl="0" algn="l">
              <a:lnSpc>
                <a:spcPct val="95000"/>
              </a:lnSpc>
              <a:spcBef>
                <a:spcPts val="1200"/>
              </a:spcBef>
              <a:spcAft>
                <a:spcPts val="0"/>
              </a:spcAft>
              <a:buNone/>
            </a:pPr>
            <a:r>
              <a:rPr lang="en-GB" sz="1460"/>
              <a:t>  pinMode(echoPin,INPUT_PULLUP);</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rPr lang="en-GB" sz="1460"/>
              <a:t>  pinMode(A0,OUTPUT);</a:t>
            </a:r>
            <a:endParaRPr sz="1460"/>
          </a:p>
          <a:p>
            <a:pPr indent="0" lvl="0" marL="0" rtl="0" algn="l">
              <a:lnSpc>
                <a:spcPct val="95000"/>
              </a:lnSpc>
              <a:spcBef>
                <a:spcPts val="1200"/>
              </a:spcBef>
              <a:spcAft>
                <a:spcPts val="0"/>
              </a:spcAft>
              <a:buNone/>
            </a:pPr>
            <a:r>
              <a:rPr lang="en-GB" sz="1460"/>
              <a:t>  pinMode(A1,INPUT);</a:t>
            </a:r>
            <a:endParaRPr sz="1460"/>
          </a:p>
          <a:p>
            <a:pPr indent="0" lvl="0" marL="0" rtl="0" algn="l">
              <a:lnSpc>
                <a:spcPct val="95000"/>
              </a:lnSpc>
              <a:spcBef>
                <a:spcPts val="1200"/>
              </a:spcBef>
              <a:spcAft>
                <a:spcPts val="0"/>
              </a:spcAft>
              <a:buNone/>
            </a:pPr>
            <a:r>
              <a:rPr lang="en-GB" sz="1460"/>
              <a:t>  pinMode(A2,OUTPUT);</a:t>
            </a:r>
            <a:endParaRPr sz="1460"/>
          </a:p>
          <a:p>
            <a:pPr indent="0" lvl="0" marL="0" rtl="0" algn="l">
              <a:lnSpc>
                <a:spcPct val="95000"/>
              </a:lnSpc>
              <a:spcBef>
                <a:spcPts val="1200"/>
              </a:spcBef>
              <a:spcAft>
                <a:spcPts val="0"/>
              </a:spcAft>
              <a:buNone/>
            </a:pPr>
            <a:r>
              <a:rPr lang="en-GB" sz="1460"/>
              <a:t>  digitalWrite(A0, HIGH);</a:t>
            </a:r>
            <a:endParaRPr sz="1460"/>
          </a:p>
          <a:p>
            <a:pPr indent="0" lvl="0" marL="0" rtl="0" algn="l">
              <a:lnSpc>
                <a:spcPct val="95000"/>
              </a:lnSpc>
              <a:spcBef>
                <a:spcPts val="1200"/>
              </a:spcBef>
              <a:spcAft>
                <a:spcPts val="0"/>
              </a:spcAft>
              <a:buNone/>
            </a:pPr>
            <a:r>
              <a:rPr lang="en-GB" sz="1460"/>
              <a:t>  digitalWrite(A2,LOW);</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70" name="Google Shape;170;p30"/>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60"/>
              <a:t>void loop() </a:t>
            </a:r>
            <a:endParaRPr sz="1460"/>
          </a:p>
          <a:p>
            <a:pPr indent="0" lvl="0" marL="0" rtl="0" algn="l">
              <a:lnSpc>
                <a:spcPct val="95000"/>
              </a:lnSpc>
              <a:spcBef>
                <a:spcPts val="1200"/>
              </a:spcBef>
              <a:spcAft>
                <a:spcPts val="0"/>
              </a:spcAft>
              <a:buNone/>
            </a:pPr>
            <a:r>
              <a:rPr lang="en-GB" sz="1460"/>
              <a:t>{  long duration, inches, cm;</a:t>
            </a:r>
            <a:endParaRPr sz="1460"/>
          </a:p>
          <a:p>
            <a:pPr indent="0" lvl="0" marL="0" rtl="0" algn="l">
              <a:lnSpc>
                <a:spcPct val="95000"/>
              </a:lnSpc>
              <a:spcBef>
                <a:spcPts val="1200"/>
              </a:spcBef>
              <a:spcAft>
                <a:spcPts val="0"/>
              </a:spcAft>
              <a:buNone/>
            </a:pPr>
            <a:r>
              <a:rPr lang="en-GB" sz="1460"/>
              <a:t>  digitalWrite(pingPin, LOW);</a:t>
            </a:r>
            <a:endParaRPr sz="1460"/>
          </a:p>
          <a:p>
            <a:pPr indent="0" lvl="0" marL="0" rtl="0" algn="l">
              <a:lnSpc>
                <a:spcPct val="95000"/>
              </a:lnSpc>
              <a:spcBef>
                <a:spcPts val="1200"/>
              </a:spcBef>
              <a:spcAft>
                <a:spcPts val="0"/>
              </a:spcAft>
              <a:buNone/>
            </a:pPr>
            <a:r>
              <a:rPr lang="en-GB" sz="1460"/>
              <a:t>  delayMicroseconds(2);</a:t>
            </a:r>
            <a:endParaRPr sz="1460"/>
          </a:p>
          <a:p>
            <a:pPr indent="0" lvl="0" marL="0" rtl="0" algn="l">
              <a:lnSpc>
                <a:spcPct val="95000"/>
              </a:lnSpc>
              <a:spcBef>
                <a:spcPts val="1200"/>
              </a:spcBef>
              <a:spcAft>
                <a:spcPts val="0"/>
              </a:spcAft>
              <a:buNone/>
            </a:pPr>
            <a:r>
              <a:rPr lang="en-GB" sz="1460"/>
              <a:t>  digitalWrite(pingPin, HIGH);</a:t>
            </a:r>
            <a:endParaRPr sz="1460"/>
          </a:p>
          <a:p>
            <a:pPr indent="0" lvl="0" marL="0" rtl="0" algn="l">
              <a:lnSpc>
                <a:spcPct val="95000"/>
              </a:lnSpc>
              <a:spcBef>
                <a:spcPts val="1200"/>
              </a:spcBef>
              <a:spcAft>
                <a:spcPts val="0"/>
              </a:spcAft>
              <a:buNone/>
            </a:pPr>
            <a:r>
              <a:rPr lang="en-GB" sz="1460"/>
              <a:t>  delayMicroseconds(10);</a:t>
            </a:r>
            <a:endParaRPr sz="1460"/>
          </a:p>
          <a:p>
            <a:pPr indent="0" lvl="0" marL="0" rtl="0" algn="l">
              <a:lnSpc>
                <a:spcPct val="95000"/>
              </a:lnSpc>
              <a:spcBef>
                <a:spcPts val="1200"/>
              </a:spcBef>
              <a:spcAft>
                <a:spcPts val="0"/>
              </a:spcAft>
              <a:buNone/>
            </a:pPr>
            <a:r>
              <a:rPr lang="en-GB" sz="1460"/>
              <a:t>  digitalWrite(pingPin, LOW);</a:t>
            </a:r>
            <a:endParaRPr sz="1460"/>
          </a:p>
          <a:p>
            <a:pPr indent="0" lvl="0" marL="0" rtl="0" algn="l">
              <a:lnSpc>
                <a:spcPct val="95000"/>
              </a:lnSpc>
              <a:spcBef>
                <a:spcPts val="1200"/>
              </a:spcBef>
              <a:spcAft>
                <a:spcPts val="0"/>
              </a:spcAft>
              <a:buNone/>
            </a:pPr>
            <a:r>
              <a:rPr lang="en-GB" sz="1460"/>
              <a:t>  duration = pulseIn(echoPin, HIGH); </a:t>
            </a:r>
            <a:endParaRPr sz="1460"/>
          </a:p>
          <a:p>
            <a:pPr indent="0" lvl="0" marL="0" rtl="0" algn="l">
              <a:lnSpc>
                <a:spcPct val="95000"/>
              </a:lnSpc>
              <a:spcBef>
                <a:spcPts val="1200"/>
              </a:spcBef>
              <a:spcAft>
                <a:spcPts val="0"/>
              </a:spcAft>
              <a:buNone/>
            </a:pPr>
            <a:r>
              <a:rPr lang="en-GB" sz="1460"/>
              <a:t>  cm = microsecondsToCentimeters(duration);</a:t>
            </a:r>
            <a:endParaRPr sz="1460"/>
          </a:p>
          <a:p>
            <a:pPr indent="0" lvl="0" marL="0" rtl="0" algn="l">
              <a:lnSpc>
                <a:spcPct val="95000"/>
              </a:lnSpc>
              <a:spcBef>
                <a:spcPts val="1200"/>
              </a:spcBef>
              <a:spcAft>
                <a:spcPts val="0"/>
              </a:spcAft>
              <a:buNone/>
            </a:pPr>
            <a:r>
              <a:rPr lang="en-GB" sz="1460"/>
              <a:t>     temp = sensor.readTemperature();</a:t>
            </a:r>
            <a:endParaRPr sz="1460"/>
          </a:p>
          <a:p>
            <a:pPr indent="0" lvl="0" marL="0" rtl="0" algn="l">
              <a:lnSpc>
                <a:spcPct val="95000"/>
              </a:lnSpc>
              <a:spcBef>
                <a:spcPts val="1200"/>
              </a:spcBef>
              <a:spcAft>
                <a:spcPts val="0"/>
              </a:spcAft>
              <a:buNone/>
            </a:pPr>
            <a:r>
              <a:rPr lang="en-GB" sz="1460"/>
              <a:t>  hum = sensor.readHumidity();</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0"/>
              </a:spcAft>
              <a:buNone/>
            </a:pPr>
            <a:r>
              <a:rPr lang="en-GB" sz="1460"/>
              <a:t>  moist = analogRead(A1);</a:t>
            </a:r>
            <a:endParaRPr sz="1460"/>
          </a:p>
          <a:p>
            <a:pPr indent="0" lvl="0" marL="0" rtl="0" algn="l">
              <a:lnSpc>
                <a:spcPct val="95000"/>
              </a:lnSpc>
              <a:spcBef>
                <a:spcPts val="1200"/>
              </a:spcBef>
              <a:spcAft>
                <a:spcPts val="0"/>
              </a:spcAft>
              <a:buNone/>
            </a:pPr>
            <a:r>
              <a:rPr lang="en-GB" sz="1460"/>
              <a:t>  </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76" name="Google Shape;176;p31"/>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60"/>
              <a:t>  Serial.print("TEMP:");</a:t>
            </a:r>
            <a:endParaRPr sz="1460"/>
          </a:p>
          <a:p>
            <a:pPr indent="0" lvl="0" marL="0" rtl="0" algn="l">
              <a:lnSpc>
                <a:spcPct val="95000"/>
              </a:lnSpc>
              <a:spcBef>
                <a:spcPts val="1200"/>
              </a:spcBef>
              <a:spcAft>
                <a:spcPts val="0"/>
              </a:spcAft>
              <a:buNone/>
            </a:pPr>
            <a:r>
              <a:rPr lang="en-GB" sz="1460"/>
              <a:t>  Serial.print(temp);</a:t>
            </a:r>
            <a:endParaRPr sz="1460"/>
          </a:p>
          <a:p>
            <a:pPr indent="0" lvl="0" marL="0" rtl="0" algn="l">
              <a:lnSpc>
                <a:spcPct val="95000"/>
              </a:lnSpc>
              <a:spcBef>
                <a:spcPts val="1200"/>
              </a:spcBef>
              <a:spcAft>
                <a:spcPts val="0"/>
              </a:spcAft>
              <a:buNone/>
            </a:pPr>
            <a:r>
              <a:rPr lang="en-GB" sz="1460"/>
              <a:t>  Serial.print("  HUM:");</a:t>
            </a:r>
            <a:endParaRPr sz="1460"/>
          </a:p>
          <a:p>
            <a:pPr indent="0" lvl="0" marL="0" rtl="0" algn="l">
              <a:lnSpc>
                <a:spcPct val="95000"/>
              </a:lnSpc>
              <a:spcBef>
                <a:spcPts val="1200"/>
              </a:spcBef>
              <a:spcAft>
                <a:spcPts val="0"/>
              </a:spcAft>
              <a:buNone/>
            </a:pPr>
            <a:r>
              <a:rPr lang="en-GB" sz="1460"/>
              <a:t>  Serial.print(hum);</a:t>
            </a:r>
            <a:endParaRPr sz="1460"/>
          </a:p>
          <a:p>
            <a:pPr indent="0" lvl="0" marL="0" rtl="0" algn="l">
              <a:lnSpc>
                <a:spcPct val="95000"/>
              </a:lnSpc>
              <a:spcBef>
                <a:spcPts val="1200"/>
              </a:spcBef>
              <a:spcAft>
                <a:spcPts val="0"/>
              </a:spcAft>
              <a:buNone/>
            </a:pPr>
            <a:r>
              <a:rPr lang="en-GB" sz="1460"/>
              <a:t>  Serial.print("  MOIST:");</a:t>
            </a:r>
            <a:endParaRPr sz="1460"/>
          </a:p>
          <a:p>
            <a:pPr indent="0" lvl="0" marL="0" rtl="0" algn="l">
              <a:lnSpc>
                <a:spcPct val="95000"/>
              </a:lnSpc>
              <a:spcBef>
                <a:spcPts val="1200"/>
              </a:spcBef>
              <a:spcAft>
                <a:spcPts val="0"/>
              </a:spcAft>
              <a:buNone/>
            </a:pPr>
            <a:r>
              <a:rPr lang="en-GB" sz="1460"/>
              <a:t>  Serial.print(moist);</a:t>
            </a:r>
            <a:endParaRPr sz="1460"/>
          </a:p>
          <a:p>
            <a:pPr indent="0" lvl="0" marL="0" rtl="0" algn="l">
              <a:lnSpc>
                <a:spcPct val="95000"/>
              </a:lnSpc>
              <a:spcBef>
                <a:spcPts val="1200"/>
              </a:spcBef>
              <a:spcAft>
                <a:spcPts val="0"/>
              </a:spcAft>
              <a:buNone/>
            </a:pPr>
            <a:r>
              <a:rPr lang="en-GB" sz="1460"/>
              <a:t>  Serial.print("  US:");</a:t>
            </a:r>
            <a:endParaRPr sz="1460"/>
          </a:p>
          <a:p>
            <a:pPr indent="0" lvl="0" marL="0" rtl="0" algn="l">
              <a:lnSpc>
                <a:spcPct val="95000"/>
              </a:lnSpc>
              <a:spcBef>
                <a:spcPts val="1200"/>
              </a:spcBef>
              <a:spcAft>
                <a:spcPts val="0"/>
              </a:spcAft>
              <a:buNone/>
            </a:pPr>
            <a:r>
              <a:rPr lang="en-GB" sz="1460"/>
              <a:t>  Serial.print(cm);</a:t>
            </a:r>
            <a:endParaRPr sz="1460"/>
          </a:p>
          <a:p>
            <a:pPr indent="0" lvl="0" marL="0" rtl="0" algn="l">
              <a:lnSpc>
                <a:spcPct val="95000"/>
              </a:lnSpc>
              <a:spcBef>
                <a:spcPts val="1200"/>
              </a:spcBef>
              <a:spcAft>
                <a:spcPts val="0"/>
              </a:spcAft>
              <a:buNone/>
            </a:pPr>
            <a:r>
              <a:rPr lang="en-GB" sz="1460"/>
              <a:t>  Serial.println("  ");</a:t>
            </a:r>
            <a:endParaRPr sz="1460"/>
          </a:p>
          <a:p>
            <a:pPr indent="0" lvl="0" marL="0" rtl="0" algn="l">
              <a:lnSpc>
                <a:spcPct val="95000"/>
              </a:lnSpc>
              <a:spcBef>
                <a:spcPts val="1200"/>
              </a:spcBef>
              <a:spcAft>
                <a:spcPts val="0"/>
              </a:spcAft>
              <a:buNone/>
            </a:pPr>
            <a:r>
              <a:rPr lang="en-GB" sz="1460"/>
              <a:t>    delay(500);</a:t>
            </a:r>
            <a:endParaRPr sz="1460"/>
          </a:p>
          <a:p>
            <a:pPr indent="0" lvl="0" marL="0" rtl="0" algn="l">
              <a:lnSpc>
                <a:spcPct val="95000"/>
              </a:lnSpc>
              <a:spcBef>
                <a:spcPts val="1200"/>
              </a:spcBef>
              <a:spcAft>
                <a:spcPts val="0"/>
              </a:spcAft>
              <a:buNone/>
            </a:pPr>
            <a:r>
              <a:rPr lang="en-GB" sz="1460"/>
              <a:t>}</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this presentation we will discuss about the real time </a:t>
            </a:r>
            <a:r>
              <a:rPr lang="en-GB"/>
              <a:t>operation, uses of real time operation and and finally about the final integration of the code.</a:t>
            </a:r>
            <a:r>
              <a:rPr lang="en-GB"/>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Arduino Code</a:t>
            </a:r>
            <a:endParaRPr/>
          </a:p>
        </p:txBody>
      </p:sp>
      <p:sp>
        <p:nvSpPr>
          <p:cNvPr id="182" name="Google Shape;182;p32"/>
          <p:cNvSpPr txBox="1"/>
          <p:nvPr>
            <p:ph idx="1" type="body"/>
          </p:nvPr>
        </p:nvSpPr>
        <p:spPr>
          <a:xfrm>
            <a:off x="3674725" y="3656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460"/>
              <a:t>long microsecondsToInches(long microseconds) {</a:t>
            </a:r>
            <a:endParaRPr sz="1460"/>
          </a:p>
          <a:p>
            <a:pPr indent="0" lvl="0" marL="0" rtl="0" algn="l">
              <a:lnSpc>
                <a:spcPct val="95000"/>
              </a:lnSpc>
              <a:spcBef>
                <a:spcPts val="1200"/>
              </a:spcBef>
              <a:spcAft>
                <a:spcPts val="0"/>
              </a:spcAft>
              <a:buNone/>
            </a:pPr>
            <a:r>
              <a:rPr lang="en-GB" sz="1460"/>
              <a:t>   return microseconds / 74 / 2;</a:t>
            </a:r>
            <a:endParaRPr sz="1460"/>
          </a:p>
          <a:p>
            <a:pPr indent="0" lvl="0" marL="0" rtl="0" algn="l">
              <a:lnSpc>
                <a:spcPct val="95000"/>
              </a:lnSpc>
              <a:spcBef>
                <a:spcPts val="1200"/>
              </a:spcBef>
              <a:spcAft>
                <a:spcPts val="0"/>
              </a:spcAft>
              <a:buNone/>
            </a:pPr>
            <a:r>
              <a:rPr lang="en-GB" sz="1460"/>
              <a:t>}</a:t>
            </a:r>
            <a:endParaRPr sz="1460"/>
          </a:p>
          <a:p>
            <a:pPr indent="0" lvl="0" marL="0" rtl="0" algn="l">
              <a:lnSpc>
                <a:spcPct val="95000"/>
              </a:lnSpc>
              <a:spcBef>
                <a:spcPts val="1200"/>
              </a:spcBef>
              <a:spcAft>
                <a:spcPts val="0"/>
              </a:spcAft>
              <a:buNone/>
            </a:pPr>
            <a:r>
              <a:t/>
            </a:r>
            <a:endParaRPr sz="1460"/>
          </a:p>
          <a:p>
            <a:pPr indent="0" lvl="0" marL="0" rtl="0" algn="l">
              <a:lnSpc>
                <a:spcPct val="95000"/>
              </a:lnSpc>
              <a:spcBef>
                <a:spcPts val="1200"/>
              </a:spcBef>
              <a:spcAft>
                <a:spcPts val="0"/>
              </a:spcAft>
              <a:buNone/>
            </a:pPr>
            <a:r>
              <a:rPr lang="en-GB" sz="1460"/>
              <a:t>long microsecondsToCentimeters(long microseconds) {</a:t>
            </a:r>
            <a:endParaRPr sz="1460"/>
          </a:p>
          <a:p>
            <a:pPr indent="0" lvl="0" marL="0" rtl="0" algn="l">
              <a:lnSpc>
                <a:spcPct val="95000"/>
              </a:lnSpc>
              <a:spcBef>
                <a:spcPts val="1200"/>
              </a:spcBef>
              <a:spcAft>
                <a:spcPts val="0"/>
              </a:spcAft>
              <a:buNone/>
            </a:pPr>
            <a:r>
              <a:rPr lang="en-GB" sz="1460"/>
              <a:t>   return microseconds / 29 / 2;</a:t>
            </a:r>
            <a:endParaRPr sz="1460"/>
          </a:p>
          <a:p>
            <a:pPr indent="0" lvl="0" marL="0" rtl="0" algn="l">
              <a:lnSpc>
                <a:spcPct val="95000"/>
              </a:lnSpc>
              <a:spcBef>
                <a:spcPts val="1200"/>
              </a:spcBef>
              <a:spcAft>
                <a:spcPts val="0"/>
              </a:spcAft>
              <a:buNone/>
            </a:pPr>
            <a:r>
              <a:rPr lang="en-GB" sz="1460"/>
              <a:t>}</a:t>
            </a:r>
            <a:endParaRPr sz="1460"/>
          </a:p>
          <a:p>
            <a:pPr indent="0" lvl="0" marL="0" rtl="0" algn="l">
              <a:lnSpc>
                <a:spcPct val="95000"/>
              </a:lnSpc>
              <a:spcBef>
                <a:spcPts val="1200"/>
              </a:spcBef>
              <a:spcAft>
                <a:spcPts val="1200"/>
              </a:spcAft>
              <a:buSzPts val="770"/>
              <a:buNone/>
            </a:pPr>
            <a:r>
              <a:t/>
            </a:r>
            <a:endParaRPr sz="146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188" name="Google Shape;188;p33"/>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#include &lt;iostream&gt;</a:t>
            </a:r>
            <a:endParaRPr sz="1260"/>
          </a:p>
          <a:p>
            <a:pPr indent="0" lvl="0" marL="0" rtl="0" algn="l">
              <a:lnSpc>
                <a:spcPct val="95000"/>
              </a:lnSpc>
              <a:spcBef>
                <a:spcPts val="1200"/>
              </a:spcBef>
              <a:spcAft>
                <a:spcPts val="0"/>
              </a:spcAft>
              <a:buNone/>
            </a:pPr>
            <a:r>
              <a:rPr lang="en-GB" sz="1260"/>
              <a:t>extern "C" {</a:t>
            </a:r>
            <a:endParaRPr sz="1260"/>
          </a:p>
          <a:p>
            <a:pPr indent="0" lvl="0" marL="0" rtl="0" algn="l">
              <a:lnSpc>
                <a:spcPct val="95000"/>
              </a:lnSpc>
              <a:spcBef>
                <a:spcPts val="1200"/>
              </a:spcBef>
              <a:spcAft>
                <a:spcPts val="0"/>
              </a:spcAft>
              <a:buNone/>
            </a:pPr>
            <a:r>
              <a:rPr lang="en-GB" sz="1260"/>
              <a:t>#include &lt;stdio.h&gt;</a:t>
            </a:r>
            <a:endParaRPr sz="1260"/>
          </a:p>
          <a:p>
            <a:pPr indent="0" lvl="0" marL="0" rtl="0" algn="l">
              <a:lnSpc>
                <a:spcPct val="95000"/>
              </a:lnSpc>
              <a:spcBef>
                <a:spcPts val="1200"/>
              </a:spcBef>
              <a:spcAft>
                <a:spcPts val="0"/>
              </a:spcAft>
              <a:buNone/>
            </a:pPr>
            <a:r>
              <a:rPr lang="en-GB" sz="1260"/>
              <a:t>#include &lt;string.h&gt;</a:t>
            </a:r>
            <a:endParaRPr sz="1260"/>
          </a:p>
          <a:p>
            <a:pPr indent="0" lvl="0" marL="0" rtl="0" algn="l">
              <a:lnSpc>
                <a:spcPct val="95000"/>
              </a:lnSpc>
              <a:spcBef>
                <a:spcPts val="1200"/>
              </a:spcBef>
              <a:spcAft>
                <a:spcPts val="0"/>
              </a:spcAft>
              <a:buNone/>
            </a:pPr>
            <a:r>
              <a:rPr lang="en-GB" sz="1260"/>
              <a:t>#include &lt;errno.h&gt;</a:t>
            </a:r>
            <a:endParaRPr sz="1260"/>
          </a:p>
          <a:p>
            <a:pPr indent="0" lvl="0" marL="0" rtl="0" algn="l">
              <a:lnSpc>
                <a:spcPct val="95000"/>
              </a:lnSpc>
              <a:spcBef>
                <a:spcPts val="1200"/>
              </a:spcBef>
              <a:spcAft>
                <a:spcPts val="0"/>
              </a:spcAft>
              <a:buNone/>
            </a:pPr>
            <a:r>
              <a:rPr lang="en-GB" sz="1260"/>
              <a:t>#include &lt;wiringSerial.h&gt;</a:t>
            </a:r>
            <a:endParaRPr sz="1260"/>
          </a:p>
          <a:p>
            <a:pPr indent="0" lvl="0" marL="0" rtl="0" algn="l">
              <a:lnSpc>
                <a:spcPct val="95000"/>
              </a:lnSpc>
              <a:spcBef>
                <a:spcPts val="1200"/>
              </a:spcBef>
              <a:spcAft>
                <a:spcPts val="0"/>
              </a:spcAft>
              <a:buNone/>
            </a:pPr>
            <a:r>
              <a:rPr lang="en-GB" sz="1260"/>
              <a:t>#include &lt;wiringPi.h&gt;</a:t>
            </a:r>
            <a:endParaRPr sz="1260"/>
          </a:p>
          <a:p>
            <a:pPr indent="0" lvl="0" marL="0" rtl="0" algn="l">
              <a:lnSpc>
                <a:spcPct val="95000"/>
              </a:lnSpc>
              <a:spcBef>
                <a:spcPts val="1200"/>
              </a:spcBef>
              <a:spcAft>
                <a:spcPts val="0"/>
              </a:spcAft>
              <a:buNone/>
            </a:pPr>
            <a:r>
              <a:rPr lang="en-GB" sz="1260"/>
              <a:t>#include &lt;malloc.h&gt;</a:t>
            </a:r>
            <a:endParaRPr sz="1260"/>
          </a:p>
          <a:p>
            <a:pPr indent="0" lvl="0" marL="0" rtl="0" algn="l">
              <a:lnSpc>
                <a:spcPct val="95000"/>
              </a:lnSpc>
              <a:spcBef>
                <a:spcPts val="1200"/>
              </a:spcBef>
              <a:spcAft>
                <a:spcPts val="0"/>
              </a:spcAft>
              <a:buNone/>
            </a:pPr>
            <a:r>
              <a:rPr lang="en-GB" sz="1260"/>
              <a:t>#include &lt;stdlib.h&gt;</a:t>
            </a:r>
            <a:endParaRPr sz="1260"/>
          </a:p>
          <a:p>
            <a:pPr indent="0" lvl="0" marL="0" rtl="0" algn="l">
              <a:lnSpc>
                <a:spcPct val="95000"/>
              </a:lnSpc>
              <a:spcBef>
                <a:spcPts val="1200"/>
              </a:spcBef>
              <a:spcAft>
                <a:spcPts val="0"/>
              </a:spcAft>
              <a:buNone/>
            </a:pPr>
            <a:r>
              <a:rPr lang="en-GB" sz="1260"/>
              <a:t>#include &lt;wiringPiI2C.h&gt;</a:t>
            </a:r>
            <a:endParaRPr sz="1260"/>
          </a:p>
          <a:p>
            <a:pPr indent="0" lvl="0" marL="0" rtl="0" algn="l">
              <a:lnSpc>
                <a:spcPct val="95000"/>
              </a:lnSpc>
              <a:spcBef>
                <a:spcPts val="1200"/>
              </a:spcBef>
              <a:spcAft>
                <a:spcPts val="0"/>
              </a:spcAft>
              <a:buNone/>
            </a:pPr>
            <a:r>
              <a:rPr lang="en-GB" sz="1260"/>
              <a:t>}</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using namespace std;</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194" name="Google Shape;194;p34"/>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int g, s, x, y;</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 Define some device parameters</a:t>
            </a:r>
            <a:endParaRPr sz="1260"/>
          </a:p>
          <a:p>
            <a:pPr indent="0" lvl="0" marL="0" rtl="0" algn="l">
              <a:lnSpc>
                <a:spcPct val="95000"/>
              </a:lnSpc>
              <a:spcBef>
                <a:spcPts val="1200"/>
              </a:spcBef>
              <a:spcAft>
                <a:spcPts val="0"/>
              </a:spcAft>
              <a:buNone/>
            </a:pPr>
            <a:r>
              <a:rPr lang="en-GB" sz="1260"/>
              <a:t>#define I2C_ADDR   0x20 // I2C device address</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 Define some device constants</a:t>
            </a:r>
            <a:endParaRPr sz="1260"/>
          </a:p>
          <a:p>
            <a:pPr indent="0" lvl="0" marL="0" rtl="0" algn="l">
              <a:lnSpc>
                <a:spcPct val="95000"/>
              </a:lnSpc>
              <a:spcBef>
                <a:spcPts val="1200"/>
              </a:spcBef>
              <a:spcAft>
                <a:spcPts val="0"/>
              </a:spcAft>
              <a:buNone/>
            </a:pPr>
            <a:r>
              <a:rPr lang="en-GB" sz="1260"/>
              <a:t>#define LCD_CHR  1 // Mode - Sending data</a:t>
            </a:r>
            <a:endParaRPr sz="1260"/>
          </a:p>
          <a:p>
            <a:pPr indent="0" lvl="0" marL="0" rtl="0" algn="l">
              <a:lnSpc>
                <a:spcPct val="95000"/>
              </a:lnSpc>
              <a:spcBef>
                <a:spcPts val="1200"/>
              </a:spcBef>
              <a:spcAft>
                <a:spcPts val="0"/>
              </a:spcAft>
              <a:buNone/>
            </a:pPr>
            <a:r>
              <a:rPr lang="en-GB" sz="1260"/>
              <a:t>#define LCD_CMD  0 // Mode - Sending command</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#define LINE1  0x80 // 1st line</a:t>
            </a:r>
            <a:endParaRPr sz="1260"/>
          </a:p>
          <a:p>
            <a:pPr indent="0" lvl="0" marL="0" rtl="0" algn="l">
              <a:lnSpc>
                <a:spcPct val="95000"/>
              </a:lnSpc>
              <a:spcBef>
                <a:spcPts val="1200"/>
              </a:spcBef>
              <a:spcAft>
                <a:spcPts val="0"/>
              </a:spcAft>
              <a:buNone/>
            </a:pPr>
            <a:r>
              <a:rPr lang="en-GB" sz="1260"/>
              <a:t>#define LINE2  0xC0 // 2nd line</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00" name="Google Shape;200;p35"/>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#define LCD_BACKLIGHT   0x08  // On</a:t>
            </a:r>
            <a:endParaRPr sz="1260"/>
          </a:p>
          <a:p>
            <a:pPr indent="0" lvl="0" marL="0" rtl="0" algn="l">
              <a:lnSpc>
                <a:spcPct val="95000"/>
              </a:lnSpc>
              <a:spcBef>
                <a:spcPts val="1200"/>
              </a:spcBef>
              <a:spcAft>
                <a:spcPts val="0"/>
              </a:spcAft>
              <a:buNone/>
            </a:pPr>
            <a:r>
              <a:rPr lang="en-GB" sz="1260"/>
              <a:t>// LCD_BACKLIGHT = 0x00  # Off</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#define ENABLE  0b00000100 // Enable bit</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void lcd_init(void);</a:t>
            </a:r>
            <a:endParaRPr sz="1260"/>
          </a:p>
          <a:p>
            <a:pPr indent="0" lvl="0" marL="0" rtl="0" algn="l">
              <a:lnSpc>
                <a:spcPct val="95000"/>
              </a:lnSpc>
              <a:spcBef>
                <a:spcPts val="1200"/>
              </a:spcBef>
              <a:spcAft>
                <a:spcPts val="0"/>
              </a:spcAft>
              <a:buNone/>
            </a:pPr>
            <a:r>
              <a:rPr lang="en-GB" sz="1260"/>
              <a:t>void lcd_byte(int bits, int mode);</a:t>
            </a:r>
            <a:endParaRPr sz="1260"/>
          </a:p>
          <a:p>
            <a:pPr indent="0" lvl="0" marL="0" rtl="0" algn="l">
              <a:lnSpc>
                <a:spcPct val="95000"/>
              </a:lnSpc>
              <a:spcBef>
                <a:spcPts val="1200"/>
              </a:spcBef>
              <a:spcAft>
                <a:spcPts val="0"/>
              </a:spcAft>
              <a:buNone/>
            </a:pPr>
            <a:r>
              <a:rPr lang="en-GB" sz="1260"/>
              <a:t>void lcd_toggle_enable(int bits);</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 added by Lewis</a:t>
            </a:r>
            <a:endParaRPr sz="1260"/>
          </a:p>
          <a:p>
            <a:pPr indent="0" lvl="0" marL="0" rtl="0" algn="l">
              <a:lnSpc>
                <a:spcPct val="95000"/>
              </a:lnSpc>
              <a:spcBef>
                <a:spcPts val="1200"/>
              </a:spcBef>
              <a:spcAft>
                <a:spcPts val="0"/>
              </a:spcAft>
              <a:buNone/>
            </a:pPr>
            <a:r>
              <a:rPr lang="en-GB" sz="1260"/>
              <a:t>void typeInt(int i);</a:t>
            </a:r>
            <a:endParaRPr sz="1260"/>
          </a:p>
          <a:p>
            <a:pPr indent="0" lvl="0" marL="0" rtl="0" algn="l">
              <a:lnSpc>
                <a:spcPct val="95000"/>
              </a:lnSpc>
              <a:spcBef>
                <a:spcPts val="1200"/>
              </a:spcBef>
              <a:spcAft>
                <a:spcPts val="0"/>
              </a:spcAft>
              <a:buNone/>
            </a:pPr>
            <a:r>
              <a:rPr lang="en-GB" sz="1260"/>
              <a:t>void typeFloat(float myFloat);</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54275" y="155200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06" name="Google Shape;206;p36"/>
          <p:cNvSpPr txBox="1"/>
          <p:nvPr>
            <p:ph idx="1" type="body"/>
          </p:nvPr>
        </p:nvSpPr>
        <p:spPr>
          <a:xfrm>
            <a:off x="2741600" y="399800"/>
            <a:ext cx="32658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void lcdLoc(int line); //move cursor</a:t>
            </a:r>
            <a:endParaRPr sz="1260"/>
          </a:p>
          <a:p>
            <a:pPr indent="0" lvl="0" marL="0" rtl="0" algn="l">
              <a:lnSpc>
                <a:spcPct val="95000"/>
              </a:lnSpc>
              <a:spcBef>
                <a:spcPts val="1200"/>
              </a:spcBef>
              <a:spcAft>
                <a:spcPts val="0"/>
              </a:spcAft>
              <a:buNone/>
            </a:pPr>
            <a:r>
              <a:rPr lang="en-GB" sz="1260"/>
              <a:t>void ClrLcd(void); // clr LCD return home</a:t>
            </a:r>
            <a:endParaRPr sz="1260"/>
          </a:p>
          <a:p>
            <a:pPr indent="0" lvl="0" marL="0" rtl="0" algn="l">
              <a:lnSpc>
                <a:spcPct val="95000"/>
              </a:lnSpc>
              <a:spcBef>
                <a:spcPts val="1200"/>
              </a:spcBef>
              <a:spcAft>
                <a:spcPts val="0"/>
              </a:spcAft>
              <a:buNone/>
            </a:pPr>
            <a:r>
              <a:rPr lang="en-GB" sz="1260"/>
              <a:t>void typeln(const char *s);</a:t>
            </a:r>
            <a:endParaRPr sz="1260"/>
          </a:p>
          <a:p>
            <a:pPr indent="0" lvl="0" marL="0" rtl="0" algn="l">
              <a:lnSpc>
                <a:spcPct val="95000"/>
              </a:lnSpc>
              <a:spcBef>
                <a:spcPts val="1200"/>
              </a:spcBef>
              <a:spcAft>
                <a:spcPts val="0"/>
              </a:spcAft>
              <a:buNone/>
            </a:pPr>
            <a:r>
              <a:rPr lang="en-GB" sz="1260"/>
              <a:t>void typeChar(char val);</a:t>
            </a:r>
            <a:endParaRPr sz="1260"/>
          </a:p>
          <a:p>
            <a:pPr indent="0" lvl="0" marL="0" rtl="0" algn="l">
              <a:lnSpc>
                <a:spcPct val="95000"/>
              </a:lnSpc>
              <a:spcBef>
                <a:spcPts val="1200"/>
              </a:spcBef>
              <a:spcAft>
                <a:spcPts val="0"/>
              </a:spcAft>
              <a:buNone/>
            </a:pPr>
            <a:r>
              <a:rPr lang="en-GB" sz="1260"/>
              <a:t>void checkMoisture();</a:t>
            </a:r>
            <a:endParaRPr sz="1260"/>
          </a:p>
          <a:p>
            <a:pPr indent="0" lvl="0" marL="0" rtl="0" algn="l">
              <a:lnSpc>
                <a:spcPct val="95000"/>
              </a:lnSpc>
              <a:spcBef>
                <a:spcPts val="1200"/>
              </a:spcBef>
              <a:spcAft>
                <a:spcPts val="0"/>
              </a:spcAft>
              <a:buNone/>
            </a:pPr>
            <a:r>
              <a:rPr lang="en-GB" sz="1260"/>
              <a:t>void checkTemp();</a:t>
            </a:r>
            <a:endParaRPr sz="1260"/>
          </a:p>
          <a:p>
            <a:pPr indent="0" lvl="0" marL="0" rtl="0" algn="l">
              <a:lnSpc>
                <a:spcPct val="95000"/>
              </a:lnSpc>
              <a:spcBef>
                <a:spcPts val="1200"/>
              </a:spcBef>
              <a:spcAft>
                <a:spcPts val="0"/>
              </a:spcAft>
              <a:buNone/>
            </a:pPr>
            <a:r>
              <a:rPr lang="en-GB" sz="1260"/>
              <a:t>int fd, fdl;  // seen by all subroutines</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int tmp = 0;</a:t>
            </a:r>
            <a:endParaRPr sz="1260"/>
          </a:p>
          <a:p>
            <a:pPr indent="0" lvl="0" marL="0" rtl="0" algn="l">
              <a:lnSpc>
                <a:spcPct val="95000"/>
              </a:lnSpc>
              <a:spcBef>
                <a:spcPts val="1200"/>
              </a:spcBef>
              <a:spcAft>
                <a:spcPts val="0"/>
              </a:spcAft>
              <a:buNone/>
            </a:pPr>
            <a:r>
              <a:rPr lang="en-GB" sz="1260"/>
              <a:t>int hum = 0;</a:t>
            </a:r>
            <a:endParaRPr sz="1260"/>
          </a:p>
          <a:p>
            <a:pPr indent="0" lvl="0" marL="0" rtl="0" algn="l">
              <a:lnSpc>
                <a:spcPct val="95000"/>
              </a:lnSpc>
              <a:spcBef>
                <a:spcPts val="1200"/>
              </a:spcBef>
              <a:spcAft>
                <a:spcPts val="0"/>
              </a:spcAft>
              <a:buNone/>
            </a:pPr>
            <a:r>
              <a:rPr lang="en-GB" sz="1260"/>
              <a:t>int moist = 0;</a:t>
            </a:r>
            <a:endParaRPr sz="1260"/>
          </a:p>
          <a:p>
            <a:pPr indent="0" lvl="0" marL="0" rtl="0" algn="l">
              <a:lnSpc>
                <a:spcPct val="95000"/>
              </a:lnSpc>
              <a:spcBef>
                <a:spcPts val="1200"/>
              </a:spcBef>
              <a:spcAft>
                <a:spcPts val="0"/>
              </a:spcAft>
              <a:buNone/>
            </a:pPr>
            <a:r>
              <a:rPr lang="en-GB" sz="1260"/>
              <a:t>int us = 0;</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12" name="Google Shape;212;p37"/>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  pinMode (lightPin, OUTPUT) ;</a:t>
            </a:r>
            <a:endParaRPr sz="1260"/>
          </a:p>
          <a:p>
            <a:pPr indent="0" lvl="0" marL="0" rtl="0" algn="l">
              <a:lnSpc>
                <a:spcPct val="95000"/>
              </a:lnSpc>
              <a:spcBef>
                <a:spcPts val="1200"/>
              </a:spcBef>
              <a:spcAft>
                <a:spcPts val="0"/>
              </a:spcAft>
              <a:buNone/>
            </a:pPr>
            <a:r>
              <a:rPr lang="en-GB" sz="1260"/>
              <a:t>  pinMode (pumpPin, OUTPUT)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lcd_init(); // setup LCD</a:t>
            </a:r>
            <a:endParaRPr sz="1260"/>
          </a:p>
          <a:p>
            <a:pPr indent="0" lvl="0" marL="0" rtl="0" algn="l">
              <a:lnSpc>
                <a:spcPct val="95000"/>
              </a:lnSpc>
              <a:spcBef>
                <a:spcPts val="1200"/>
              </a:spcBef>
              <a:spcAft>
                <a:spcPts val="0"/>
              </a:spcAft>
              <a:buNone/>
            </a:pPr>
            <a:r>
              <a:rPr lang="en-GB" sz="1260"/>
              <a:t>	lcdLoc(LINE1);</a:t>
            </a:r>
            <a:endParaRPr sz="1260"/>
          </a:p>
          <a:p>
            <a:pPr indent="0" lvl="0" marL="0" rtl="0" algn="l">
              <a:lnSpc>
                <a:spcPct val="95000"/>
              </a:lnSpc>
              <a:spcBef>
                <a:spcPts val="1200"/>
              </a:spcBef>
              <a:spcAft>
                <a:spcPts val="0"/>
              </a:spcAft>
              <a:buNone/>
            </a:pPr>
            <a:r>
              <a:rPr lang="en-GB" sz="1260"/>
              <a:t>	typeln("SMART GREENIFY");</a:t>
            </a:r>
            <a:endParaRPr sz="1260"/>
          </a:p>
          <a:p>
            <a:pPr indent="0" lvl="0" marL="0" rtl="0" algn="l">
              <a:lnSpc>
                <a:spcPct val="95000"/>
              </a:lnSpc>
              <a:spcBef>
                <a:spcPts val="1200"/>
              </a:spcBef>
              <a:spcAft>
                <a:spcPts val="0"/>
              </a:spcAft>
              <a:buNone/>
            </a:pPr>
            <a:r>
              <a:rPr lang="en-GB" sz="1260"/>
              <a:t>	lcdLoc(LINE2);</a:t>
            </a:r>
            <a:endParaRPr sz="1260"/>
          </a:p>
          <a:p>
            <a:pPr indent="0" lvl="0" marL="0" rtl="0" algn="l">
              <a:lnSpc>
                <a:spcPct val="95000"/>
              </a:lnSpc>
              <a:spcBef>
                <a:spcPts val="1200"/>
              </a:spcBef>
              <a:spcAft>
                <a:spcPts val="0"/>
              </a:spcAft>
              <a:buNone/>
            </a:pPr>
            <a:r>
              <a:rPr lang="en-GB" sz="1260"/>
              <a:t>	typeln("DEVICE");</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//typeInt(value);</a:t>
            </a:r>
            <a:endParaRPr sz="1260"/>
          </a:p>
          <a:p>
            <a:pPr indent="0" lvl="0" marL="0" rtl="0" algn="l">
              <a:lnSpc>
                <a:spcPct val="95000"/>
              </a:lnSpc>
              <a:spcBef>
                <a:spcPts val="1200"/>
              </a:spcBef>
              <a:spcAft>
                <a:spcPts val="0"/>
              </a:spcAft>
              <a:buNone/>
            </a:pPr>
            <a:r>
              <a:rPr lang="en-GB" sz="1260"/>
              <a:t>  //typeFloat(FloatVal);</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18" name="Google Shape;218;p38"/>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 if ((fd = serialOpen ("/dev/ttyUSB0", 9600)) &lt; 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fprintf (stderr, "Unable to open USB0 serial device: %s\n", strerror (errno)) ;</a:t>
            </a:r>
            <a:endParaRPr sz="1260"/>
          </a:p>
          <a:p>
            <a:pPr indent="0" lvl="0" marL="0" rtl="0" algn="l">
              <a:lnSpc>
                <a:spcPct val="95000"/>
              </a:lnSpc>
              <a:spcBef>
                <a:spcPts val="1200"/>
              </a:spcBef>
              <a:spcAft>
                <a:spcPts val="0"/>
              </a:spcAft>
              <a:buNone/>
            </a:pPr>
            <a:r>
              <a:rPr lang="en-GB" sz="1260"/>
              <a:t>    if ((fd = serialOpen ("/dev/ttyUSB1", 9600)) &lt; 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fprintf (stderr, "Unable to open USB1 serial device: %s\n", strerror (errno)) ;</a:t>
            </a:r>
            <a:endParaRPr sz="1260"/>
          </a:p>
          <a:p>
            <a:pPr indent="0" lvl="0" marL="0" rtl="0" algn="l">
              <a:lnSpc>
                <a:spcPct val="95000"/>
              </a:lnSpc>
              <a:spcBef>
                <a:spcPts val="1200"/>
              </a:spcBef>
              <a:spcAft>
                <a:spcPts val="0"/>
              </a:spcAft>
              <a:buNone/>
            </a:pPr>
            <a:r>
              <a:rPr lang="en-GB" sz="1260"/>
              <a:t>      if ((fd = serialOpen ("/dev/ttyACM0", 9600)) &lt; 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fprintf (stderr, "Unable to open USB2 serial device: %s\n MAKE SURE ARDUINO IS CONNECTED.\n", strerror (errno)) ;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delay(1000);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24" name="Google Shape;224;p39"/>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serialFlush(fd);</a:t>
            </a:r>
            <a:endParaRPr sz="1260"/>
          </a:p>
          <a:p>
            <a:pPr indent="0" lvl="0" marL="0" rtl="0" algn="l">
              <a:lnSpc>
                <a:spcPct val="95000"/>
              </a:lnSpc>
              <a:spcBef>
                <a:spcPts val="1200"/>
              </a:spcBef>
              <a:spcAft>
                <a:spcPts val="0"/>
              </a:spcAft>
              <a:buNone/>
            </a:pPr>
            <a:r>
              <a:rPr lang="en-GB" sz="1260"/>
              <a:t>int available = 0;</a:t>
            </a:r>
            <a:endParaRPr sz="1260"/>
          </a:p>
          <a:p>
            <a:pPr indent="0" lvl="0" marL="0" rtl="0" algn="l">
              <a:lnSpc>
                <a:spcPct val="95000"/>
              </a:lnSpc>
              <a:spcBef>
                <a:spcPts val="1200"/>
              </a:spcBef>
              <a:spcAft>
                <a:spcPts val="0"/>
              </a:spcAft>
              <a:buNone/>
            </a:pPr>
            <a:r>
              <a:rPr lang="en-GB" sz="1260"/>
              <a:t>system("/usr/bin/python3 /home/pi/streamingTest.py &amp;");</a:t>
            </a:r>
            <a:endParaRPr sz="1260"/>
          </a:p>
          <a:p>
            <a:pPr indent="0" lvl="0" marL="0" rtl="0" algn="l">
              <a:lnSpc>
                <a:spcPct val="95000"/>
              </a:lnSpc>
              <a:spcBef>
                <a:spcPts val="1200"/>
              </a:spcBef>
              <a:spcAft>
                <a:spcPts val="0"/>
              </a:spcAft>
              <a:buNone/>
            </a:pPr>
            <a:r>
              <a:rPr lang="en-GB" sz="1260"/>
              <a:t>while(1)</a:t>
            </a:r>
            <a:endParaRPr sz="1260"/>
          </a:p>
          <a:p>
            <a:pPr indent="0" lvl="0" marL="0" rtl="0" algn="l">
              <a:lnSpc>
                <a:spcPct val="95000"/>
              </a:lnSpc>
              <a:spcBef>
                <a:spcPts val="1200"/>
              </a:spcBef>
              <a:spcAft>
                <a:spcPts val="0"/>
              </a:spcAft>
              <a:buNone/>
            </a:pPr>
            <a:r>
              <a:rPr lang="en-GB" sz="1260"/>
              <a:t>{</a:t>
            </a:r>
            <a:endParaRPr sz="1260"/>
          </a:p>
          <a:p>
            <a:pPr indent="0" lvl="0" marL="0" rtl="0" algn="l">
              <a:lnSpc>
                <a:spcPct val="95000"/>
              </a:lnSpc>
              <a:spcBef>
                <a:spcPts val="1200"/>
              </a:spcBef>
              <a:spcAft>
                <a:spcPts val="0"/>
              </a:spcAft>
              <a:buNone/>
            </a:pPr>
            <a:r>
              <a:rPr lang="en-GB" sz="1260"/>
              <a:t>  char data[500];</a:t>
            </a:r>
            <a:endParaRPr sz="1260"/>
          </a:p>
          <a:p>
            <a:pPr indent="0" lvl="0" marL="0" rtl="0" algn="l">
              <a:lnSpc>
                <a:spcPct val="95000"/>
              </a:lnSpc>
              <a:spcBef>
                <a:spcPts val="1200"/>
              </a:spcBef>
              <a:spcAft>
                <a:spcPts val="0"/>
              </a:spcAft>
              <a:buNone/>
            </a:pPr>
            <a:r>
              <a:rPr lang="en-GB" sz="1260"/>
              <a:t>  //printf("Checking Available Serial Data... ");</a:t>
            </a:r>
            <a:endParaRPr sz="1260"/>
          </a:p>
          <a:p>
            <a:pPr indent="0" lvl="0" marL="0" rtl="0" algn="l">
              <a:lnSpc>
                <a:spcPct val="95000"/>
              </a:lnSpc>
              <a:spcBef>
                <a:spcPts val="1200"/>
              </a:spcBef>
              <a:spcAft>
                <a:spcPts val="0"/>
              </a:spcAft>
              <a:buNone/>
            </a:pPr>
            <a:r>
              <a:rPr lang="en-GB" sz="1260"/>
              <a:t>  available = serialDataAvail(fd);</a:t>
            </a:r>
            <a:endParaRPr sz="1260"/>
          </a:p>
          <a:p>
            <a:pPr indent="0" lvl="0" marL="0" rtl="0" algn="l">
              <a:lnSpc>
                <a:spcPct val="95000"/>
              </a:lnSpc>
              <a:spcBef>
                <a:spcPts val="1200"/>
              </a:spcBef>
              <a:spcAft>
                <a:spcPts val="0"/>
              </a:spcAft>
              <a:buNone/>
            </a:pPr>
            <a:r>
              <a:rPr lang="en-GB" sz="1260"/>
              <a:t>  //printf(" Available Characters: %d\n", available);</a:t>
            </a:r>
            <a:endParaRPr sz="1260"/>
          </a:p>
          <a:p>
            <a:pPr indent="0" lvl="0" marL="0" rtl="0" algn="l">
              <a:lnSpc>
                <a:spcPct val="95000"/>
              </a:lnSpc>
              <a:spcBef>
                <a:spcPts val="1200"/>
              </a:spcBef>
              <a:spcAft>
                <a:spcPts val="0"/>
              </a:spcAft>
              <a:buNone/>
            </a:pPr>
            <a:r>
              <a:rPr lang="en-GB" sz="1260"/>
              <a:t>  if (available &gt; 95)</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30" name="Google Shape;230;p40"/>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  {</a:t>
            </a:r>
            <a:endParaRPr sz="1260"/>
          </a:p>
          <a:p>
            <a:pPr indent="0" lvl="0" marL="0" rtl="0" algn="l">
              <a:lnSpc>
                <a:spcPct val="95000"/>
              </a:lnSpc>
              <a:spcBef>
                <a:spcPts val="1200"/>
              </a:spcBef>
              <a:spcAft>
                <a:spcPts val="0"/>
              </a:spcAft>
              <a:buNone/>
            </a:pPr>
            <a:r>
              <a:rPr lang="en-GB" sz="1260"/>
              <a:t>    serialFlush(fd);</a:t>
            </a:r>
            <a:endParaRPr sz="1260"/>
          </a:p>
          <a:p>
            <a:pPr indent="0" lvl="0" marL="0" rtl="0" algn="l">
              <a:lnSpc>
                <a:spcPct val="95000"/>
              </a:lnSpc>
              <a:spcBef>
                <a:spcPts val="1200"/>
              </a:spcBef>
              <a:spcAft>
                <a:spcPts val="0"/>
              </a:spcAft>
              <a:buNone/>
            </a:pPr>
            <a:r>
              <a:rPr lang="en-GB" sz="1260"/>
              <a:t>    continue;</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if (available &gt; 35)</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printf("GOT DATA:");</a:t>
            </a:r>
            <a:endParaRPr sz="1260"/>
          </a:p>
          <a:p>
            <a:pPr indent="0" lvl="0" marL="0" rtl="0" algn="l">
              <a:lnSpc>
                <a:spcPct val="95000"/>
              </a:lnSpc>
              <a:spcBef>
                <a:spcPts val="1200"/>
              </a:spcBef>
              <a:spcAft>
                <a:spcPts val="0"/>
              </a:spcAft>
              <a:buNone/>
            </a:pPr>
            <a:r>
              <a:rPr lang="en-GB" sz="1260"/>
              <a:t>    for(int i=0; i &lt; available; i++)</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data[i] = serialGetchar(fd);</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36" name="Google Shape;236;p41"/>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for(int j = 0; j &lt; available; j++)</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printf("%c",data[j]);</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printf("\n");    </a:t>
            </a:r>
            <a:endParaRPr sz="1260"/>
          </a:p>
          <a:p>
            <a:pPr indent="0" lvl="0" marL="0" rtl="0" algn="l">
              <a:lnSpc>
                <a:spcPct val="95000"/>
              </a:lnSpc>
              <a:spcBef>
                <a:spcPts val="1200"/>
              </a:spcBef>
              <a:spcAft>
                <a:spcPts val="0"/>
              </a:spcAft>
              <a:buNone/>
            </a:pPr>
            <a:r>
              <a:rPr lang="en-GB" sz="1260"/>
              <a:t>    int t = strstr(data, "TEMP:")-data;</a:t>
            </a:r>
            <a:endParaRPr sz="1260"/>
          </a:p>
          <a:p>
            <a:pPr indent="0" lvl="0" marL="0" rtl="0" algn="l">
              <a:lnSpc>
                <a:spcPct val="95000"/>
              </a:lnSpc>
              <a:spcBef>
                <a:spcPts val="1200"/>
              </a:spcBef>
              <a:spcAft>
                <a:spcPts val="0"/>
              </a:spcAft>
              <a:buNone/>
            </a:pPr>
            <a:r>
              <a:rPr lang="en-GB" sz="1260"/>
              <a:t>    int h = strstr(data, "HUM:")-data;</a:t>
            </a:r>
            <a:endParaRPr sz="1260"/>
          </a:p>
          <a:p>
            <a:pPr indent="0" lvl="0" marL="0" rtl="0" algn="l">
              <a:lnSpc>
                <a:spcPct val="95000"/>
              </a:lnSpc>
              <a:spcBef>
                <a:spcPts val="1200"/>
              </a:spcBef>
              <a:spcAft>
                <a:spcPts val="0"/>
              </a:spcAft>
              <a:buNone/>
            </a:pPr>
            <a:r>
              <a:rPr lang="en-GB" sz="1260"/>
              <a:t>    int m = strstr(data, "MOIST:")-data;</a:t>
            </a:r>
            <a:endParaRPr sz="1260"/>
          </a:p>
          <a:p>
            <a:pPr indent="0" lvl="0" marL="0" rtl="0" algn="l">
              <a:lnSpc>
                <a:spcPct val="95000"/>
              </a:lnSpc>
              <a:spcBef>
                <a:spcPts val="1200"/>
              </a:spcBef>
              <a:spcAft>
                <a:spcPts val="0"/>
              </a:spcAft>
              <a:buNone/>
            </a:pPr>
            <a:r>
              <a:rPr lang="en-GB" sz="1260"/>
              <a:t>    int u = strstr(data, "US:")-data;</a:t>
            </a:r>
            <a:endParaRPr sz="1260"/>
          </a:p>
          <a:p>
            <a:pPr indent="0" lvl="0" marL="0" rtl="0" algn="l">
              <a:lnSpc>
                <a:spcPct val="95000"/>
              </a:lnSpc>
              <a:spcBef>
                <a:spcPts val="1200"/>
              </a:spcBef>
              <a:spcAft>
                <a:spcPts val="0"/>
              </a:spcAft>
              <a:buNone/>
            </a:pPr>
            <a:r>
              <a:rPr lang="en-GB" sz="1260"/>
              <a:t>    char temp [5];</a:t>
            </a:r>
            <a:endParaRPr sz="1260"/>
          </a:p>
          <a:p>
            <a:pPr indent="0" lvl="0" marL="0" rtl="0" algn="l">
              <a:lnSpc>
                <a:spcPct val="95000"/>
              </a:lnSpc>
              <a:spcBef>
                <a:spcPts val="1200"/>
              </a:spcBef>
              <a:spcAft>
                <a:spcPts val="0"/>
              </a:spcAft>
              <a:buNone/>
            </a:pPr>
            <a:r>
              <a:rPr lang="en-GB" sz="1260"/>
              <a:t>    strncpy(temp,data+t+5,4);</a:t>
            </a:r>
            <a:endParaRPr sz="1260"/>
          </a:p>
          <a:p>
            <a:pPr indent="0" lvl="0" marL="0" rtl="0" algn="l">
              <a:lnSpc>
                <a:spcPct val="95000"/>
              </a:lnSpc>
              <a:spcBef>
                <a:spcPts val="1200"/>
              </a:spcBef>
              <a:spcAft>
                <a:spcPts val="0"/>
              </a:spcAft>
              <a:buNone/>
            </a:pPr>
            <a:r>
              <a:rPr lang="en-GB" sz="1260"/>
              <a:t>    printf("\nTEMP VAL: ");</a:t>
            </a:r>
            <a:endParaRPr sz="1260"/>
          </a:p>
          <a:p>
            <a:pPr indent="0" lvl="0" marL="0" rtl="0" algn="l">
              <a:lnSpc>
                <a:spcPct val="95000"/>
              </a:lnSpc>
              <a:spcBef>
                <a:spcPts val="1200"/>
              </a:spcBef>
              <a:spcAft>
                <a:spcPts val="0"/>
              </a:spcAft>
              <a:buNone/>
            </a:pPr>
            <a:r>
              <a:rPr lang="en-GB" sz="1260"/>
              <a:t>    tmp = atoi(temp);</a:t>
            </a:r>
            <a:endParaRPr sz="1260"/>
          </a:p>
          <a:p>
            <a:pPr indent="0" lvl="0" marL="0" rtl="0" algn="l">
              <a:lnSpc>
                <a:spcPct val="95000"/>
              </a:lnSpc>
              <a:spcBef>
                <a:spcPts val="1200"/>
              </a:spcBef>
              <a:spcAft>
                <a:spcPts val="0"/>
              </a:spcAft>
              <a:buNone/>
            </a:pPr>
            <a:r>
              <a:rPr lang="en-GB" sz="1260"/>
              <a:t>    printf("%d \n",tmp);</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OS vs RTOS</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solidFill>
                  <a:srgbClr val="333333"/>
                </a:solidFill>
                <a:highlight>
                  <a:srgbClr val="FEFEFE"/>
                </a:highlight>
              </a:rPr>
              <a:t>The difference between an OS (Operating System) such as Windows or Unix and an RTOS (Real Time Operating System) found in embedded systems, is the response time to external events. OS’s typically provide a non-deterministic, soft real time response, where there are no guarantees as to when each task will complete, but they will try to stay responsive to the user. An RTOS differs in that it typically provides a  real time response, providing a fast, highly deterministic reaction to external events</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42" name="Google Shape;242;p42"/>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char hm [5];</a:t>
            </a:r>
            <a:endParaRPr sz="1260"/>
          </a:p>
          <a:p>
            <a:pPr indent="0" lvl="0" marL="0" rtl="0" algn="l">
              <a:lnSpc>
                <a:spcPct val="95000"/>
              </a:lnSpc>
              <a:spcBef>
                <a:spcPts val="1200"/>
              </a:spcBef>
              <a:spcAft>
                <a:spcPts val="0"/>
              </a:spcAft>
              <a:buNone/>
            </a:pPr>
            <a:r>
              <a:rPr lang="en-GB" sz="1260"/>
              <a:t>    strncpy(hm,data+h+4,4);</a:t>
            </a:r>
            <a:endParaRPr sz="1260"/>
          </a:p>
          <a:p>
            <a:pPr indent="0" lvl="0" marL="0" rtl="0" algn="l">
              <a:lnSpc>
                <a:spcPct val="95000"/>
              </a:lnSpc>
              <a:spcBef>
                <a:spcPts val="1200"/>
              </a:spcBef>
              <a:spcAft>
                <a:spcPts val="0"/>
              </a:spcAft>
              <a:buNone/>
            </a:pPr>
            <a:r>
              <a:rPr lang="en-GB" sz="1260"/>
              <a:t>    printf("HUM VAL: ");</a:t>
            </a:r>
            <a:endParaRPr sz="1260"/>
          </a:p>
          <a:p>
            <a:pPr indent="0" lvl="0" marL="0" rtl="0" algn="l">
              <a:lnSpc>
                <a:spcPct val="95000"/>
              </a:lnSpc>
              <a:spcBef>
                <a:spcPts val="1200"/>
              </a:spcBef>
              <a:spcAft>
                <a:spcPts val="0"/>
              </a:spcAft>
              <a:buNone/>
            </a:pPr>
            <a:r>
              <a:rPr lang="en-GB" sz="1260"/>
              <a:t>    hum = atoi(hm);</a:t>
            </a:r>
            <a:endParaRPr sz="1260"/>
          </a:p>
          <a:p>
            <a:pPr indent="0" lvl="0" marL="0" rtl="0" algn="l">
              <a:lnSpc>
                <a:spcPct val="95000"/>
              </a:lnSpc>
              <a:spcBef>
                <a:spcPts val="1200"/>
              </a:spcBef>
              <a:spcAft>
                <a:spcPts val="0"/>
              </a:spcAft>
              <a:buNone/>
            </a:pPr>
            <a:r>
              <a:rPr lang="en-GB" sz="1260"/>
              <a:t>    printf("%d \n",hum);</a:t>
            </a:r>
            <a:endParaRPr sz="1260"/>
          </a:p>
          <a:p>
            <a:pPr indent="0" lvl="0" marL="0" rtl="0" algn="l">
              <a:lnSpc>
                <a:spcPct val="95000"/>
              </a:lnSpc>
              <a:spcBef>
                <a:spcPts val="1200"/>
              </a:spcBef>
              <a:spcAft>
                <a:spcPts val="0"/>
              </a:spcAft>
              <a:buNone/>
            </a:pPr>
            <a:r>
              <a:rPr lang="en-GB" sz="1260"/>
              <a:t>    char mst [5];</a:t>
            </a:r>
            <a:endParaRPr sz="1260"/>
          </a:p>
          <a:p>
            <a:pPr indent="0" lvl="0" marL="0" rtl="0" algn="l">
              <a:lnSpc>
                <a:spcPct val="95000"/>
              </a:lnSpc>
              <a:spcBef>
                <a:spcPts val="1200"/>
              </a:spcBef>
              <a:spcAft>
                <a:spcPts val="0"/>
              </a:spcAft>
              <a:buNone/>
            </a:pPr>
            <a:r>
              <a:rPr lang="en-GB" sz="1260"/>
              <a:t>    strncpy(mst,data+m+6,4);</a:t>
            </a:r>
            <a:endParaRPr sz="1260"/>
          </a:p>
          <a:p>
            <a:pPr indent="0" lvl="0" marL="0" rtl="0" algn="l">
              <a:lnSpc>
                <a:spcPct val="95000"/>
              </a:lnSpc>
              <a:spcBef>
                <a:spcPts val="1200"/>
              </a:spcBef>
              <a:spcAft>
                <a:spcPts val="0"/>
              </a:spcAft>
              <a:buNone/>
            </a:pPr>
            <a:r>
              <a:rPr lang="en-GB" sz="1260"/>
              <a:t>    printf("MOIST VAL: ");</a:t>
            </a:r>
            <a:endParaRPr sz="1260"/>
          </a:p>
          <a:p>
            <a:pPr indent="0" lvl="0" marL="0" rtl="0" algn="l">
              <a:lnSpc>
                <a:spcPct val="95000"/>
              </a:lnSpc>
              <a:spcBef>
                <a:spcPts val="1200"/>
              </a:spcBef>
              <a:spcAft>
                <a:spcPts val="0"/>
              </a:spcAft>
              <a:buNone/>
            </a:pPr>
            <a:r>
              <a:rPr lang="en-GB" sz="1260"/>
              <a:t>    moist = atoi(mst);</a:t>
            </a:r>
            <a:endParaRPr sz="1260"/>
          </a:p>
          <a:p>
            <a:pPr indent="0" lvl="0" marL="0" rtl="0" algn="l">
              <a:lnSpc>
                <a:spcPct val="95000"/>
              </a:lnSpc>
              <a:spcBef>
                <a:spcPts val="1200"/>
              </a:spcBef>
              <a:spcAft>
                <a:spcPts val="0"/>
              </a:spcAft>
              <a:buNone/>
            </a:pPr>
            <a:r>
              <a:rPr lang="en-GB" sz="1260"/>
              <a:t>    printf("%d \n",moist);    char uls [5];</a:t>
            </a:r>
            <a:endParaRPr sz="1260"/>
          </a:p>
          <a:p>
            <a:pPr indent="0" lvl="0" marL="0" rtl="0" algn="l">
              <a:lnSpc>
                <a:spcPct val="95000"/>
              </a:lnSpc>
              <a:spcBef>
                <a:spcPts val="1200"/>
              </a:spcBef>
              <a:spcAft>
                <a:spcPts val="0"/>
              </a:spcAft>
              <a:buNone/>
            </a:pPr>
            <a:r>
              <a:rPr lang="en-GB" sz="1260"/>
              <a:t>    strncpy(uls,data+u+3,4);</a:t>
            </a:r>
            <a:endParaRPr sz="1260"/>
          </a:p>
          <a:p>
            <a:pPr indent="0" lvl="0" marL="0" rtl="0" algn="l">
              <a:lnSpc>
                <a:spcPct val="95000"/>
              </a:lnSpc>
              <a:spcBef>
                <a:spcPts val="1200"/>
              </a:spcBef>
              <a:spcAft>
                <a:spcPts val="0"/>
              </a:spcAft>
              <a:buNone/>
            </a:pPr>
            <a:r>
              <a:rPr lang="en-GB" sz="1260"/>
              <a:t>    printf("ULTRASONIC VAL: ");</a:t>
            </a:r>
            <a:endParaRPr sz="1260"/>
          </a:p>
          <a:p>
            <a:pPr indent="0" lvl="0" marL="0" rtl="0" algn="l">
              <a:lnSpc>
                <a:spcPct val="95000"/>
              </a:lnSpc>
              <a:spcBef>
                <a:spcPts val="1200"/>
              </a:spcBef>
              <a:spcAft>
                <a:spcPts val="0"/>
              </a:spcAft>
              <a:buNone/>
            </a:pPr>
            <a:r>
              <a:rPr lang="en-GB" sz="1260"/>
              <a:t>    us = atoi(uls);</a:t>
            </a:r>
            <a:endParaRPr sz="1260"/>
          </a:p>
          <a:p>
            <a:pPr indent="0" lvl="0" marL="0" rtl="0" algn="l">
              <a:lnSpc>
                <a:spcPct val="95000"/>
              </a:lnSpc>
              <a:spcBef>
                <a:spcPts val="1200"/>
              </a:spcBef>
              <a:spcAft>
                <a:spcPts val="0"/>
              </a:spcAft>
              <a:buNone/>
            </a:pPr>
            <a:r>
              <a:rPr lang="en-GB" sz="1260"/>
              <a:t>    printf("%d \n\n",us);</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48" name="Google Shape;248;p43"/>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//ClrLcd();</a:t>
            </a:r>
            <a:endParaRPr sz="1260"/>
          </a:p>
          <a:p>
            <a:pPr indent="0" lvl="0" marL="0" rtl="0" algn="l">
              <a:lnSpc>
                <a:spcPct val="95000"/>
              </a:lnSpc>
              <a:spcBef>
                <a:spcPts val="1200"/>
              </a:spcBef>
              <a:spcAft>
                <a:spcPts val="0"/>
              </a:spcAft>
              <a:buNone/>
            </a:pPr>
            <a:r>
              <a:rPr lang="en-GB" sz="1260"/>
              <a:t>      lcdLoc(LINE1);</a:t>
            </a:r>
            <a:endParaRPr sz="1260"/>
          </a:p>
          <a:p>
            <a:pPr indent="0" lvl="0" marL="0" rtl="0" algn="l">
              <a:lnSpc>
                <a:spcPct val="95000"/>
              </a:lnSpc>
              <a:spcBef>
                <a:spcPts val="1200"/>
              </a:spcBef>
              <a:spcAft>
                <a:spcPts val="0"/>
              </a:spcAft>
              <a:buNone/>
            </a:pPr>
            <a:r>
              <a:rPr lang="en-GB" sz="1260"/>
              <a:t>    typeln("Temp:");</a:t>
            </a:r>
            <a:endParaRPr sz="1260"/>
          </a:p>
          <a:p>
            <a:pPr indent="0" lvl="0" marL="0" rtl="0" algn="l">
              <a:lnSpc>
                <a:spcPct val="95000"/>
              </a:lnSpc>
              <a:spcBef>
                <a:spcPts val="1200"/>
              </a:spcBef>
              <a:spcAft>
                <a:spcPts val="0"/>
              </a:spcAft>
              <a:buNone/>
            </a:pPr>
            <a:r>
              <a:rPr lang="en-GB" sz="1260"/>
              <a:t>    typeInt(tmp);</a:t>
            </a:r>
            <a:endParaRPr sz="1260"/>
          </a:p>
          <a:p>
            <a:pPr indent="0" lvl="0" marL="0" rtl="0" algn="l">
              <a:lnSpc>
                <a:spcPct val="95000"/>
              </a:lnSpc>
              <a:spcBef>
                <a:spcPts val="1200"/>
              </a:spcBef>
              <a:spcAft>
                <a:spcPts val="0"/>
              </a:spcAft>
              <a:buNone/>
            </a:pPr>
            <a:r>
              <a:rPr lang="en-GB" sz="1260"/>
              <a:t>     typeln("F Hum:");</a:t>
            </a:r>
            <a:endParaRPr sz="1260"/>
          </a:p>
          <a:p>
            <a:pPr indent="0" lvl="0" marL="0" rtl="0" algn="l">
              <a:lnSpc>
                <a:spcPct val="95000"/>
              </a:lnSpc>
              <a:spcBef>
                <a:spcPts val="1200"/>
              </a:spcBef>
              <a:spcAft>
                <a:spcPts val="0"/>
              </a:spcAft>
              <a:buNone/>
            </a:pPr>
            <a:r>
              <a:rPr lang="en-GB" sz="1260"/>
              <a:t>    typeInt(hum);</a:t>
            </a:r>
            <a:endParaRPr sz="1260"/>
          </a:p>
          <a:p>
            <a:pPr indent="0" lvl="0" marL="0" rtl="0" algn="l">
              <a:lnSpc>
                <a:spcPct val="95000"/>
              </a:lnSpc>
              <a:spcBef>
                <a:spcPts val="1200"/>
              </a:spcBef>
              <a:spcAft>
                <a:spcPts val="0"/>
              </a:spcAft>
              <a:buNone/>
            </a:pPr>
            <a:r>
              <a:rPr lang="en-GB" sz="1260"/>
              <a:t>    typeln("   ");</a:t>
            </a:r>
            <a:endParaRPr sz="1260"/>
          </a:p>
          <a:p>
            <a:pPr indent="0" lvl="0" marL="0" rtl="0" algn="l">
              <a:lnSpc>
                <a:spcPct val="95000"/>
              </a:lnSpc>
              <a:spcBef>
                <a:spcPts val="1200"/>
              </a:spcBef>
              <a:spcAft>
                <a:spcPts val="0"/>
              </a:spcAft>
              <a:buNone/>
            </a:pPr>
            <a:r>
              <a:rPr lang="en-GB" sz="1260"/>
              <a:t>     lcdLoc(LINE2);</a:t>
            </a:r>
            <a:endParaRPr sz="1260"/>
          </a:p>
          <a:p>
            <a:pPr indent="0" lvl="0" marL="0" rtl="0" algn="l">
              <a:lnSpc>
                <a:spcPct val="95000"/>
              </a:lnSpc>
              <a:spcBef>
                <a:spcPts val="1200"/>
              </a:spcBef>
              <a:spcAft>
                <a:spcPts val="0"/>
              </a:spcAft>
              <a:buNone/>
            </a:pPr>
            <a:r>
              <a:rPr lang="en-GB" sz="1260"/>
              <a:t>    typeln("Mois:");</a:t>
            </a:r>
            <a:endParaRPr sz="1260"/>
          </a:p>
          <a:p>
            <a:pPr indent="0" lvl="0" marL="0" rtl="0" algn="l">
              <a:lnSpc>
                <a:spcPct val="95000"/>
              </a:lnSpc>
              <a:spcBef>
                <a:spcPts val="1200"/>
              </a:spcBef>
              <a:spcAft>
                <a:spcPts val="0"/>
              </a:spcAft>
              <a:buNone/>
            </a:pPr>
            <a:r>
              <a:rPr lang="en-GB" sz="1260"/>
              <a:t>    if(moist &gt; 450)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typeln("LO");</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298475" y="1529250"/>
            <a:ext cx="3151500" cy="1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Integrated Code</a:t>
            </a:r>
            <a:endParaRPr/>
          </a:p>
        </p:txBody>
      </p:sp>
      <p:sp>
        <p:nvSpPr>
          <p:cNvPr id="254" name="Google Shape;254;p44"/>
          <p:cNvSpPr txBox="1"/>
          <p:nvPr>
            <p:ph idx="1" type="body"/>
          </p:nvPr>
        </p:nvSpPr>
        <p:spPr>
          <a:xfrm>
            <a:off x="3515400" y="354275"/>
            <a:ext cx="4470000" cy="4124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60"/>
              <a:t>else if(moist &gt; 250)</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typeln("OK");</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else</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typeln("HI");</a:t>
            </a:r>
            <a:endParaRPr sz="1260"/>
          </a:p>
          <a:p>
            <a:pPr indent="0" lvl="0" marL="0" rtl="0" algn="l">
              <a:lnSpc>
                <a:spcPct val="95000"/>
              </a:lnSpc>
              <a:spcBef>
                <a:spcPts val="1200"/>
              </a:spcBef>
              <a:spcAft>
                <a:spcPts val="0"/>
              </a:spcAft>
              <a:buNone/>
            </a:pPr>
            <a:r>
              <a:rPr lang="en-GB" sz="1260"/>
              <a:t>    }</a:t>
            </a:r>
            <a:endParaRPr sz="1260"/>
          </a:p>
          <a:p>
            <a:pPr indent="0" lvl="0" marL="0" rtl="0" algn="l">
              <a:lnSpc>
                <a:spcPct val="95000"/>
              </a:lnSpc>
              <a:spcBef>
                <a:spcPts val="1200"/>
              </a:spcBef>
              <a:spcAft>
                <a:spcPts val="0"/>
              </a:spcAft>
              <a:buNone/>
            </a:pPr>
            <a:r>
              <a:rPr lang="en-GB" sz="1260"/>
              <a:t>   typeln(" Tank:");</a:t>
            </a:r>
            <a:endParaRPr sz="1260"/>
          </a:p>
          <a:p>
            <a:pPr indent="0" lvl="0" marL="0" rtl="0" algn="l">
              <a:lnSpc>
                <a:spcPct val="95000"/>
              </a:lnSpc>
              <a:spcBef>
                <a:spcPts val="1200"/>
              </a:spcBef>
              <a:spcAft>
                <a:spcPts val="0"/>
              </a:spcAft>
              <a:buNone/>
            </a:pPr>
            <a:r>
              <a:rPr lang="en-GB" sz="1260"/>
              <a:t>    if (us &gt; 20)</a:t>
            </a:r>
            <a:endParaRPr sz="1260"/>
          </a:p>
          <a:p>
            <a:pPr indent="0" lvl="0" marL="0" rtl="0" algn="l">
              <a:lnSpc>
                <a:spcPct val="95000"/>
              </a:lnSpc>
              <a:spcBef>
                <a:spcPts val="1200"/>
              </a:spcBef>
              <a:spcAft>
                <a:spcPts val="0"/>
              </a:spcAft>
              <a:buNone/>
            </a:pPr>
            <a:r>
              <a:rPr lang="en-GB" sz="1260"/>
              <a:t>    {      typeln("LO  ");}</a:t>
            </a:r>
            <a:endParaRPr sz="1260"/>
          </a:p>
          <a:p>
            <a:pPr indent="0" lvl="0" marL="0" rtl="0" algn="l">
              <a:lnSpc>
                <a:spcPct val="95000"/>
              </a:lnSpc>
              <a:spcBef>
                <a:spcPts val="1200"/>
              </a:spcBef>
              <a:spcAft>
                <a:spcPts val="0"/>
              </a:spcAft>
              <a:buNone/>
            </a:pPr>
            <a:r>
              <a:rPr lang="en-GB" sz="1260"/>
              <a:t>    else if(us &gt; 10)</a:t>
            </a:r>
            <a:endParaRPr sz="1260"/>
          </a:p>
          <a:p>
            <a:pPr indent="0" lvl="0" marL="0" rtl="0" algn="l">
              <a:lnSpc>
                <a:spcPct val="95000"/>
              </a:lnSpc>
              <a:spcBef>
                <a:spcPts val="1200"/>
              </a:spcBef>
              <a:spcAft>
                <a:spcPts val="0"/>
              </a:spcAft>
              <a:buNone/>
            </a:pPr>
            <a:r>
              <a:rPr lang="en-GB" sz="1260"/>
              <a:t>    {      typeln("OK  ");    }</a:t>
            </a:r>
            <a:endParaRPr sz="1260"/>
          </a:p>
          <a:p>
            <a:pPr indent="0" lvl="0" marL="0" rtl="0" algn="l">
              <a:lnSpc>
                <a:spcPct val="95000"/>
              </a:lnSpc>
              <a:spcBef>
                <a:spcPts val="1200"/>
              </a:spcBef>
              <a:spcAft>
                <a:spcPts val="1200"/>
              </a:spcAft>
              <a:buSzPts val="770"/>
              <a:buNone/>
            </a:pPr>
            <a:r>
              <a:t/>
            </a:r>
            <a:endParaRPr sz="126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a:t>
            </a:r>
            <a:endParaRPr/>
          </a:p>
        </p:txBody>
      </p:sp>
      <p:sp>
        <p:nvSpPr>
          <p:cNvPr id="260" name="Google Shape;260;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a:bodyPr>
          <a:lstStyle/>
          <a:p>
            <a:pPr indent="-317182" lvl="0" marL="457200" rtl="0" algn="l">
              <a:spcBef>
                <a:spcPts val="1200"/>
              </a:spcBef>
              <a:spcAft>
                <a:spcPts val="0"/>
              </a:spcAft>
              <a:buSzPct val="100000"/>
              <a:buChar char="●"/>
            </a:pPr>
            <a:r>
              <a:rPr i="1" lang="en-GB">
                <a:solidFill>
                  <a:srgbClr val="000000"/>
                </a:solidFill>
              </a:rPr>
              <a:t>What is an rtos - real time operating system information and training</a:t>
            </a:r>
            <a:r>
              <a:rPr lang="en-GB">
                <a:solidFill>
                  <a:srgbClr val="000000"/>
                </a:solidFill>
              </a:rPr>
              <a:t>. High Integrity Systems. (2021, June 24). </a:t>
            </a:r>
            <a:r>
              <a:rPr lang="en-GB" u="sng">
                <a:solidFill>
                  <a:schemeClr val="hlink"/>
                </a:solidFill>
                <a:hlinkClick r:id="rId3"/>
              </a:rPr>
              <a:t>https://www.highintegritysystems.com/rtos/what-is-an-rtos/</a:t>
            </a:r>
            <a:r>
              <a:rPr lang="en-GB">
                <a:solidFill>
                  <a:srgbClr val="000000"/>
                </a:solidFill>
              </a:rPr>
              <a:t>.</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7182" lvl="0" marL="457200" rtl="0" algn="l">
              <a:spcBef>
                <a:spcPts val="1200"/>
              </a:spcBef>
              <a:spcAft>
                <a:spcPts val="0"/>
              </a:spcAft>
              <a:buClr>
                <a:srgbClr val="000000"/>
              </a:buClr>
              <a:buSzPct val="100000"/>
              <a:buChar char="●"/>
            </a:pPr>
            <a:r>
              <a:rPr lang="en-GB">
                <a:solidFill>
                  <a:srgbClr val="000000"/>
                </a:solidFill>
              </a:rPr>
              <a:t>Administrator. (2017, December 24). </a:t>
            </a:r>
            <a:r>
              <a:rPr i="1" lang="en-GB">
                <a:solidFill>
                  <a:srgbClr val="000000"/>
                </a:solidFill>
              </a:rPr>
              <a:t>Real time operating system - Hard RTOS and SOFT RTOS</a:t>
            </a:r>
            <a:r>
              <a:rPr lang="en-GB">
                <a:solidFill>
                  <a:srgbClr val="000000"/>
                </a:solidFill>
              </a:rPr>
              <a:t>. Electronics Hub. </a:t>
            </a:r>
            <a:r>
              <a:rPr lang="en-GB" u="sng">
                <a:solidFill>
                  <a:schemeClr val="hlink"/>
                </a:solidFill>
                <a:hlinkClick r:id="rId4"/>
              </a:rPr>
              <a:t>https://www.electronicshub.org/real-time-operating-system-rtos/</a:t>
            </a:r>
            <a:r>
              <a:rPr lang="en-GB">
                <a:solidFill>
                  <a:srgbClr val="000000"/>
                </a:solidFill>
              </a:rPr>
              <a:t>.</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317182" lvl="0" marL="457200" rtl="0" algn="l">
              <a:spcBef>
                <a:spcPts val="1200"/>
              </a:spcBef>
              <a:spcAft>
                <a:spcPts val="0"/>
              </a:spcAft>
              <a:buClr>
                <a:srgbClr val="000000"/>
              </a:buClr>
              <a:buSzPct val="100000"/>
              <a:buChar char="●"/>
            </a:pPr>
            <a:r>
              <a:rPr lang="en-GB">
                <a:solidFill>
                  <a:srgbClr val="000000"/>
                </a:solidFill>
              </a:rPr>
              <a:t>Ltd, A. A. (2021, June 1). </a:t>
            </a:r>
            <a:r>
              <a:rPr i="1" lang="en-GB">
                <a:solidFill>
                  <a:srgbClr val="000000"/>
                </a:solidFill>
              </a:rPr>
              <a:t>Real-Time operating Systems: Pros, cons and uses</a:t>
            </a:r>
            <a:r>
              <a:rPr lang="en-GB">
                <a:solidFill>
                  <a:srgbClr val="000000"/>
                </a:solidFill>
              </a:rPr>
              <a:t>. UKDiss.com. </a:t>
            </a:r>
            <a:r>
              <a:rPr lang="en-GB" u="sng">
                <a:solidFill>
                  <a:schemeClr val="hlink"/>
                </a:solidFill>
                <a:hlinkClick r:id="rId5"/>
              </a:rPr>
              <a:t>https://ukdiss.com/examples/real-time-operating-systems-advantages-disadvantages.php</a:t>
            </a:r>
            <a:r>
              <a:rPr lang="en-GB">
                <a:solidFill>
                  <a:srgbClr val="000000"/>
                </a:solidFill>
              </a:rPr>
              <a:t>.</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66" name="Google Shape;266;p4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SzPts val="1600"/>
              <a:buChar char="●"/>
            </a:pPr>
            <a:r>
              <a:rPr i="1" lang="en-GB" sz="1600">
                <a:solidFill>
                  <a:srgbClr val="000000"/>
                </a:solidFill>
              </a:rPr>
              <a:t>Raspberry Pi Real-Time OS (RTOS): Which to choose</a:t>
            </a:r>
            <a:r>
              <a:rPr lang="en-GB" sz="1600">
                <a:solidFill>
                  <a:srgbClr val="000000"/>
                </a:solidFill>
              </a:rPr>
              <a:t>. All3DP. (2021, June 9). </a:t>
            </a:r>
            <a:r>
              <a:rPr lang="en-GB" sz="1600" u="sng">
                <a:solidFill>
                  <a:schemeClr val="hlink"/>
                </a:solidFill>
                <a:hlinkClick r:id="rId3"/>
              </a:rPr>
              <a:t>https://all3dp.com/2/rtos-raspberry-pi-real-time-os/#:~:text=OS%20to%20RTOS,-The%20Raspberry%20Pi&amp;text=Raspberry%20Pis%20make%20up%20a,by%20the%20Raspberry%20Pi%20Foundation.&amp;text=But%20sometimes%2C%20these%20types%20of,is%20a%20more%20suitable%20choice</a:t>
            </a:r>
            <a:r>
              <a:rPr lang="en-GB" sz="1600">
                <a:solidFill>
                  <a:srgbClr val="000000"/>
                </a:solidFill>
              </a:rPr>
              <a:t>.</a:t>
            </a:r>
            <a:endParaRPr sz="1600">
              <a:solidFill>
                <a:srgbClr val="000000"/>
              </a:solidFill>
            </a:endParaRPr>
          </a:p>
          <a:p>
            <a:pPr indent="0" lvl="0" marL="355600" rtl="0" algn="l">
              <a:spcBef>
                <a:spcPts val="1200"/>
              </a:spcBef>
              <a:spcAft>
                <a:spcPts val="0"/>
              </a:spcAft>
              <a:buNone/>
            </a:pPr>
            <a:r>
              <a:rPr lang="en-GB"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Hard RTOS</a:t>
            </a:r>
            <a:r>
              <a:rPr lang="en-GB"/>
              <a:t> </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2400"/>
              </a:spcAft>
              <a:buNone/>
            </a:pPr>
            <a:r>
              <a:rPr lang="en-GB" sz="1900">
                <a:solidFill>
                  <a:srgbClr val="34444C"/>
                </a:solidFill>
                <a:highlight>
                  <a:srgbClr val="FFFFFF"/>
                </a:highlight>
              </a:rPr>
              <a:t>Hard real time system is purely deterministic and time constraint system for example users expected the output for the given input in 10 sec then system should process the input data and give the output exactly by 10th second. Here in the above example 10 sec. is the deadline to complete process for given data. Hard real systems should complete the process and give the output by 10th second. It should not give the output by 11th second or by 9th second, exactly by 10th second it should give the output.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Hard RTOS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34444C"/>
                </a:solidFill>
                <a:highlight>
                  <a:srgbClr val="FFFFFF"/>
                </a:highlight>
              </a:rPr>
              <a:t>In the hard real time system meeting the deadline is very important if deadline is not met the system performance will fail. Another example is defense system if a country launched a missile to another country the missile system should reach the destiny at 4:00 to touch the ground what if missile is launched at correct time but it reached the destination ground by 4:05 because of performance of the system, with 5 minutes of difference destination is changed from one place to another place or even to another country. Here system should meet the deadline.</a:t>
            </a:r>
            <a:endParaRPr>
              <a:solidFill>
                <a:srgbClr val="34444C"/>
              </a:solidFill>
              <a:highlight>
                <a:srgbClr val="FFFFFF"/>
              </a:highlight>
            </a:endParaRPr>
          </a:p>
          <a:p>
            <a:pPr indent="0" lvl="0" marL="0" rtl="0" algn="l">
              <a:spcBef>
                <a:spcPts val="2400"/>
              </a:spcBef>
              <a:spcAft>
                <a:spcPts val="1200"/>
              </a:spcAft>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Soft RTOS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4444C"/>
                </a:solidFill>
                <a:highlight>
                  <a:srgbClr val="FFFFFF"/>
                </a:highlight>
              </a:rPr>
              <a:t>In soft real time system, the meeting of deadline is not compulsory for every time for every task but process should get processed and give the result. Even the soft real time systems cannot miss the deadline for every task or process according to the priority it should meet the deadline or can miss the deadline. If system is missing the deadline for every time the performance of the system will be worse and cannot be used by the users.  Best example for soft real time system is personal computer, audio and video systems,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and Priorities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highlight>
                  <a:srgbClr val="FEFEFE"/>
                </a:highlight>
              </a:rPr>
              <a:t>In a pre-emptive system each Task is given an individual priority value. The faster the required response, the higher the priority level assigned. When working in pre-emptive mode, the task chosen to execute is the highest priority task that is able to execute. This results in a highly responsive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Scheduling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4444C"/>
                </a:solidFill>
                <a:highlight>
                  <a:srgbClr val="FFFFFF"/>
                </a:highlight>
              </a:rPr>
              <a:t> Scheduling is a method in which will provide the resources of the system to the process. The main reason of developing scheduling algorithm is for multitasking operating system which has to manage number of process at a time. RTOS scheduling algorithm is based on priority, that is process should be scheduled according to there priority. In RTOS always highest priority tasks are scheduled first and low priority process are paused until the high priority process are processed. If any high priority process came for scheduling the existing process are context switch and schedule the high priority process first for processing.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Scheduling</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34444C"/>
                </a:solidFill>
                <a:highlight>
                  <a:srgbClr val="FFFFFF"/>
                </a:highlight>
              </a:rPr>
              <a:t>In GPOS Scheduling is not based on priority if a high priority process came for processing it should wait until the existing process is processed. For GPOS throughput is high (throughput means number of process complete there processing at one time) for RTOS throughput is always low. RTOS used rate monotonic, earlier deadline first, preemptive scheduling algorithms where as GPOS uses completely fair scheduling, round robin, rotary inventor fair scheduling, O(1) etc.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