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78" r:id="rId4"/>
    <p:sldId id="258" r:id="rId5"/>
    <p:sldId id="259" r:id="rId6"/>
    <p:sldId id="260" r:id="rId7"/>
    <p:sldId id="263" r:id="rId8"/>
    <p:sldId id="264" r:id="rId9"/>
    <p:sldId id="265" r:id="rId10"/>
    <p:sldId id="266" r:id="rId11"/>
    <p:sldId id="261" r:id="rId12"/>
    <p:sldId id="262" r:id="rId13"/>
    <p:sldId id="269" r:id="rId14"/>
    <p:sldId id="270" r:id="rId15"/>
    <p:sldId id="268" r:id="rId16"/>
    <p:sldId id="271" r:id="rId17"/>
    <p:sldId id="279" r:id="rId18"/>
    <p:sldId id="285" r:id="rId19"/>
    <p:sldId id="286" r:id="rId20"/>
    <p:sldId id="272" r:id="rId21"/>
    <p:sldId id="280" r:id="rId22"/>
    <p:sldId id="287" r:id="rId23"/>
    <p:sldId id="273" r:id="rId24"/>
    <p:sldId id="274" r:id="rId25"/>
    <p:sldId id="275" r:id="rId26"/>
    <p:sldId id="288" r:id="rId27"/>
    <p:sldId id="281" r:id="rId28"/>
    <p:sldId id="276" r:id="rId29"/>
    <p:sldId id="282" r:id="rId30"/>
    <p:sldId id="289" r:id="rId31"/>
    <p:sldId id="277" r:id="rId32"/>
    <p:sldId id="26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35CFC-805E-4C7C-B186-6B3E18DD9398}" type="datetimeFigureOut">
              <a:rPr lang="en-CA" smtClean="0"/>
              <a:t>2021-08-12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A866C-AE0B-4C2D-A4B3-2D4539AED4B8}" type="slidenum">
              <a:rPr lang="en-CA" smtClean="0"/>
              <a:t>‹#›</a:t>
            </a:fld>
            <a:endParaRPr lang="en-CA"/>
          </a:p>
        </p:txBody>
      </p:sp>
    </p:spTree>
    <p:extLst>
      <p:ext uri="{BB962C8B-B14F-4D97-AF65-F5344CB8AC3E}">
        <p14:creationId xmlns:p14="http://schemas.microsoft.com/office/powerpoint/2010/main" val="144876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A55B7-341C-496B-AD09-C3F504D3A994}" type="slidenum">
              <a:rPr lang="en-CA" smtClean="0"/>
              <a:t>18</a:t>
            </a:fld>
            <a:endParaRPr lang="en-CA"/>
          </a:p>
        </p:txBody>
      </p:sp>
    </p:spTree>
    <p:extLst>
      <p:ext uri="{BB962C8B-B14F-4D97-AF65-F5344CB8AC3E}">
        <p14:creationId xmlns:p14="http://schemas.microsoft.com/office/powerpoint/2010/main" val="410313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91F7F-ECDB-4489-9CBB-7C01255C6C56}" type="datetimeFigureOut">
              <a:rPr lang="en-CA" smtClean="0"/>
              <a:t>2021-08-12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265709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91F7F-ECDB-4489-9CBB-7C01255C6C56}" type="datetimeFigureOut">
              <a:rPr lang="en-CA" smtClean="0"/>
              <a:t>2021-08-12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3980086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91F7F-ECDB-4489-9CBB-7C01255C6C56}" type="datetimeFigureOut">
              <a:rPr lang="en-CA" smtClean="0"/>
              <a:t>2021-08-12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2843317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91F7F-ECDB-4489-9CBB-7C01255C6C56}" type="datetimeFigureOut">
              <a:rPr lang="en-CA" smtClean="0"/>
              <a:t>2021-08-12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211349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91F7F-ECDB-4489-9CBB-7C01255C6C56}" type="datetimeFigureOut">
              <a:rPr lang="en-CA" smtClean="0"/>
              <a:t>2021-08-12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6753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7191F7F-ECDB-4489-9CBB-7C01255C6C56}" type="datetimeFigureOut">
              <a:rPr lang="en-CA" smtClean="0"/>
              <a:t>2021-08-12</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4193558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7191F7F-ECDB-4489-9CBB-7C01255C6C56}" type="datetimeFigureOut">
              <a:rPr lang="en-CA" smtClean="0"/>
              <a:t>2021-08-12</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1509203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7191F7F-ECDB-4489-9CBB-7C01255C6C56}" type="datetimeFigureOut">
              <a:rPr lang="en-CA" smtClean="0"/>
              <a:t>2021-08-12</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2691235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7191F7F-ECDB-4489-9CBB-7C01255C6C56}" type="datetimeFigureOut">
              <a:rPr lang="en-CA" smtClean="0"/>
              <a:t>2021-08-12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2002062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7191F7F-ECDB-4489-9CBB-7C01255C6C56}" type="datetimeFigureOut">
              <a:rPr lang="en-CA" smtClean="0"/>
              <a:t>2021-08-12</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3593563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7191F7F-ECDB-4489-9CBB-7C01255C6C56}" type="datetimeFigureOut">
              <a:rPr lang="en-CA" smtClean="0"/>
              <a:t>2021-08-12</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C6F74937-2C49-4BF1-82A5-46F7F216EF3D}" type="slidenum">
              <a:rPr lang="en-CA" smtClean="0"/>
              <a:t>‹#›</a:t>
            </a:fld>
            <a:endParaRPr lang="en-CA"/>
          </a:p>
        </p:txBody>
      </p:sp>
    </p:spTree>
    <p:extLst>
      <p:ext uri="{BB962C8B-B14F-4D97-AF65-F5344CB8AC3E}">
        <p14:creationId xmlns:p14="http://schemas.microsoft.com/office/powerpoint/2010/main" val="956124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7191F7F-ECDB-4489-9CBB-7C01255C6C56}" type="datetimeFigureOut">
              <a:rPr lang="en-CA" smtClean="0"/>
              <a:t>2021-08-12</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6F74937-2C49-4BF1-82A5-46F7F216EF3D}" type="slidenum">
              <a:rPr lang="en-CA" smtClean="0"/>
              <a:t>‹#›</a:t>
            </a:fld>
            <a:endParaRPr lang="en-CA"/>
          </a:p>
        </p:txBody>
      </p:sp>
    </p:spTree>
    <p:extLst>
      <p:ext uri="{BB962C8B-B14F-4D97-AF65-F5344CB8AC3E}">
        <p14:creationId xmlns:p14="http://schemas.microsoft.com/office/powerpoint/2010/main" val="3808079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EA6D-B259-4C9B-9294-DBBF3A3BBD10}"/>
              </a:ext>
            </a:extLst>
          </p:cNvPr>
          <p:cNvSpPr>
            <a:spLocks noGrp="1"/>
          </p:cNvSpPr>
          <p:nvPr>
            <p:ph type="ctrTitle"/>
          </p:nvPr>
        </p:nvSpPr>
        <p:spPr/>
        <p:txBody>
          <a:bodyPr/>
          <a:lstStyle/>
          <a:p>
            <a:r>
              <a:rPr lang="en-US" dirty="0"/>
              <a:t>Schematic Design</a:t>
            </a:r>
            <a:endParaRPr lang="en-CA" dirty="0"/>
          </a:p>
        </p:txBody>
      </p:sp>
      <p:sp>
        <p:nvSpPr>
          <p:cNvPr id="3" name="Subtitle 2">
            <a:extLst>
              <a:ext uri="{FF2B5EF4-FFF2-40B4-BE49-F238E27FC236}">
                <a16:creationId xmlns:a16="http://schemas.microsoft.com/office/drawing/2014/main" id="{0376A1DB-CA1D-47BB-BFF1-58456CD3193B}"/>
              </a:ext>
            </a:extLst>
          </p:cNvPr>
          <p:cNvSpPr>
            <a:spLocks noGrp="1"/>
          </p:cNvSpPr>
          <p:nvPr>
            <p:ph type="subTitle" idx="1"/>
          </p:nvPr>
        </p:nvSpPr>
        <p:spPr/>
        <p:txBody>
          <a:bodyPr/>
          <a:lstStyle/>
          <a:p>
            <a:r>
              <a:rPr lang="en-US" dirty="0"/>
              <a:t>Vy. N – C0776242</a:t>
            </a:r>
            <a:endParaRPr lang="en-CA" dirty="0"/>
          </a:p>
        </p:txBody>
      </p:sp>
    </p:spTree>
    <p:extLst>
      <p:ext uri="{BB962C8B-B14F-4D97-AF65-F5344CB8AC3E}">
        <p14:creationId xmlns:p14="http://schemas.microsoft.com/office/powerpoint/2010/main" val="46162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C8BA-AE14-42D0-A8BD-D4032B4BD66E}"/>
              </a:ext>
            </a:extLst>
          </p:cNvPr>
          <p:cNvSpPr>
            <a:spLocks noGrp="1"/>
          </p:cNvSpPr>
          <p:nvPr>
            <p:ph type="title"/>
          </p:nvPr>
        </p:nvSpPr>
        <p:spPr/>
        <p:txBody>
          <a:bodyPr/>
          <a:lstStyle/>
          <a:p>
            <a:r>
              <a:rPr lang="en-US" dirty="0" err="1"/>
              <a:t>EasyEDA</a:t>
            </a:r>
            <a:r>
              <a:rPr lang="en-US" dirty="0"/>
              <a:t>- </a:t>
            </a:r>
            <a:r>
              <a:rPr lang="en-US" dirty="0" err="1"/>
              <a:t>KiCAD</a:t>
            </a:r>
            <a:r>
              <a:rPr lang="en-US" dirty="0"/>
              <a:t> </a:t>
            </a:r>
            <a:r>
              <a:rPr lang="en-US" dirty="0" err="1"/>
              <a:t>Comparion</a:t>
            </a:r>
            <a:br>
              <a:rPr lang="en-US" dirty="0"/>
            </a:br>
            <a:r>
              <a:rPr lang="en-US" dirty="0"/>
              <a:t>(</a:t>
            </a:r>
            <a:r>
              <a:rPr lang="en-US" dirty="0" err="1"/>
              <a:t>cont</a:t>
            </a:r>
            <a:r>
              <a:rPr lang="en-US" dirty="0"/>
              <a:t>)</a:t>
            </a:r>
            <a:endParaRPr lang="en-CA" dirty="0"/>
          </a:p>
        </p:txBody>
      </p:sp>
      <p:graphicFrame>
        <p:nvGraphicFramePr>
          <p:cNvPr id="4" name="Table 4">
            <a:extLst>
              <a:ext uri="{FF2B5EF4-FFF2-40B4-BE49-F238E27FC236}">
                <a16:creationId xmlns:a16="http://schemas.microsoft.com/office/drawing/2014/main" id="{926FB9CC-5C31-4C1F-BCEA-506514D8D052}"/>
              </a:ext>
            </a:extLst>
          </p:cNvPr>
          <p:cNvGraphicFramePr>
            <a:graphicFrameLocks noGrp="1"/>
          </p:cNvGraphicFramePr>
          <p:nvPr>
            <p:ph idx="1"/>
            <p:extLst>
              <p:ext uri="{D42A27DB-BD31-4B8C-83A1-F6EECF244321}">
                <p14:modId xmlns:p14="http://schemas.microsoft.com/office/powerpoint/2010/main" val="484595282"/>
              </p:ext>
            </p:extLst>
          </p:nvPr>
        </p:nvGraphicFramePr>
        <p:xfrm>
          <a:off x="3868738" y="863600"/>
          <a:ext cx="7315200" cy="238252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572120794"/>
                    </a:ext>
                  </a:extLst>
                </a:gridCol>
                <a:gridCol w="2438400">
                  <a:extLst>
                    <a:ext uri="{9D8B030D-6E8A-4147-A177-3AD203B41FA5}">
                      <a16:colId xmlns:a16="http://schemas.microsoft.com/office/drawing/2014/main" val="4274060204"/>
                    </a:ext>
                  </a:extLst>
                </a:gridCol>
                <a:gridCol w="2438400">
                  <a:extLst>
                    <a:ext uri="{9D8B030D-6E8A-4147-A177-3AD203B41FA5}">
                      <a16:colId xmlns:a16="http://schemas.microsoft.com/office/drawing/2014/main" val="1354993966"/>
                    </a:ext>
                  </a:extLst>
                </a:gridCol>
              </a:tblGrid>
              <a:tr h="370840">
                <a:tc>
                  <a:txBody>
                    <a:bodyPr/>
                    <a:lstStyle/>
                    <a:p>
                      <a:r>
                        <a:rPr lang="en-US" dirty="0"/>
                        <a:t>Feature</a:t>
                      </a:r>
                      <a:endParaRPr lang="en-CA" dirty="0"/>
                    </a:p>
                  </a:txBody>
                  <a:tcPr/>
                </a:tc>
                <a:tc>
                  <a:txBody>
                    <a:bodyPr/>
                    <a:lstStyle/>
                    <a:p>
                      <a:r>
                        <a:rPr lang="en-US" dirty="0" err="1"/>
                        <a:t>KiCAD</a:t>
                      </a:r>
                      <a:endParaRPr lang="en-CA" dirty="0"/>
                    </a:p>
                  </a:txBody>
                  <a:tcPr/>
                </a:tc>
                <a:tc>
                  <a:txBody>
                    <a:bodyPr/>
                    <a:lstStyle/>
                    <a:p>
                      <a:r>
                        <a:rPr lang="en-US" dirty="0" err="1"/>
                        <a:t>EasyEDA</a:t>
                      </a:r>
                      <a:endParaRPr lang="en-CA" dirty="0"/>
                    </a:p>
                  </a:txBody>
                  <a:tcPr/>
                </a:tc>
                <a:extLst>
                  <a:ext uri="{0D108BD9-81ED-4DB2-BD59-A6C34878D82A}">
                    <a16:rowId xmlns:a16="http://schemas.microsoft.com/office/drawing/2014/main" val="4251740609"/>
                  </a:ext>
                </a:extLst>
              </a:tr>
              <a:tr h="370840">
                <a:tc>
                  <a:txBody>
                    <a:bodyPr/>
                    <a:lstStyle/>
                    <a:p>
                      <a:r>
                        <a:rPr lang="en-US" dirty="0"/>
                        <a:t>Additional Features</a:t>
                      </a:r>
                      <a:endParaRPr lang="en-CA" dirty="0"/>
                    </a:p>
                  </a:txBody>
                  <a:tcPr/>
                </a:tc>
                <a:tc>
                  <a:txBody>
                    <a:bodyPr/>
                    <a:lstStyle/>
                    <a:p>
                      <a:r>
                        <a:rPr lang="en-US" dirty="0"/>
                        <a:t>Includes Gerber files for manufacturing, </a:t>
                      </a:r>
                    </a:p>
                    <a:p>
                      <a:r>
                        <a:rPr lang="en-US" dirty="0"/>
                        <a:t>Customizable hotkeys feature, you can edit existing shortcut keys or define custom key to acts.</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Includes Gerber files for manufacturing</a:t>
                      </a:r>
                      <a:endParaRPr lang="en-CA" dirty="0"/>
                    </a:p>
                    <a:p>
                      <a:r>
                        <a:rPr lang="en-CA" dirty="0"/>
                        <a:t>Has special feature, which relates to creating custom shape</a:t>
                      </a:r>
                    </a:p>
                  </a:txBody>
                  <a:tcPr/>
                </a:tc>
                <a:extLst>
                  <a:ext uri="{0D108BD9-81ED-4DB2-BD59-A6C34878D82A}">
                    <a16:rowId xmlns:a16="http://schemas.microsoft.com/office/drawing/2014/main" val="2915502095"/>
                  </a:ext>
                </a:extLst>
              </a:tr>
            </a:tbl>
          </a:graphicData>
        </a:graphic>
      </p:graphicFrame>
    </p:spTree>
    <p:extLst>
      <p:ext uri="{BB962C8B-B14F-4D97-AF65-F5344CB8AC3E}">
        <p14:creationId xmlns:p14="http://schemas.microsoft.com/office/powerpoint/2010/main" val="144916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8670-CB57-48AF-8ECC-2EBA6404C373}"/>
              </a:ext>
            </a:extLst>
          </p:cNvPr>
          <p:cNvSpPr>
            <a:spLocks noGrp="1"/>
          </p:cNvSpPr>
          <p:nvPr>
            <p:ph type="title"/>
          </p:nvPr>
        </p:nvSpPr>
        <p:spPr/>
        <p:txBody>
          <a:bodyPr/>
          <a:lstStyle/>
          <a:p>
            <a:r>
              <a:rPr lang="en-US" dirty="0" err="1"/>
              <a:t>EasyEDA</a:t>
            </a:r>
            <a:r>
              <a:rPr lang="en-US" dirty="0"/>
              <a:t> – Designer UI</a:t>
            </a:r>
            <a:endParaRPr lang="en-CA" dirty="0"/>
          </a:p>
        </p:txBody>
      </p:sp>
      <p:pic>
        <p:nvPicPr>
          <p:cNvPr id="5" name="Content Placeholder 4">
            <a:extLst>
              <a:ext uri="{FF2B5EF4-FFF2-40B4-BE49-F238E27FC236}">
                <a16:creationId xmlns:a16="http://schemas.microsoft.com/office/drawing/2014/main" id="{73275034-9600-42A5-9A77-BF47F7D18C2C}"/>
              </a:ext>
            </a:extLst>
          </p:cNvPr>
          <p:cNvPicPr>
            <a:picLocks noGrp="1" noChangeAspect="1"/>
          </p:cNvPicPr>
          <p:nvPr>
            <p:ph idx="1"/>
          </p:nvPr>
        </p:nvPicPr>
        <p:blipFill>
          <a:blip r:embed="rId2"/>
          <a:stretch>
            <a:fillRect/>
          </a:stretch>
        </p:blipFill>
        <p:spPr>
          <a:xfrm>
            <a:off x="3772178" y="1327638"/>
            <a:ext cx="7948091" cy="4063093"/>
          </a:xfrm>
        </p:spPr>
      </p:pic>
    </p:spTree>
    <p:extLst>
      <p:ext uri="{BB962C8B-B14F-4D97-AF65-F5344CB8AC3E}">
        <p14:creationId xmlns:p14="http://schemas.microsoft.com/office/powerpoint/2010/main" val="212436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19C0-1107-4E9E-93E8-8252F6C2B068}"/>
              </a:ext>
            </a:extLst>
          </p:cNvPr>
          <p:cNvSpPr>
            <a:spLocks noGrp="1"/>
          </p:cNvSpPr>
          <p:nvPr>
            <p:ph type="title"/>
          </p:nvPr>
        </p:nvSpPr>
        <p:spPr/>
        <p:txBody>
          <a:bodyPr/>
          <a:lstStyle/>
          <a:p>
            <a:r>
              <a:rPr lang="en-US" dirty="0" err="1"/>
              <a:t>EasyEDA</a:t>
            </a:r>
            <a:r>
              <a:rPr lang="en-US" dirty="0"/>
              <a:t> – New Design</a:t>
            </a:r>
            <a:endParaRPr lang="en-CA" dirty="0"/>
          </a:p>
        </p:txBody>
      </p:sp>
      <p:sp>
        <p:nvSpPr>
          <p:cNvPr id="3" name="Content Placeholder 2">
            <a:extLst>
              <a:ext uri="{FF2B5EF4-FFF2-40B4-BE49-F238E27FC236}">
                <a16:creationId xmlns:a16="http://schemas.microsoft.com/office/drawing/2014/main" id="{72192900-9390-4964-8285-39477E0ECC46}"/>
              </a:ext>
            </a:extLst>
          </p:cNvPr>
          <p:cNvSpPr>
            <a:spLocks noGrp="1"/>
          </p:cNvSpPr>
          <p:nvPr>
            <p:ph idx="1"/>
          </p:nvPr>
        </p:nvSpPr>
        <p:spPr>
          <a:xfrm>
            <a:off x="3583518" y="857778"/>
            <a:ext cx="4544970" cy="1692988"/>
          </a:xfrm>
        </p:spPr>
        <p:txBody>
          <a:bodyPr/>
          <a:lstStyle/>
          <a:p>
            <a:pPr marL="0" indent="0">
              <a:buNone/>
            </a:pPr>
            <a:r>
              <a:rPr lang="en-US" dirty="0"/>
              <a:t>For creating new project, choosing </a:t>
            </a:r>
            <a:r>
              <a:rPr lang="en-US" i="1" dirty="0"/>
              <a:t>New: Project </a:t>
            </a:r>
            <a:r>
              <a:rPr lang="en-US" dirty="0"/>
              <a:t>in </a:t>
            </a:r>
            <a:r>
              <a:rPr lang="en-US" b="1" dirty="0"/>
              <a:t>Quick Start</a:t>
            </a:r>
          </a:p>
          <a:p>
            <a:endParaRPr lang="en-US" b="1" dirty="0"/>
          </a:p>
          <a:p>
            <a:endParaRPr lang="en-CA" b="1" dirty="0"/>
          </a:p>
        </p:txBody>
      </p:sp>
      <p:pic>
        <p:nvPicPr>
          <p:cNvPr id="5" name="Picture 4">
            <a:extLst>
              <a:ext uri="{FF2B5EF4-FFF2-40B4-BE49-F238E27FC236}">
                <a16:creationId xmlns:a16="http://schemas.microsoft.com/office/drawing/2014/main" id="{63CCD35A-1810-47BF-9D4D-F3D0B413A3D0}"/>
              </a:ext>
            </a:extLst>
          </p:cNvPr>
          <p:cNvPicPr>
            <a:picLocks noChangeAspect="1"/>
          </p:cNvPicPr>
          <p:nvPr/>
        </p:nvPicPr>
        <p:blipFill>
          <a:blip r:embed="rId2"/>
          <a:stretch>
            <a:fillRect/>
          </a:stretch>
        </p:blipFill>
        <p:spPr>
          <a:xfrm>
            <a:off x="8511606" y="864108"/>
            <a:ext cx="2434817" cy="1302841"/>
          </a:xfrm>
          <a:prstGeom prst="rect">
            <a:avLst/>
          </a:prstGeom>
        </p:spPr>
      </p:pic>
      <p:pic>
        <p:nvPicPr>
          <p:cNvPr id="7" name="Picture 6">
            <a:extLst>
              <a:ext uri="{FF2B5EF4-FFF2-40B4-BE49-F238E27FC236}">
                <a16:creationId xmlns:a16="http://schemas.microsoft.com/office/drawing/2014/main" id="{DF39B458-92AE-440B-BE5C-6FEED3EE2F56}"/>
              </a:ext>
            </a:extLst>
          </p:cNvPr>
          <p:cNvPicPr>
            <a:picLocks noChangeAspect="1"/>
          </p:cNvPicPr>
          <p:nvPr/>
        </p:nvPicPr>
        <p:blipFill>
          <a:blip r:embed="rId3"/>
          <a:stretch>
            <a:fillRect/>
          </a:stretch>
        </p:blipFill>
        <p:spPr>
          <a:xfrm>
            <a:off x="6141753" y="2250830"/>
            <a:ext cx="5550224" cy="3611310"/>
          </a:xfrm>
          <a:prstGeom prst="rect">
            <a:avLst/>
          </a:prstGeom>
        </p:spPr>
      </p:pic>
      <p:sp>
        <p:nvSpPr>
          <p:cNvPr id="8" name="TextBox 7">
            <a:extLst>
              <a:ext uri="{FF2B5EF4-FFF2-40B4-BE49-F238E27FC236}">
                <a16:creationId xmlns:a16="http://schemas.microsoft.com/office/drawing/2014/main" id="{8E3A3AA6-FD75-4D8A-B2C0-3988DBFA49DD}"/>
              </a:ext>
            </a:extLst>
          </p:cNvPr>
          <p:cNvSpPr txBox="1"/>
          <p:nvPr/>
        </p:nvSpPr>
        <p:spPr>
          <a:xfrm>
            <a:off x="3552092" y="2024224"/>
            <a:ext cx="2589661" cy="1754326"/>
          </a:xfrm>
          <a:prstGeom prst="rect">
            <a:avLst/>
          </a:prstGeom>
          <a:noFill/>
        </p:spPr>
        <p:txBody>
          <a:bodyPr wrap="square" rtlCol="0">
            <a:spAutoFit/>
          </a:bodyPr>
          <a:lstStyle/>
          <a:p>
            <a:r>
              <a:rPr lang="en-US" dirty="0"/>
              <a:t>Fill the “Title” for the name of the project.</a:t>
            </a:r>
          </a:p>
          <a:p>
            <a:r>
              <a:rPr lang="en-CA" dirty="0"/>
              <a:t>Fill the </a:t>
            </a:r>
            <a:r>
              <a:rPr lang="en-CA" dirty="0" err="1"/>
              <a:t>additonal</a:t>
            </a:r>
            <a:r>
              <a:rPr lang="en-CA" dirty="0"/>
              <a:t> boxes:</a:t>
            </a:r>
          </a:p>
          <a:p>
            <a:r>
              <a:rPr lang="en-CA" dirty="0"/>
              <a:t>“Owner” box</a:t>
            </a:r>
          </a:p>
          <a:p>
            <a:r>
              <a:rPr lang="en-CA" dirty="0"/>
              <a:t>“Path” box</a:t>
            </a:r>
          </a:p>
          <a:p>
            <a:r>
              <a:rPr lang="en-CA" dirty="0"/>
              <a:t>“Description” box</a:t>
            </a:r>
            <a:endParaRPr lang="en-US" dirty="0"/>
          </a:p>
        </p:txBody>
      </p:sp>
    </p:spTree>
    <p:extLst>
      <p:ext uri="{BB962C8B-B14F-4D97-AF65-F5344CB8AC3E}">
        <p14:creationId xmlns:p14="http://schemas.microsoft.com/office/powerpoint/2010/main" val="38184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5E4BE-B9F7-48EF-894E-E56EE364349F}"/>
              </a:ext>
            </a:extLst>
          </p:cNvPr>
          <p:cNvSpPr>
            <a:spLocks noGrp="1"/>
          </p:cNvSpPr>
          <p:nvPr>
            <p:ph type="title"/>
          </p:nvPr>
        </p:nvSpPr>
        <p:spPr/>
        <p:txBody>
          <a:bodyPr/>
          <a:lstStyle/>
          <a:p>
            <a:r>
              <a:rPr lang="en-US" dirty="0" err="1"/>
              <a:t>EasyEDA</a:t>
            </a:r>
            <a:r>
              <a:rPr lang="en-US" dirty="0"/>
              <a:t> –Design Schematic</a:t>
            </a:r>
            <a:endParaRPr lang="en-CA" dirty="0"/>
          </a:p>
        </p:txBody>
      </p:sp>
      <p:sp>
        <p:nvSpPr>
          <p:cNvPr id="3" name="Content Placeholder 2">
            <a:extLst>
              <a:ext uri="{FF2B5EF4-FFF2-40B4-BE49-F238E27FC236}">
                <a16:creationId xmlns:a16="http://schemas.microsoft.com/office/drawing/2014/main" id="{6103E17A-FE2E-452F-8BA7-3D8248CF5382}"/>
              </a:ext>
            </a:extLst>
          </p:cNvPr>
          <p:cNvSpPr>
            <a:spLocks noGrp="1"/>
          </p:cNvSpPr>
          <p:nvPr>
            <p:ph idx="1"/>
          </p:nvPr>
        </p:nvSpPr>
        <p:spPr>
          <a:xfrm>
            <a:off x="3869268" y="864108"/>
            <a:ext cx="7315200" cy="630584"/>
          </a:xfrm>
        </p:spPr>
        <p:txBody>
          <a:bodyPr>
            <a:normAutofit/>
          </a:bodyPr>
          <a:lstStyle/>
          <a:p>
            <a:pPr marL="0" indent="0">
              <a:buNone/>
            </a:pPr>
            <a:r>
              <a:rPr lang="en-US" dirty="0"/>
              <a:t>Main Schematic sheet:</a:t>
            </a:r>
            <a:endParaRPr lang="en-CA" dirty="0"/>
          </a:p>
        </p:txBody>
      </p:sp>
      <p:pic>
        <p:nvPicPr>
          <p:cNvPr id="5" name="Picture 4">
            <a:extLst>
              <a:ext uri="{FF2B5EF4-FFF2-40B4-BE49-F238E27FC236}">
                <a16:creationId xmlns:a16="http://schemas.microsoft.com/office/drawing/2014/main" id="{0C183217-060B-4C72-AD13-6D1C28DE519C}"/>
              </a:ext>
            </a:extLst>
          </p:cNvPr>
          <p:cNvPicPr>
            <a:picLocks noChangeAspect="1"/>
          </p:cNvPicPr>
          <p:nvPr/>
        </p:nvPicPr>
        <p:blipFill>
          <a:blip r:embed="rId2"/>
          <a:stretch>
            <a:fillRect/>
          </a:stretch>
        </p:blipFill>
        <p:spPr>
          <a:xfrm>
            <a:off x="3869268" y="1406769"/>
            <a:ext cx="7348840" cy="4695092"/>
          </a:xfrm>
          <a:prstGeom prst="rect">
            <a:avLst/>
          </a:prstGeom>
        </p:spPr>
      </p:pic>
    </p:spTree>
    <p:extLst>
      <p:ext uri="{BB962C8B-B14F-4D97-AF65-F5344CB8AC3E}">
        <p14:creationId xmlns:p14="http://schemas.microsoft.com/office/powerpoint/2010/main" val="292952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49BC-3594-463A-8731-B91DD940C3BB}"/>
              </a:ext>
            </a:extLst>
          </p:cNvPr>
          <p:cNvSpPr>
            <a:spLocks noGrp="1"/>
          </p:cNvSpPr>
          <p:nvPr>
            <p:ph type="title"/>
          </p:nvPr>
        </p:nvSpPr>
        <p:spPr/>
        <p:txBody>
          <a:bodyPr/>
          <a:lstStyle/>
          <a:p>
            <a:r>
              <a:rPr lang="en-US" dirty="0" err="1"/>
              <a:t>EasyEDA</a:t>
            </a:r>
            <a:r>
              <a:rPr lang="en-US" dirty="0"/>
              <a:t> –Design Schematic (cont.)</a:t>
            </a:r>
            <a:endParaRPr lang="en-CA" dirty="0"/>
          </a:p>
        </p:txBody>
      </p:sp>
      <p:sp>
        <p:nvSpPr>
          <p:cNvPr id="3" name="Content Placeholder 2">
            <a:extLst>
              <a:ext uri="{FF2B5EF4-FFF2-40B4-BE49-F238E27FC236}">
                <a16:creationId xmlns:a16="http://schemas.microsoft.com/office/drawing/2014/main" id="{0B09441D-2651-4A08-902F-7A87BB2ACEA6}"/>
              </a:ext>
            </a:extLst>
          </p:cNvPr>
          <p:cNvSpPr>
            <a:spLocks noGrp="1"/>
          </p:cNvSpPr>
          <p:nvPr>
            <p:ph idx="1"/>
          </p:nvPr>
        </p:nvSpPr>
        <p:spPr>
          <a:xfrm>
            <a:off x="3869268" y="864108"/>
            <a:ext cx="7315200" cy="1237254"/>
          </a:xfrm>
        </p:spPr>
        <p:txBody>
          <a:bodyPr/>
          <a:lstStyle/>
          <a:p>
            <a:pPr marL="0" indent="0">
              <a:buNone/>
            </a:pPr>
            <a:r>
              <a:rPr lang="en-US" dirty="0"/>
              <a:t>Adding components by </a:t>
            </a:r>
            <a:r>
              <a:rPr lang="en-US" i="1" dirty="0"/>
              <a:t>Right Click </a:t>
            </a:r>
            <a:r>
              <a:rPr lang="en-US" dirty="0"/>
              <a:t>-&gt; </a:t>
            </a:r>
            <a:r>
              <a:rPr lang="en-US" i="1" dirty="0"/>
              <a:t>Place Components.</a:t>
            </a:r>
          </a:p>
          <a:p>
            <a:pPr marL="0" indent="0">
              <a:buNone/>
            </a:pPr>
            <a:r>
              <a:rPr lang="en-US" dirty="0"/>
              <a:t>From library, searching for the components needed.</a:t>
            </a:r>
            <a:endParaRPr lang="en-CA" i="1" dirty="0"/>
          </a:p>
        </p:txBody>
      </p:sp>
      <p:pic>
        <p:nvPicPr>
          <p:cNvPr id="5" name="Picture 4">
            <a:extLst>
              <a:ext uri="{FF2B5EF4-FFF2-40B4-BE49-F238E27FC236}">
                <a16:creationId xmlns:a16="http://schemas.microsoft.com/office/drawing/2014/main" id="{40A47757-A6CC-4576-B235-91B729F7737E}"/>
              </a:ext>
            </a:extLst>
          </p:cNvPr>
          <p:cNvPicPr>
            <a:picLocks noChangeAspect="1"/>
          </p:cNvPicPr>
          <p:nvPr/>
        </p:nvPicPr>
        <p:blipFill>
          <a:blip r:embed="rId2"/>
          <a:stretch>
            <a:fillRect/>
          </a:stretch>
        </p:blipFill>
        <p:spPr>
          <a:xfrm>
            <a:off x="3869268" y="2033716"/>
            <a:ext cx="7604694" cy="4181671"/>
          </a:xfrm>
          <a:prstGeom prst="rect">
            <a:avLst/>
          </a:prstGeom>
        </p:spPr>
      </p:pic>
    </p:spTree>
    <p:extLst>
      <p:ext uri="{BB962C8B-B14F-4D97-AF65-F5344CB8AC3E}">
        <p14:creationId xmlns:p14="http://schemas.microsoft.com/office/powerpoint/2010/main" val="42143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BB13C-B3ED-4903-A831-B36BC5DC5AC2}"/>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5" name="Content Placeholder 4">
            <a:extLst>
              <a:ext uri="{FF2B5EF4-FFF2-40B4-BE49-F238E27FC236}">
                <a16:creationId xmlns:a16="http://schemas.microsoft.com/office/drawing/2014/main" id="{A311EB04-56E8-40FA-B77B-DD1B0AF92654}"/>
              </a:ext>
            </a:extLst>
          </p:cNvPr>
          <p:cNvPicPr>
            <a:picLocks noGrp="1" noChangeAspect="1"/>
          </p:cNvPicPr>
          <p:nvPr>
            <p:ph idx="1"/>
          </p:nvPr>
        </p:nvPicPr>
        <p:blipFill>
          <a:blip r:embed="rId2"/>
          <a:stretch>
            <a:fillRect/>
          </a:stretch>
        </p:blipFill>
        <p:spPr>
          <a:xfrm>
            <a:off x="8533764" y="802054"/>
            <a:ext cx="3313284" cy="5121275"/>
          </a:xfrm>
        </p:spPr>
      </p:pic>
      <p:sp>
        <p:nvSpPr>
          <p:cNvPr id="6" name="TextBox 5">
            <a:extLst>
              <a:ext uri="{FF2B5EF4-FFF2-40B4-BE49-F238E27FC236}">
                <a16:creationId xmlns:a16="http://schemas.microsoft.com/office/drawing/2014/main" id="{EBCFD34F-49C3-4D7E-8A9E-574CD6C57CAD}"/>
              </a:ext>
            </a:extLst>
          </p:cNvPr>
          <p:cNvSpPr txBox="1"/>
          <p:nvPr/>
        </p:nvSpPr>
        <p:spPr>
          <a:xfrm>
            <a:off x="4317023" y="1037492"/>
            <a:ext cx="2759089" cy="369332"/>
          </a:xfrm>
          <a:prstGeom prst="rect">
            <a:avLst/>
          </a:prstGeom>
          <a:noFill/>
        </p:spPr>
        <p:txBody>
          <a:bodyPr wrap="none" rtlCol="0">
            <a:spAutoFit/>
          </a:bodyPr>
          <a:lstStyle/>
          <a:p>
            <a:r>
              <a:rPr lang="en-US" dirty="0"/>
              <a:t>Main MCU – Raspberry Pi 4</a:t>
            </a:r>
            <a:endParaRPr lang="en-CA" dirty="0"/>
          </a:p>
        </p:txBody>
      </p:sp>
      <p:pic>
        <p:nvPicPr>
          <p:cNvPr id="11266" name="Picture 2" descr="Raspberry Pi 4 GPIO Pinout, Specs, Schematic (Detailed board layout)">
            <a:extLst>
              <a:ext uri="{FF2B5EF4-FFF2-40B4-BE49-F238E27FC236}">
                <a16:creationId xmlns:a16="http://schemas.microsoft.com/office/drawing/2014/main" id="{C1E87A08-A863-4496-A456-2E7EE0859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8237" y="1767254"/>
            <a:ext cx="4954770" cy="369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65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16FF-BC49-4AED-A702-8026FEADED37}"/>
              </a:ext>
            </a:extLst>
          </p:cNvPr>
          <p:cNvSpPr>
            <a:spLocks noGrp="1"/>
          </p:cNvSpPr>
          <p:nvPr>
            <p:ph type="title"/>
          </p:nvPr>
        </p:nvSpPr>
        <p:spPr/>
        <p:txBody>
          <a:bodyPr/>
          <a:lstStyle/>
          <a:p>
            <a:r>
              <a:rPr lang="en-US" dirty="0" err="1"/>
              <a:t>EasyEDA</a:t>
            </a:r>
            <a:r>
              <a:rPr lang="en-US" dirty="0"/>
              <a:t> –Design Schematic (cont.)</a:t>
            </a:r>
            <a:endParaRPr lang="en-CA" dirty="0"/>
          </a:p>
        </p:txBody>
      </p:sp>
      <p:sp>
        <p:nvSpPr>
          <p:cNvPr id="6" name="TextBox 5">
            <a:extLst>
              <a:ext uri="{FF2B5EF4-FFF2-40B4-BE49-F238E27FC236}">
                <a16:creationId xmlns:a16="http://schemas.microsoft.com/office/drawing/2014/main" id="{9D5512E0-52C8-4A24-8C25-BB12F4412EF4}"/>
              </a:ext>
            </a:extLst>
          </p:cNvPr>
          <p:cNvSpPr txBox="1"/>
          <p:nvPr/>
        </p:nvSpPr>
        <p:spPr>
          <a:xfrm>
            <a:off x="4615962" y="1123837"/>
            <a:ext cx="1860381" cy="369332"/>
          </a:xfrm>
          <a:prstGeom prst="rect">
            <a:avLst/>
          </a:prstGeom>
          <a:noFill/>
        </p:spPr>
        <p:txBody>
          <a:bodyPr wrap="none" rtlCol="0">
            <a:spAutoFit/>
          </a:bodyPr>
          <a:lstStyle/>
          <a:p>
            <a:r>
              <a:rPr lang="en-US" dirty="0"/>
              <a:t>LCD 16x3 with I2c</a:t>
            </a:r>
            <a:endParaRPr lang="en-CA" dirty="0"/>
          </a:p>
        </p:txBody>
      </p:sp>
      <p:pic>
        <p:nvPicPr>
          <p:cNvPr id="1026" name="Picture 2" descr="1602 Character Lcd 16x2 Lcd Display Module - Buy 1602 Mono Lcd Character,16x2  Lcd Display Module,1602 Character Blue Screen Product on Alibaba.com">
            <a:extLst>
              <a:ext uri="{FF2B5EF4-FFF2-40B4-BE49-F238E27FC236}">
                <a16:creationId xmlns:a16="http://schemas.microsoft.com/office/drawing/2014/main" id="{DB36EC31-AB84-4AB7-AE2F-138C3DD06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170" y="2768170"/>
            <a:ext cx="3755659" cy="3755659"/>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8F93CF6E-6C98-42AF-BB1F-C72C7FB0DA5F}"/>
              </a:ext>
            </a:extLst>
          </p:cNvPr>
          <p:cNvPicPr>
            <a:picLocks noGrp="1" noChangeAspect="1"/>
          </p:cNvPicPr>
          <p:nvPr>
            <p:ph idx="1"/>
          </p:nvPr>
        </p:nvPicPr>
        <p:blipFill>
          <a:blip r:embed="rId3"/>
          <a:stretch>
            <a:fillRect/>
          </a:stretch>
        </p:blipFill>
        <p:spPr>
          <a:xfrm>
            <a:off x="4325205" y="1736114"/>
            <a:ext cx="6648450" cy="1828800"/>
          </a:xfrm>
        </p:spPr>
      </p:pic>
    </p:spTree>
    <p:extLst>
      <p:ext uri="{BB962C8B-B14F-4D97-AF65-F5344CB8AC3E}">
        <p14:creationId xmlns:p14="http://schemas.microsoft.com/office/powerpoint/2010/main" val="246448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A1E5-99FA-4136-8E12-58C0E052D928}"/>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5" name="Content Placeholder 4">
            <a:extLst>
              <a:ext uri="{FF2B5EF4-FFF2-40B4-BE49-F238E27FC236}">
                <a16:creationId xmlns:a16="http://schemas.microsoft.com/office/drawing/2014/main" id="{1EA98808-3597-4232-A0AE-0AD4B3FD79A4}"/>
              </a:ext>
            </a:extLst>
          </p:cNvPr>
          <p:cNvPicPr>
            <a:picLocks noGrp="1" noChangeAspect="1"/>
          </p:cNvPicPr>
          <p:nvPr>
            <p:ph idx="1"/>
          </p:nvPr>
        </p:nvPicPr>
        <p:blipFill>
          <a:blip r:embed="rId2"/>
          <a:stretch>
            <a:fillRect/>
          </a:stretch>
        </p:blipFill>
        <p:spPr>
          <a:xfrm>
            <a:off x="6253894" y="1013870"/>
            <a:ext cx="3552825" cy="2305050"/>
          </a:xfrm>
        </p:spPr>
      </p:pic>
      <p:pic>
        <p:nvPicPr>
          <p:cNvPr id="2050" name="Picture 2" descr="Adafruit i2c / SPI Character LCD Backpack [ADA292] : Amazon.ca: Electronics">
            <a:extLst>
              <a:ext uri="{FF2B5EF4-FFF2-40B4-BE49-F238E27FC236}">
                <a16:creationId xmlns:a16="http://schemas.microsoft.com/office/drawing/2014/main" id="{3B0C0DF1-A54B-4352-A01F-BFD969EBB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782" y="3424428"/>
            <a:ext cx="3801937" cy="2855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821280-8AD4-4619-ABA1-88EEE9A63786}"/>
              </a:ext>
            </a:extLst>
          </p:cNvPr>
          <p:cNvSpPr txBox="1"/>
          <p:nvPr/>
        </p:nvSpPr>
        <p:spPr>
          <a:xfrm>
            <a:off x="4193931" y="1123837"/>
            <a:ext cx="1454244" cy="369332"/>
          </a:xfrm>
          <a:prstGeom prst="rect">
            <a:avLst/>
          </a:prstGeom>
          <a:noFill/>
        </p:spPr>
        <p:txBody>
          <a:bodyPr wrap="none" rtlCol="0">
            <a:spAutoFit/>
          </a:bodyPr>
          <a:lstStyle/>
          <a:p>
            <a:r>
              <a:rPr lang="en-US" dirty="0"/>
              <a:t>I2C Backpack</a:t>
            </a:r>
          </a:p>
        </p:txBody>
      </p:sp>
    </p:spTree>
    <p:extLst>
      <p:ext uri="{BB962C8B-B14F-4D97-AF65-F5344CB8AC3E}">
        <p14:creationId xmlns:p14="http://schemas.microsoft.com/office/powerpoint/2010/main" val="2164274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9414-B6CC-49AF-A052-6648BD06B199}"/>
              </a:ext>
            </a:extLst>
          </p:cNvPr>
          <p:cNvSpPr>
            <a:spLocks noGrp="1"/>
          </p:cNvSpPr>
          <p:nvPr>
            <p:ph type="title"/>
          </p:nvPr>
        </p:nvSpPr>
        <p:spPr/>
        <p:txBody>
          <a:bodyPr/>
          <a:lstStyle/>
          <a:p>
            <a:r>
              <a:rPr lang="en-US" dirty="0" err="1"/>
              <a:t>EasyEDA</a:t>
            </a:r>
            <a:r>
              <a:rPr lang="en-US" dirty="0"/>
              <a:t> –Design Schematic (cont.)</a:t>
            </a:r>
            <a:endParaRPr lang="en-CA" dirty="0"/>
          </a:p>
        </p:txBody>
      </p:sp>
      <p:sp>
        <p:nvSpPr>
          <p:cNvPr id="3" name="Content Placeholder 2">
            <a:extLst>
              <a:ext uri="{FF2B5EF4-FFF2-40B4-BE49-F238E27FC236}">
                <a16:creationId xmlns:a16="http://schemas.microsoft.com/office/drawing/2014/main" id="{E3F5DF1C-9DE8-4A23-AB04-AACA04F2139B}"/>
              </a:ext>
            </a:extLst>
          </p:cNvPr>
          <p:cNvSpPr>
            <a:spLocks noGrp="1"/>
          </p:cNvSpPr>
          <p:nvPr>
            <p:ph idx="1"/>
          </p:nvPr>
        </p:nvSpPr>
        <p:spPr>
          <a:xfrm>
            <a:off x="3869268" y="864108"/>
            <a:ext cx="7315200" cy="3144595"/>
          </a:xfrm>
        </p:spPr>
        <p:txBody>
          <a:bodyPr/>
          <a:lstStyle/>
          <a:p>
            <a:r>
              <a:rPr lang="en-US" dirty="0"/>
              <a:t>In this section, we will talk about the LCD and Raspberry interfacing via I2c communication.</a:t>
            </a:r>
          </a:p>
          <a:p>
            <a:r>
              <a:rPr lang="en-US" dirty="0"/>
              <a:t>The idea of this system will be illustrated like the block diagram below: </a:t>
            </a:r>
          </a:p>
          <a:p>
            <a:endParaRPr lang="en-US" dirty="0"/>
          </a:p>
          <a:p>
            <a:endParaRPr lang="en-CA" dirty="0"/>
          </a:p>
        </p:txBody>
      </p:sp>
      <p:grpSp>
        <p:nvGrpSpPr>
          <p:cNvPr id="16" name="Group 15">
            <a:extLst>
              <a:ext uri="{FF2B5EF4-FFF2-40B4-BE49-F238E27FC236}">
                <a16:creationId xmlns:a16="http://schemas.microsoft.com/office/drawing/2014/main" id="{34349F3C-4FCA-4DCE-B716-996CA94B06C3}"/>
              </a:ext>
            </a:extLst>
          </p:cNvPr>
          <p:cNvGrpSpPr/>
          <p:nvPr/>
        </p:nvGrpSpPr>
        <p:grpSpPr>
          <a:xfrm>
            <a:off x="4184072" y="3288145"/>
            <a:ext cx="6290733" cy="1071418"/>
            <a:chOff x="4193309" y="3842327"/>
            <a:chExt cx="6290733" cy="1071418"/>
          </a:xfrm>
        </p:grpSpPr>
        <p:sp>
          <p:nvSpPr>
            <p:cNvPr id="4" name="Rectangle 3">
              <a:extLst>
                <a:ext uri="{FF2B5EF4-FFF2-40B4-BE49-F238E27FC236}">
                  <a16:creationId xmlns:a16="http://schemas.microsoft.com/office/drawing/2014/main" id="{219EBB3F-A739-4694-B240-563CB77CCE3A}"/>
                </a:ext>
              </a:extLst>
            </p:cNvPr>
            <p:cNvSpPr/>
            <p:nvPr/>
          </p:nvSpPr>
          <p:spPr>
            <a:xfrm>
              <a:off x="4193309"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 Display</a:t>
              </a:r>
            </a:p>
            <a:p>
              <a:pPr algn="ctr"/>
              <a:r>
                <a:rPr lang="en-US" dirty="0">
                  <a:solidFill>
                    <a:schemeClr val="tx1"/>
                  </a:solidFill>
                </a:rPr>
                <a:t>(HD44780)</a:t>
              </a:r>
              <a:endParaRPr lang="en-CA" dirty="0">
                <a:solidFill>
                  <a:schemeClr val="tx1"/>
                </a:solidFill>
              </a:endParaRPr>
            </a:p>
          </p:txBody>
        </p:sp>
        <p:grpSp>
          <p:nvGrpSpPr>
            <p:cNvPr id="15" name="Group 14">
              <a:extLst>
                <a:ext uri="{FF2B5EF4-FFF2-40B4-BE49-F238E27FC236}">
                  <a16:creationId xmlns:a16="http://schemas.microsoft.com/office/drawing/2014/main" id="{4550B3D7-66A0-4FF7-9B3D-956582400620}"/>
                </a:ext>
              </a:extLst>
            </p:cNvPr>
            <p:cNvGrpSpPr/>
            <p:nvPr/>
          </p:nvGrpSpPr>
          <p:grpSpPr>
            <a:xfrm>
              <a:off x="5846618" y="3842327"/>
              <a:ext cx="4637424" cy="1071418"/>
              <a:chOff x="5846618" y="3842327"/>
              <a:chExt cx="4637424" cy="1071418"/>
            </a:xfrm>
          </p:grpSpPr>
          <p:sp>
            <p:nvSpPr>
              <p:cNvPr id="5" name="Rectangle 4">
                <a:extLst>
                  <a:ext uri="{FF2B5EF4-FFF2-40B4-BE49-F238E27FC236}">
                    <a16:creationId xmlns:a16="http://schemas.microsoft.com/office/drawing/2014/main" id="{BEB9DC4A-7CB9-4FC7-819B-A2C2E4F15ED1}"/>
                  </a:ext>
                </a:extLst>
              </p:cNvPr>
              <p:cNvSpPr/>
              <p:nvPr/>
            </p:nvSpPr>
            <p:spPr>
              <a:xfrm>
                <a:off x="6515485"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I2C/SPI – Backpack (MCP23008)</a:t>
                </a:r>
                <a:endParaRPr lang="en-CA" dirty="0">
                  <a:solidFill>
                    <a:schemeClr val="tx1"/>
                  </a:solidFill>
                </a:endParaRPr>
              </a:p>
            </p:txBody>
          </p:sp>
          <p:sp>
            <p:nvSpPr>
              <p:cNvPr id="6" name="Rectangle 5">
                <a:extLst>
                  <a:ext uri="{FF2B5EF4-FFF2-40B4-BE49-F238E27FC236}">
                    <a16:creationId xmlns:a16="http://schemas.microsoft.com/office/drawing/2014/main" id="{95D66C2E-7D33-45A1-ADAE-AC417C9B56D5}"/>
                  </a:ext>
                </a:extLst>
              </p:cNvPr>
              <p:cNvSpPr/>
              <p:nvPr/>
            </p:nvSpPr>
            <p:spPr>
              <a:xfrm>
                <a:off x="8830733"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Raspberry Pi 4</a:t>
                </a:r>
                <a:endParaRPr lang="en-CA" dirty="0">
                  <a:solidFill>
                    <a:schemeClr val="tx1"/>
                  </a:solidFill>
                </a:endParaRPr>
              </a:p>
            </p:txBody>
          </p:sp>
          <p:cxnSp>
            <p:nvCxnSpPr>
              <p:cNvPr id="8" name="Straight Arrow Connector 7">
                <a:extLst>
                  <a:ext uri="{FF2B5EF4-FFF2-40B4-BE49-F238E27FC236}">
                    <a16:creationId xmlns:a16="http://schemas.microsoft.com/office/drawing/2014/main" id="{DFC87996-4262-440A-B45D-12F937203BEF}"/>
                  </a:ext>
                </a:extLst>
              </p:cNvPr>
              <p:cNvCxnSpPr>
                <a:stCxn id="4" idx="3"/>
                <a:endCxn id="5" idx="1"/>
              </p:cNvCxnSpPr>
              <p:nvPr/>
            </p:nvCxnSpPr>
            <p:spPr>
              <a:xfrm>
                <a:off x="5846618" y="4378036"/>
                <a:ext cx="6688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A318D7-A5AE-4098-BDD6-BCC3A0E48055}"/>
                  </a:ext>
                </a:extLst>
              </p:cNvPr>
              <p:cNvCxnSpPr>
                <a:stCxn id="5" idx="3"/>
                <a:endCxn id="6" idx="1"/>
              </p:cNvCxnSpPr>
              <p:nvPr/>
            </p:nvCxnSpPr>
            <p:spPr>
              <a:xfrm>
                <a:off x="8168794" y="4378036"/>
                <a:ext cx="661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4B6995E-B38D-4BA8-8B25-1BDA5A91AAE7}"/>
                  </a:ext>
                </a:extLst>
              </p:cNvPr>
              <p:cNvSpPr txBox="1"/>
              <p:nvPr/>
            </p:nvSpPr>
            <p:spPr>
              <a:xfrm>
                <a:off x="5853546" y="4008704"/>
                <a:ext cx="914400" cy="369332"/>
              </a:xfrm>
              <a:prstGeom prst="rect">
                <a:avLst/>
              </a:prstGeom>
              <a:noFill/>
            </p:spPr>
            <p:txBody>
              <a:bodyPr wrap="square" rtlCol="0">
                <a:spAutoFit/>
              </a:bodyPr>
              <a:lstStyle/>
              <a:p>
                <a:r>
                  <a:rPr lang="en-US" dirty="0"/>
                  <a:t>GPIO</a:t>
                </a:r>
                <a:endParaRPr lang="en-CA" dirty="0"/>
              </a:p>
            </p:txBody>
          </p:sp>
          <p:sp>
            <p:nvSpPr>
              <p:cNvPr id="12" name="TextBox 11">
                <a:extLst>
                  <a:ext uri="{FF2B5EF4-FFF2-40B4-BE49-F238E27FC236}">
                    <a16:creationId xmlns:a16="http://schemas.microsoft.com/office/drawing/2014/main" id="{E7C1CEFD-F335-4F53-BA17-1F8DC732C942}"/>
                  </a:ext>
                </a:extLst>
              </p:cNvPr>
              <p:cNvSpPr txBox="1"/>
              <p:nvPr/>
            </p:nvSpPr>
            <p:spPr>
              <a:xfrm>
                <a:off x="8251975" y="4008704"/>
                <a:ext cx="495649" cy="369332"/>
              </a:xfrm>
              <a:prstGeom prst="rect">
                <a:avLst/>
              </a:prstGeom>
              <a:noFill/>
            </p:spPr>
            <p:txBody>
              <a:bodyPr wrap="none" rtlCol="0">
                <a:spAutoFit/>
              </a:bodyPr>
              <a:lstStyle/>
              <a:p>
                <a:r>
                  <a:rPr lang="en-US" dirty="0"/>
                  <a:t>I2C</a:t>
                </a:r>
                <a:endParaRPr lang="en-CA" dirty="0"/>
              </a:p>
            </p:txBody>
          </p:sp>
        </p:grpSp>
      </p:grpSp>
    </p:spTree>
    <p:extLst>
      <p:ext uri="{BB962C8B-B14F-4D97-AF65-F5344CB8AC3E}">
        <p14:creationId xmlns:p14="http://schemas.microsoft.com/office/powerpoint/2010/main" val="389789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20DC-4327-44EE-8FFF-ECBEE84FD933}"/>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5" name="Content Placeholder 4">
            <a:extLst>
              <a:ext uri="{FF2B5EF4-FFF2-40B4-BE49-F238E27FC236}">
                <a16:creationId xmlns:a16="http://schemas.microsoft.com/office/drawing/2014/main" id="{2BB9BA98-4BB2-43A8-9458-9D9B956857DF}"/>
              </a:ext>
            </a:extLst>
          </p:cNvPr>
          <p:cNvPicPr>
            <a:picLocks noGrp="1" noChangeAspect="1"/>
          </p:cNvPicPr>
          <p:nvPr>
            <p:ph idx="1"/>
          </p:nvPr>
        </p:nvPicPr>
        <p:blipFill>
          <a:blip r:embed="rId2"/>
          <a:stretch>
            <a:fillRect/>
          </a:stretch>
        </p:blipFill>
        <p:spPr>
          <a:xfrm>
            <a:off x="5754688" y="1847850"/>
            <a:ext cx="3543300" cy="3152775"/>
          </a:xfrm>
        </p:spPr>
      </p:pic>
    </p:spTree>
    <p:extLst>
      <p:ext uri="{BB962C8B-B14F-4D97-AF65-F5344CB8AC3E}">
        <p14:creationId xmlns:p14="http://schemas.microsoft.com/office/powerpoint/2010/main" val="282825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C32D-8941-43DB-8D2C-1A4F5AD6FA8B}"/>
              </a:ext>
            </a:extLst>
          </p:cNvPr>
          <p:cNvSpPr>
            <a:spLocks noGrp="1"/>
          </p:cNvSpPr>
          <p:nvPr>
            <p:ph type="title"/>
          </p:nvPr>
        </p:nvSpPr>
        <p:spPr/>
        <p:txBody>
          <a:bodyPr/>
          <a:lstStyle/>
          <a:p>
            <a:r>
              <a:rPr lang="en-US" dirty="0"/>
              <a:t>Project summary – Block diagram</a:t>
            </a:r>
            <a:endParaRPr lang="en-CA" dirty="0"/>
          </a:p>
        </p:txBody>
      </p:sp>
      <p:pic>
        <p:nvPicPr>
          <p:cNvPr id="8" name="Picture 7">
            <a:extLst>
              <a:ext uri="{FF2B5EF4-FFF2-40B4-BE49-F238E27FC236}">
                <a16:creationId xmlns:a16="http://schemas.microsoft.com/office/drawing/2014/main" id="{0979B174-A6C3-4D91-A715-932B4AF4D978}"/>
              </a:ext>
            </a:extLst>
          </p:cNvPr>
          <p:cNvPicPr>
            <a:picLocks noChangeAspect="1"/>
          </p:cNvPicPr>
          <p:nvPr/>
        </p:nvPicPr>
        <p:blipFill>
          <a:blip r:embed="rId2"/>
          <a:stretch>
            <a:fillRect/>
          </a:stretch>
        </p:blipFill>
        <p:spPr>
          <a:xfrm>
            <a:off x="3468380" y="832103"/>
            <a:ext cx="8036221" cy="4909127"/>
          </a:xfrm>
          <a:prstGeom prst="rect">
            <a:avLst/>
          </a:prstGeom>
        </p:spPr>
      </p:pic>
    </p:spTree>
    <p:extLst>
      <p:ext uri="{BB962C8B-B14F-4D97-AF65-F5344CB8AC3E}">
        <p14:creationId xmlns:p14="http://schemas.microsoft.com/office/powerpoint/2010/main" val="1356920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16FF-BC49-4AED-A702-8026FEADED37}"/>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8" name="Content Placeholder 7">
            <a:extLst>
              <a:ext uri="{FF2B5EF4-FFF2-40B4-BE49-F238E27FC236}">
                <a16:creationId xmlns:a16="http://schemas.microsoft.com/office/drawing/2014/main" id="{5531B4A8-12E2-42A2-9B78-A41B4784532F}"/>
              </a:ext>
            </a:extLst>
          </p:cNvPr>
          <p:cNvPicPr>
            <a:picLocks noGrp="1" noChangeAspect="1"/>
          </p:cNvPicPr>
          <p:nvPr>
            <p:ph idx="1"/>
          </p:nvPr>
        </p:nvPicPr>
        <p:blipFill>
          <a:blip r:embed="rId2"/>
          <a:stretch>
            <a:fillRect/>
          </a:stretch>
        </p:blipFill>
        <p:spPr>
          <a:xfrm>
            <a:off x="3908181" y="1589636"/>
            <a:ext cx="3238500" cy="1419225"/>
          </a:xfrm>
        </p:spPr>
      </p:pic>
      <p:sp>
        <p:nvSpPr>
          <p:cNvPr id="9" name="TextBox 8">
            <a:extLst>
              <a:ext uri="{FF2B5EF4-FFF2-40B4-BE49-F238E27FC236}">
                <a16:creationId xmlns:a16="http://schemas.microsoft.com/office/drawing/2014/main" id="{4A304141-A95F-400C-B05F-95777ECA451E}"/>
              </a:ext>
            </a:extLst>
          </p:cNvPr>
          <p:cNvSpPr txBox="1"/>
          <p:nvPr/>
        </p:nvSpPr>
        <p:spPr>
          <a:xfrm>
            <a:off x="3908181" y="939171"/>
            <a:ext cx="3610219" cy="369332"/>
          </a:xfrm>
          <a:prstGeom prst="rect">
            <a:avLst/>
          </a:prstGeom>
          <a:noFill/>
        </p:spPr>
        <p:txBody>
          <a:bodyPr wrap="none" rtlCol="0">
            <a:spAutoFit/>
          </a:bodyPr>
          <a:lstStyle/>
          <a:p>
            <a:r>
              <a:rPr lang="en-US" dirty="0"/>
              <a:t>Capacitive Soil Moisture Sensor v1.2</a:t>
            </a:r>
            <a:endParaRPr lang="en-CA" dirty="0"/>
          </a:p>
        </p:txBody>
      </p:sp>
      <p:pic>
        <p:nvPicPr>
          <p:cNvPr id="3074" name="Picture 2" descr="Capacitive Soil Moisture Sensor v1.2 - Sensors - Arduino Forum">
            <a:extLst>
              <a:ext uri="{FF2B5EF4-FFF2-40B4-BE49-F238E27FC236}">
                <a16:creationId xmlns:a16="http://schemas.microsoft.com/office/drawing/2014/main" id="{D69F7641-B88F-41A1-9594-9E8E8EC36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931" y="2450549"/>
            <a:ext cx="3116874" cy="311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01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16FF-BC49-4AED-A702-8026FEADED37}"/>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11" name="Picture 10">
            <a:extLst>
              <a:ext uri="{FF2B5EF4-FFF2-40B4-BE49-F238E27FC236}">
                <a16:creationId xmlns:a16="http://schemas.microsoft.com/office/drawing/2014/main" id="{F174F377-D7C1-4238-BE46-D3BF79A7D115}"/>
              </a:ext>
            </a:extLst>
          </p:cNvPr>
          <p:cNvPicPr>
            <a:picLocks noChangeAspect="1"/>
          </p:cNvPicPr>
          <p:nvPr/>
        </p:nvPicPr>
        <p:blipFill>
          <a:blip r:embed="rId2"/>
          <a:stretch>
            <a:fillRect/>
          </a:stretch>
        </p:blipFill>
        <p:spPr>
          <a:xfrm>
            <a:off x="4066442" y="1552575"/>
            <a:ext cx="2371725" cy="1876425"/>
          </a:xfrm>
          <a:prstGeom prst="rect">
            <a:avLst/>
          </a:prstGeom>
        </p:spPr>
      </p:pic>
      <p:sp>
        <p:nvSpPr>
          <p:cNvPr id="14" name="TextBox 13">
            <a:extLst>
              <a:ext uri="{FF2B5EF4-FFF2-40B4-BE49-F238E27FC236}">
                <a16:creationId xmlns:a16="http://schemas.microsoft.com/office/drawing/2014/main" id="{105B551D-6997-40F6-8AD5-034C1D0F104F}"/>
              </a:ext>
            </a:extLst>
          </p:cNvPr>
          <p:cNvSpPr txBox="1"/>
          <p:nvPr/>
        </p:nvSpPr>
        <p:spPr>
          <a:xfrm>
            <a:off x="4066442" y="952342"/>
            <a:ext cx="1668534" cy="369332"/>
          </a:xfrm>
          <a:prstGeom prst="rect">
            <a:avLst/>
          </a:prstGeom>
          <a:noFill/>
        </p:spPr>
        <p:txBody>
          <a:bodyPr wrap="none" rtlCol="0">
            <a:spAutoFit/>
          </a:bodyPr>
          <a:lstStyle/>
          <a:p>
            <a:r>
              <a:rPr lang="en-US" dirty="0"/>
              <a:t>ADC – ADS1115</a:t>
            </a:r>
            <a:endParaRPr lang="en-CA" dirty="0"/>
          </a:p>
        </p:txBody>
      </p:sp>
      <p:pic>
        <p:nvPicPr>
          <p:cNvPr id="4098" name="Picture 2" descr="ADS1115 16-Bit ADC - 4 Channel with Programmable Gain Amplifier : ID 1085 :  $14.95 : Adafruit Industries, Unique &amp;amp; fun DIY electronics and kits">
            <a:extLst>
              <a:ext uri="{FF2B5EF4-FFF2-40B4-BE49-F238E27FC236}">
                <a16:creationId xmlns:a16="http://schemas.microsoft.com/office/drawing/2014/main" id="{F06A99A2-CD76-4D38-8362-6488A07D9D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268" y="3343273"/>
            <a:ext cx="3607777" cy="2705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176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13A1-7A28-46BA-A771-FC24A511B78A}"/>
              </a:ext>
            </a:extLst>
          </p:cNvPr>
          <p:cNvSpPr>
            <a:spLocks noGrp="1"/>
          </p:cNvSpPr>
          <p:nvPr>
            <p:ph type="title"/>
          </p:nvPr>
        </p:nvSpPr>
        <p:spPr/>
        <p:txBody>
          <a:bodyPr/>
          <a:lstStyle/>
          <a:p>
            <a:r>
              <a:rPr lang="en-US" dirty="0" err="1"/>
              <a:t>EasyEDA</a:t>
            </a:r>
            <a:r>
              <a:rPr lang="en-US" dirty="0"/>
              <a:t> –Design Schematic (cont.)</a:t>
            </a:r>
            <a:endParaRPr lang="en-CA" dirty="0"/>
          </a:p>
        </p:txBody>
      </p:sp>
      <p:sp>
        <p:nvSpPr>
          <p:cNvPr id="3" name="Content Placeholder 2">
            <a:extLst>
              <a:ext uri="{FF2B5EF4-FFF2-40B4-BE49-F238E27FC236}">
                <a16:creationId xmlns:a16="http://schemas.microsoft.com/office/drawing/2014/main" id="{EE7B55A1-434A-4B29-8DF9-A69D6FBE88BE}"/>
              </a:ext>
            </a:extLst>
          </p:cNvPr>
          <p:cNvSpPr>
            <a:spLocks noGrp="1"/>
          </p:cNvSpPr>
          <p:nvPr>
            <p:ph idx="1"/>
          </p:nvPr>
        </p:nvSpPr>
        <p:spPr>
          <a:xfrm>
            <a:off x="3869268" y="864108"/>
            <a:ext cx="2808123" cy="5026738"/>
          </a:xfrm>
        </p:spPr>
        <p:txBody>
          <a:bodyPr>
            <a:normAutofit/>
          </a:bodyPr>
          <a:lstStyle/>
          <a:p>
            <a:r>
              <a:rPr lang="en-US" dirty="0"/>
              <a:t>Soil Moisture sensor v1.2 and ADS1115 Connection will be like this:</a:t>
            </a:r>
          </a:p>
          <a:p>
            <a:r>
              <a:rPr lang="en-US" dirty="0"/>
              <a:t>The interfacing will work as from Analog signal of senor -&gt; convert into Digital signal -&gt; send to MCU via I2C com.</a:t>
            </a:r>
          </a:p>
          <a:p>
            <a:endParaRPr lang="en-US" dirty="0"/>
          </a:p>
        </p:txBody>
      </p:sp>
      <p:pic>
        <p:nvPicPr>
          <p:cNvPr id="5" name="Picture 4">
            <a:extLst>
              <a:ext uri="{FF2B5EF4-FFF2-40B4-BE49-F238E27FC236}">
                <a16:creationId xmlns:a16="http://schemas.microsoft.com/office/drawing/2014/main" id="{D51B0F87-5204-49FA-9791-81628AAAA405}"/>
              </a:ext>
            </a:extLst>
          </p:cNvPr>
          <p:cNvPicPr>
            <a:picLocks noChangeAspect="1"/>
          </p:cNvPicPr>
          <p:nvPr/>
        </p:nvPicPr>
        <p:blipFill>
          <a:blip r:embed="rId2"/>
          <a:stretch>
            <a:fillRect/>
          </a:stretch>
        </p:blipFill>
        <p:spPr>
          <a:xfrm>
            <a:off x="7143383" y="983161"/>
            <a:ext cx="4429125" cy="5372100"/>
          </a:xfrm>
          <a:prstGeom prst="rect">
            <a:avLst/>
          </a:prstGeom>
        </p:spPr>
      </p:pic>
    </p:spTree>
    <p:extLst>
      <p:ext uri="{BB962C8B-B14F-4D97-AF65-F5344CB8AC3E}">
        <p14:creationId xmlns:p14="http://schemas.microsoft.com/office/powerpoint/2010/main" val="989930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16FF-BC49-4AED-A702-8026FEADED37}"/>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6" name="Content Placeholder 5">
            <a:extLst>
              <a:ext uri="{FF2B5EF4-FFF2-40B4-BE49-F238E27FC236}">
                <a16:creationId xmlns:a16="http://schemas.microsoft.com/office/drawing/2014/main" id="{F3EB66E8-6D4E-40D0-897E-0ED5204270E8}"/>
              </a:ext>
            </a:extLst>
          </p:cNvPr>
          <p:cNvPicPr>
            <a:picLocks noGrp="1" noChangeAspect="1"/>
          </p:cNvPicPr>
          <p:nvPr>
            <p:ph idx="1"/>
          </p:nvPr>
        </p:nvPicPr>
        <p:blipFill>
          <a:blip r:embed="rId2"/>
          <a:stretch>
            <a:fillRect/>
          </a:stretch>
        </p:blipFill>
        <p:spPr>
          <a:xfrm>
            <a:off x="4290646" y="1715805"/>
            <a:ext cx="3701562" cy="1888297"/>
          </a:xfrm>
        </p:spPr>
      </p:pic>
      <p:sp>
        <p:nvSpPr>
          <p:cNvPr id="7" name="TextBox 6">
            <a:extLst>
              <a:ext uri="{FF2B5EF4-FFF2-40B4-BE49-F238E27FC236}">
                <a16:creationId xmlns:a16="http://schemas.microsoft.com/office/drawing/2014/main" id="{2E9E4900-768B-476A-AC34-1751AFF2FC97}"/>
              </a:ext>
            </a:extLst>
          </p:cNvPr>
          <p:cNvSpPr txBox="1"/>
          <p:nvPr/>
        </p:nvSpPr>
        <p:spPr>
          <a:xfrm>
            <a:off x="4065893" y="939171"/>
            <a:ext cx="4060214" cy="369332"/>
          </a:xfrm>
          <a:prstGeom prst="rect">
            <a:avLst/>
          </a:prstGeom>
          <a:noFill/>
        </p:spPr>
        <p:txBody>
          <a:bodyPr wrap="none" rtlCol="0">
            <a:spAutoFit/>
          </a:bodyPr>
          <a:lstStyle/>
          <a:p>
            <a:r>
              <a:rPr lang="en-US" dirty="0"/>
              <a:t>Si7021 – Humidity &amp; Temperature Sensor</a:t>
            </a:r>
            <a:endParaRPr lang="en-CA" dirty="0"/>
          </a:p>
        </p:txBody>
      </p:sp>
      <p:pic>
        <p:nvPicPr>
          <p:cNvPr id="5122" name="Picture 2" descr="Si7021 Humidity and Temperature Sensor Hookup Guide - learn.sparkfun.com">
            <a:extLst>
              <a:ext uri="{FF2B5EF4-FFF2-40B4-BE49-F238E27FC236}">
                <a16:creationId xmlns:a16="http://schemas.microsoft.com/office/drawing/2014/main" id="{8A3F0760-F345-416C-9D18-76526AC03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7568" y="2683240"/>
            <a:ext cx="3461117" cy="346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76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16FF-BC49-4AED-A702-8026FEADED37}"/>
              </a:ext>
            </a:extLst>
          </p:cNvPr>
          <p:cNvSpPr>
            <a:spLocks noGrp="1"/>
          </p:cNvSpPr>
          <p:nvPr>
            <p:ph type="title"/>
          </p:nvPr>
        </p:nvSpPr>
        <p:spPr/>
        <p:txBody>
          <a:bodyPr/>
          <a:lstStyle/>
          <a:p>
            <a:r>
              <a:rPr lang="en-US" dirty="0" err="1"/>
              <a:t>EasyEDA</a:t>
            </a:r>
            <a:r>
              <a:rPr lang="en-US" dirty="0"/>
              <a:t> –Design Schematic (cont.)</a:t>
            </a:r>
            <a:endParaRPr lang="en-CA" dirty="0"/>
          </a:p>
        </p:txBody>
      </p:sp>
      <p:sp>
        <p:nvSpPr>
          <p:cNvPr id="7" name="TextBox 6">
            <a:extLst>
              <a:ext uri="{FF2B5EF4-FFF2-40B4-BE49-F238E27FC236}">
                <a16:creationId xmlns:a16="http://schemas.microsoft.com/office/drawing/2014/main" id="{2E9E4900-768B-476A-AC34-1751AFF2FC97}"/>
              </a:ext>
            </a:extLst>
          </p:cNvPr>
          <p:cNvSpPr txBox="1"/>
          <p:nvPr/>
        </p:nvSpPr>
        <p:spPr>
          <a:xfrm>
            <a:off x="4065893" y="939171"/>
            <a:ext cx="4153766" cy="369332"/>
          </a:xfrm>
          <a:prstGeom prst="rect">
            <a:avLst/>
          </a:prstGeom>
          <a:noFill/>
        </p:spPr>
        <p:txBody>
          <a:bodyPr wrap="none" rtlCol="0">
            <a:spAutoFit/>
          </a:bodyPr>
          <a:lstStyle/>
          <a:p>
            <a:r>
              <a:rPr lang="en-US" dirty="0"/>
              <a:t>Ultrasonic Sensor – Water Level detection</a:t>
            </a:r>
            <a:endParaRPr lang="en-CA" dirty="0"/>
          </a:p>
        </p:txBody>
      </p:sp>
      <p:pic>
        <p:nvPicPr>
          <p:cNvPr id="8" name="Content Placeholder 7">
            <a:extLst>
              <a:ext uri="{FF2B5EF4-FFF2-40B4-BE49-F238E27FC236}">
                <a16:creationId xmlns:a16="http://schemas.microsoft.com/office/drawing/2014/main" id="{CA1E3AA4-3C8A-4D79-9B26-ADDDFF70806A}"/>
              </a:ext>
            </a:extLst>
          </p:cNvPr>
          <p:cNvPicPr>
            <a:picLocks noGrp="1" noChangeAspect="1"/>
          </p:cNvPicPr>
          <p:nvPr>
            <p:ph idx="1"/>
          </p:nvPr>
        </p:nvPicPr>
        <p:blipFill>
          <a:blip r:embed="rId2"/>
          <a:stretch>
            <a:fillRect/>
          </a:stretch>
        </p:blipFill>
        <p:spPr>
          <a:xfrm>
            <a:off x="4128111" y="1625845"/>
            <a:ext cx="2171700" cy="2524125"/>
          </a:xfrm>
        </p:spPr>
      </p:pic>
      <p:pic>
        <p:nvPicPr>
          <p:cNvPr id="6148" name="Picture 4" descr="HC-SR04 Ultrasonic Sensor">
            <a:extLst>
              <a:ext uri="{FF2B5EF4-FFF2-40B4-BE49-F238E27FC236}">
                <a16:creationId xmlns:a16="http://schemas.microsoft.com/office/drawing/2014/main" id="{D387B7BB-A459-42E2-8DD7-0A0D844C3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7006" y="3048128"/>
            <a:ext cx="3569189" cy="267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477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41B1-3A2E-49ED-B078-8A281EE5509A}"/>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5" name="Content Placeholder 4">
            <a:extLst>
              <a:ext uri="{FF2B5EF4-FFF2-40B4-BE49-F238E27FC236}">
                <a16:creationId xmlns:a16="http://schemas.microsoft.com/office/drawing/2014/main" id="{456483C5-B8A4-4EE2-8261-D24D9D6D3C5C}"/>
              </a:ext>
            </a:extLst>
          </p:cNvPr>
          <p:cNvPicPr>
            <a:picLocks noGrp="1" noChangeAspect="1"/>
          </p:cNvPicPr>
          <p:nvPr>
            <p:ph idx="1"/>
          </p:nvPr>
        </p:nvPicPr>
        <p:blipFill>
          <a:blip r:embed="rId2"/>
          <a:stretch>
            <a:fillRect/>
          </a:stretch>
        </p:blipFill>
        <p:spPr>
          <a:xfrm>
            <a:off x="4343399" y="1996586"/>
            <a:ext cx="3124323" cy="3507763"/>
          </a:xfrm>
        </p:spPr>
      </p:pic>
      <p:sp>
        <p:nvSpPr>
          <p:cNvPr id="6" name="TextBox 5">
            <a:extLst>
              <a:ext uri="{FF2B5EF4-FFF2-40B4-BE49-F238E27FC236}">
                <a16:creationId xmlns:a16="http://schemas.microsoft.com/office/drawing/2014/main" id="{29C2742F-8FD7-476A-B305-D3A2C58A57CB}"/>
              </a:ext>
            </a:extLst>
          </p:cNvPr>
          <p:cNvSpPr txBox="1"/>
          <p:nvPr/>
        </p:nvSpPr>
        <p:spPr>
          <a:xfrm>
            <a:off x="4343399" y="1468315"/>
            <a:ext cx="3502305" cy="369332"/>
          </a:xfrm>
          <a:prstGeom prst="rect">
            <a:avLst/>
          </a:prstGeom>
          <a:noFill/>
        </p:spPr>
        <p:txBody>
          <a:bodyPr wrap="none" rtlCol="0">
            <a:spAutoFit/>
          </a:bodyPr>
          <a:lstStyle/>
          <a:p>
            <a:r>
              <a:rPr lang="en-US" dirty="0"/>
              <a:t>Logic Level Bidirectional Converter</a:t>
            </a:r>
            <a:endParaRPr lang="en-CA" dirty="0"/>
          </a:p>
        </p:txBody>
      </p:sp>
      <p:pic>
        <p:nvPicPr>
          <p:cNvPr id="7170" name="Picture 2" descr="SparkFun Logic Level Converter - Bi-Directional - BOB-12009 - SparkFun  Electronics">
            <a:extLst>
              <a:ext uri="{FF2B5EF4-FFF2-40B4-BE49-F238E27FC236}">
                <a16:creationId xmlns:a16="http://schemas.microsoft.com/office/drawing/2014/main" id="{40547E37-C019-40D5-9488-DC9FE8A98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4636" y="2217257"/>
            <a:ext cx="3507763" cy="3507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270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0B0A-BCFE-4011-B97F-A861B3D9584A}"/>
              </a:ext>
            </a:extLst>
          </p:cNvPr>
          <p:cNvSpPr>
            <a:spLocks noGrp="1"/>
          </p:cNvSpPr>
          <p:nvPr>
            <p:ph type="title"/>
          </p:nvPr>
        </p:nvSpPr>
        <p:spPr/>
        <p:txBody>
          <a:bodyPr/>
          <a:lstStyle/>
          <a:p>
            <a:r>
              <a:rPr lang="en-US" dirty="0" err="1"/>
              <a:t>EasyEDA</a:t>
            </a:r>
            <a:r>
              <a:rPr lang="en-US" dirty="0"/>
              <a:t> –Design Schematic (cont.)</a:t>
            </a:r>
            <a:endParaRPr lang="en-CA" dirty="0"/>
          </a:p>
        </p:txBody>
      </p:sp>
      <p:sp>
        <p:nvSpPr>
          <p:cNvPr id="3" name="Content Placeholder 2">
            <a:extLst>
              <a:ext uri="{FF2B5EF4-FFF2-40B4-BE49-F238E27FC236}">
                <a16:creationId xmlns:a16="http://schemas.microsoft.com/office/drawing/2014/main" id="{3D7F7C14-F2EB-47B1-BF18-65B96A131FAD}"/>
              </a:ext>
            </a:extLst>
          </p:cNvPr>
          <p:cNvSpPr>
            <a:spLocks noGrp="1"/>
          </p:cNvSpPr>
          <p:nvPr>
            <p:ph idx="1"/>
          </p:nvPr>
        </p:nvSpPr>
        <p:spPr>
          <a:xfrm>
            <a:off x="3869268" y="864108"/>
            <a:ext cx="2434817" cy="5120640"/>
          </a:xfrm>
        </p:spPr>
        <p:txBody>
          <a:bodyPr/>
          <a:lstStyle/>
          <a:p>
            <a:r>
              <a:rPr lang="en-US" dirty="0"/>
              <a:t>HR-S04 Ultrasonic sensor will connect to the MCU via a level converter, to protect the MCU.</a:t>
            </a:r>
          </a:p>
        </p:txBody>
      </p:sp>
      <p:pic>
        <p:nvPicPr>
          <p:cNvPr id="5" name="Picture 4">
            <a:extLst>
              <a:ext uri="{FF2B5EF4-FFF2-40B4-BE49-F238E27FC236}">
                <a16:creationId xmlns:a16="http://schemas.microsoft.com/office/drawing/2014/main" id="{EC014085-0B84-4B55-AD33-94100BEE5E59}"/>
              </a:ext>
            </a:extLst>
          </p:cNvPr>
          <p:cNvPicPr>
            <a:picLocks noChangeAspect="1"/>
          </p:cNvPicPr>
          <p:nvPr/>
        </p:nvPicPr>
        <p:blipFill>
          <a:blip r:embed="rId2"/>
          <a:stretch>
            <a:fillRect/>
          </a:stretch>
        </p:blipFill>
        <p:spPr>
          <a:xfrm>
            <a:off x="6304085" y="1255722"/>
            <a:ext cx="5264256" cy="4172795"/>
          </a:xfrm>
          <a:prstGeom prst="rect">
            <a:avLst/>
          </a:prstGeom>
        </p:spPr>
      </p:pic>
    </p:spTree>
    <p:extLst>
      <p:ext uri="{BB962C8B-B14F-4D97-AF65-F5344CB8AC3E}">
        <p14:creationId xmlns:p14="http://schemas.microsoft.com/office/powerpoint/2010/main" val="3823038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41B1-3A2E-49ED-B078-8A281EE5509A}"/>
              </a:ext>
            </a:extLst>
          </p:cNvPr>
          <p:cNvSpPr>
            <a:spLocks noGrp="1"/>
          </p:cNvSpPr>
          <p:nvPr>
            <p:ph type="title"/>
          </p:nvPr>
        </p:nvSpPr>
        <p:spPr/>
        <p:txBody>
          <a:bodyPr/>
          <a:lstStyle/>
          <a:p>
            <a:r>
              <a:rPr lang="en-US" dirty="0" err="1"/>
              <a:t>EasyEDA</a:t>
            </a:r>
            <a:r>
              <a:rPr lang="en-US" dirty="0"/>
              <a:t> –Design Schematic (cont.)</a:t>
            </a:r>
            <a:endParaRPr lang="en-CA" dirty="0"/>
          </a:p>
        </p:txBody>
      </p:sp>
      <p:sp>
        <p:nvSpPr>
          <p:cNvPr id="6" name="TextBox 5">
            <a:extLst>
              <a:ext uri="{FF2B5EF4-FFF2-40B4-BE49-F238E27FC236}">
                <a16:creationId xmlns:a16="http://schemas.microsoft.com/office/drawing/2014/main" id="{29C2742F-8FD7-476A-B305-D3A2C58A57CB}"/>
              </a:ext>
            </a:extLst>
          </p:cNvPr>
          <p:cNvSpPr txBox="1"/>
          <p:nvPr/>
        </p:nvSpPr>
        <p:spPr>
          <a:xfrm>
            <a:off x="3930160" y="939171"/>
            <a:ext cx="1148648" cy="369332"/>
          </a:xfrm>
          <a:prstGeom prst="rect">
            <a:avLst/>
          </a:prstGeom>
          <a:noFill/>
        </p:spPr>
        <p:txBody>
          <a:bodyPr wrap="none" rtlCol="0">
            <a:spAutoFit/>
          </a:bodyPr>
          <a:lstStyle/>
          <a:p>
            <a:r>
              <a:rPr lang="en-US" dirty="0"/>
              <a:t>12 V Relay</a:t>
            </a:r>
            <a:endParaRPr lang="en-CA" dirty="0"/>
          </a:p>
        </p:txBody>
      </p:sp>
      <p:pic>
        <p:nvPicPr>
          <p:cNvPr id="8" name="Content Placeholder 7">
            <a:extLst>
              <a:ext uri="{FF2B5EF4-FFF2-40B4-BE49-F238E27FC236}">
                <a16:creationId xmlns:a16="http://schemas.microsoft.com/office/drawing/2014/main" id="{0FDEB738-650C-4DCA-8AF5-456A1F5CBF97}"/>
              </a:ext>
            </a:extLst>
          </p:cNvPr>
          <p:cNvPicPr>
            <a:picLocks noGrp="1" noChangeAspect="1"/>
          </p:cNvPicPr>
          <p:nvPr>
            <p:ph idx="1"/>
          </p:nvPr>
        </p:nvPicPr>
        <p:blipFill>
          <a:blip r:embed="rId2"/>
          <a:stretch>
            <a:fillRect/>
          </a:stretch>
        </p:blipFill>
        <p:spPr>
          <a:xfrm>
            <a:off x="4146305" y="1876424"/>
            <a:ext cx="2662456" cy="3033346"/>
          </a:xfrm>
        </p:spPr>
      </p:pic>
      <p:pic>
        <p:nvPicPr>
          <p:cNvPr id="8194" name="Picture 2" descr="1-Channel 12V Relay Module | ElectroPeak">
            <a:extLst>
              <a:ext uri="{FF2B5EF4-FFF2-40B4-BE49-F238E27FC236}">
                <a16:creationId xmlns:a16="http://schemas.microsoft.com/office/drawing/2014/main" id="{D7A00C42-7F5B-4B53-B073-1E8FA7D9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315" y="1419224"/>
            <a:ext cx="3490546" cy="349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326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41B1-3A2E-49ED-B078-8A281EE5509A}"/>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10" name="Picture 9">
            <a:extLst>
              <a:ext uri="{FF2B5EF4-FFF2-40B4-BE49-F238E27FC236}">
                <a16:creationId xmlns:a16="http://schemas.microsoft.com/office/drawing/2014/main" id="{018EE999-D800-40BD-91AC-31FC0688C3EE}"/>
              </a:ext>
            </a:extLst>
          </p:cNvPr>
          <p:cNvPicPr>
            <a:picLocks noChangeAspect="1"/>
          </p:cNvPicPr>
          <p:nvPr/>
        </p:nvPicPr>
        <p:blipFill>
          <a:blip r:embed="rId2"/>
          <a:stretch>
            <a:fillRect/>
          </a:stretch>
        </p:blipFill>
        <p:spPr>
          <a:xfrm>
            <a:off x="4247157" y="939171"/>
            <a:ext cx="3033347" cy="2743201"/>
          </a:xfrm>
          <a:prstGeom prst="rect">
            <a:avLst/>
          </a:prstGeom>
        </p:spPr>
      </p:pic>
      <p:pic>
        <p:nvPicPr>
          <p:cNvPr id="9220" name="Picture 4" descr="Horizontal Mini Micro Submersible Motor Pump New Water Pumps DC 3-4.5v, DC  Voltage: 2.5-6V">
            <a:extLst>
              <a:ext uri="{FF2B5EF4-FFF2-40B4-BE49-F238E27FC236}">
                <a16:creationId xmlns:a16="http://schemas.microsoft.com/office/drawing/2014/main" id="{CA9ADD83-980B-4C9D-90DF-2FE221762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1084" y="923247"/>
            <a:ext cx="3622431" cy="3622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050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41B1-3A2E-49ED-B078-8A281EE5509A}"/>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4" name="Picture 3">
            <a:extLst>
              <a:ext uri="{FF2B5EF4-FFF2-40B4-BE49-F238E27FC236}">
                <a16:creationId xmlns:a16="http://schemas.microsoft.com/office/drawing/2014/main" id="{600E8F73-6FCA-4732-8387-B54D6CE5837C}"/>
              </a:ext>
            </a:extLst>
          </p:cNvPr>
          <p:cNvPicPr>
            <a:picLocks noChangeAspect="1"/>
          </p:cNvPicPr>
          <p:nvPr/>
        </p:nvPicPr>
        <p:blipFill>
          <a:blip r:embed="rId2"/>
          <a:stretch>
            <a:fillRect/>
          </a:stretch>
        </p:blipFill>
        <p:spPr>
          <a:xfrm>
            <a:off x="4352925" y="1369542"/>
            <a:ext cx="2487490" cy="1862219"/>
          </a:xfrm>
          <a:prstGeom prst="rect">
            <a:avLst/>
          </a:prstGeom>
        </p:spPr>
      </p:pic>
      <p:sp>
        <p:nvSpPr>
          <p:cNvPr id="5" name="TextBox 4">
            <a:extLst>
              <a:ext uri="{FF2B5EF4-FFF2-40B4-BE49-F238E27FC236}">
                <a16:creationId xmlns:a16="http://schemas.microsoft.com/office/drawing/2014/main" id="{57A9C95A-1DD7-4107-9D22-AD3E8DB01354}"/>
              </a:ext>
            </a:extLst>
          </p:cNvPr>
          <p:cNvSpPr txBox="1"/>
          <p:nvPr/>
        </p:nvSpPr>
        <p:spPr>
          <a:xfrm>
            <a:off x="4280755" y="931984"/>
            <a:ext cx="1086323" cy="369332"/>
          </a:xfrm>
          <a:prstGeom prst="rect">
            <a:avLst/>
          </a:prstGeom>
          <a:noFill/>
        </p:spPr>
        <p:txBody>
          <a:bodyPr wrap="none" rtlCol="0">
            <a:spAutoFit/>
          </a:bodyPr>
          <a:lstStyle/>
          <a:p>
            <a:r>
              <a:rPr lang="en-US" dirty="0"/>
              <a:t>LED Strip</a:t>
            </a:r>
            <a:endParaRPr lang="en-CA" dirty="0"/>
          </a:p>
        </p:txBody>
      </p:sp>
      <p:pic>
        <p:nvPicPr>
          <p:cNvPr id="10242" name="Picture 2" descr="Coiled LED strip lit up cool white">
            <a:extLst>
              <a:ext uri="{FF2B5EF4-FFF2-40B4-BE49-F238E27FC236}">
                <a16:creationId xmlns:a16="http://schemas.microsoft.com/office/drawing/2014/main" id="{53CFA380-EE73-453B-A88C-A7967536E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551" y="2621335"/>
            <a:ext cx="4135373" cy="3103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57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B254-091B-471A-ADD0-6D9937B9EA61}"/>
              </a:ext>
            </a:extLst>
          </p:cNvPr>
          <p:cNvSpPr>
            <a:spLocks noGrp="1"/>
          </p:cNvSpPr>
          <p:nvPr>
            <p:ph type="title"/>
          </p:nvPr>
        </p:nvSpPr>
        <p:spPr/>
        <p:txBody>
          <a:bodyPr/>
          <a:lstStyle/>
          <a:p>
            <a:r>
              <a:rPr lang="en-US" dirty="0"/>
              <a:t>Project Summary – Key features</a:t>
            </a:r>
            <a:endParaRPr lang="en-CA" dirty="0"/>
          </a:p>
        </p:txBody>
      </p:sp>
      <p:sp>
        <p:nvSpPr>
          <p:cNvPr id="3" name="Content Placeholder 2">
            <a:extLst>
              <a:ext uri="{FF2B5EF4-FFF2-40B4-BE49-F238E27FC236}">
                <a16:creationId xmlns:a16="http://schemas.microsoft.com/office/drawing/2014/main" id="{3436B44F-3F34-408F-A2A6-01B058F8E158}"/>
              </a:ext>
            </a:extLst>
          </p:cNvPr>
          <p:cNvSpPr>
            <a:spLocks noGrp="1"/>
          </p:cNvSpPr>
          <p:nvPr>
            <p:ph idx="1"/>
          </p:nvPr>
        </p:nvSpPr>
        <p:spPr/>
        <p:txBody>
          <a:bodyPr>
            <a:normAutofit fontScale="85000" lnSpcReduction="20000"/>
          </a:bodyPr>
          <a:lstStyle/>
          <a:p>
            <a:r>
              <a:rPr lang="en-US" b="1" dirty="0"/>
              <a:t>Smartphone control</a:t>
            </a:r>
            <a:r>
              <a:rPr lang="en-US" dirty="0"/>
              <a:t>: the device can be monitored and controlled via the BLE system or by smartphone via </a:t>
            </a:r>
            <a:r>
              <a:rPr lang="en-US" dirty="0" err="1"/>
              <a:t>Wifi</a:t>
            </a:r>
            <a:r>
              <a:rPr lang="en-US" dirty="0"/>
              <a:t> and Google Cloud.</a:t>
            </a:r>
          </a:p>
          <a:p>
            <a:r>
              <a:rPr lang="en-US" b="1" dirty="0"/>
              <a:t>Auto-adjusting temperature</a:t>
            </a:r>
            <a:r>
              <a:rPr lang="en-US" dirty="0"/>
              <a:t>: with an optional enclosed space, the temperature in each slot of the device can be adjusted to a suitable level for any particular plant.</a:t>
            </a:r>
          </a:p>
          <a:p>
            <a:r>
              <a:rPr lang="en-US" b="1" dirty="0"/>
              <a:t>Auto-adjusting humidity</a:t>
            </a:r>
            <a:r>
              <a:rPr lang="en-US" dirty="0"/>
              <a:t>: some plants may enjoy their habitat in a humid environment; our device can replicate the humidifier system’s moist air humidifier system’s moist air-control.  </a:t>
            </a:r>
          </a:p>
          <a:p>
            <a:r>
              <a:rPr lang="en-US" b="1" dirty="0"/>
              <a:t>Auto-watering</a:t>
            </a:r>
            <a:r>
              <a:rPr lang="en-US" dirty="0"/>
              <a:t>: the plants will never be dried out again with this feature; the device will detect the soil’s humidity and automatically water your plants whenever they need.</a:t>
            </a:r>
          </a:p>
          <a:p>
            <a:r>
              <a:rPr lang="en-US" b="1" dirty="0"/>
              <a:t>Auto-disease-detect: </a:t>
            </a:r>
            <a:r>
              <a:rPr lang="en-US" dirty="0"/>
              <a:t>the device will have a camera system that scans the leaves of your plants, then detects any disease happening to the plants, and recommends proper treatment.</a:t>
            </a:r>
          </a:p>
          <a:p>
            <a:r>
              <a:rPr lang="en-US" b="1" dirty="0"/>
              <a:t>Light system: </a:t>
            </a:r>
            <a:r>
              <a:rPr lang="en-US" dirty="0"/>
              <a:t>with the LEDs system, the device can save up to 70% of power consumption. </a:t>
            </a:r>
          </a:p>
          <a:p>
            <a:r>
              <a:rPr lang="en-US" b="1" dirty="0"/>
              <a:t>Music player</a:t>
            </a:r>
            <a:r>
              <a:rPr lang="en-US" dirty="0"/>
              <a:t>: yes, our device will also have a music function. You wonder why? According to a study, music increases plants’ productivity, and it improves their health and “mood.” (Mazlan, 2020).</a:t>
            </a:r>
          </a:p>
          <a:p>
            <a:r>
              <a:rPr lang="en-US" b="1" dirty="0"/>
              <a:t>Friendly control interface</a:t>
            </a:r>
            <a:r>
              <a:rPr lang="en-US" dirty="0"/>
              <a:t>: With a LCD built on, you can easily control your whole garden within a few steps.</a:t>
            </a:r>
          </a:p>
        </p:txBody>
      </p:sp>
    </p:spTree>
    <p:extLst>
      <p:ext uri="{BB962C8B-B14F-4D97-AF65-F5344CB8AC3E}">
        <p14:creationId xmlns:p14="http://schemas.microsoft.com/office/powerpoint/2010/main" val="332443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81A1-686C-4296-89F6-940336256A5F}"/>
              </a:ext>
            </a:extLst>
          </p:cNvPr>
          <p:cNvSpPr>
            <a:spLocks noGrp="1"/>
          </p:cNvSpPr>
          <p:nvPr>
            <p:ph type="title"/>
          </p:nvPr>
        </p:nvSpPr>
        <p:spPr/>
        <p:txBody>
          <a:bodyPr/>
          <a:lstStyle/>
          <a:p>
            <a:r>
              <a:rPr lang="en-US" dirty="0" err="1"/>
              <a:t>EasyEDA</a:t>
            </a:r>
            <a:r>
              <a:rPr lang="en-US" dirty="0"/>
              <a:t> –Design Schematic (cont.)</a:t>
            </a:r>
            <a:endParaRPr lang="en-CA" dirty="0"/>
          </a:p>
        </p:txBody>
      </p:sp>
      <p:sp>
        <p:nvSpPr>
          <p:cNvPr id="3" name="Content Placeholder 2">
            <a:extLst>
              <a:ext uri="{FF2B5EF4-FFF2-40B4-BE49-F238E27FC236}">
                <a16:creationId xmlns:a16="http://schemas.microsoft.com/office/drawing/2014/main" id="{8115BC74-EB7F-4A46-855B-F5DCB124D457}"/>
              </a:ext>
            </a:extLst>
          </p:cNvPr>
          <p:cNvSpPr>
            <a:spLocks noGrp="1"/>
          </p:cNvSpPr>
          <p:nvPr>
            <p:ph idx="1"/>
          </p:nvPr>
        </p:nvSpPr>
        <p:spPr>
          <a:xfrm>
            <a:off x="3869268" y="864108"/>
            <a:ext cx="1951240" cy="5120640"/>
          </a:xfrm>
        </p:spPr>
        <p:txBody>
          <a:bodyPr/>
          <a:lstStyle/>
          <a:p>
            <a:r>
              <a:rPr lang="en-US" dirty="0"/>
              <a:t>LED Strip and Water pump will be control via 12v relays</a:t>
            </a:r>
          </a:p>
          <a:p>
            <a:endParaRPr lang="en-CA" dirty="0"/>
          </a:p>
        </p:txBody>
      </p:sp>
      <p:pic>
        <p:nvPicPr>
          <p:cNvPr id="5" name="Picture 4">
            <a:extLst>
              <a:ext uri="{FF2B5EF4-FFF2-40B4-BE49-F238E27FC236}">
                <a16:creationId xmlns:a16="http://schemas.microsoft.com/office/drawing/2014/main" id="{31C0E360-460E-49E6-8C07-E4776E03C48A}"/>
              </a:ext>
            </a:extLst>
          </p:cNvPr>
          <p:cNvPicPr>
            <a:picLocks noChangeAspect="1"/>
          </p:cNvPicPr>
          <p:nvPr/>
        </p:nvPicPr>
        <p:blipFill>
          <a:blip r:embed="rId2"/>
          <a:stretch>
            <a:fillRect/>
          </a:stretch>
        </p:blipFill>
        <p:spPr>
          <a:xfrm>
            <a:off x="6257194" y="988520"/>
            <a:ext cx="5043854" cy="4871816"/>
          </a:xfrm>
          <a:prstGeom prst="rect">
            <a:avLst/>
          </a:prstGeom>
        </p:spPr>
      </p:pic>
    </p:spTree>
    <p:extLst>
      <p:ext uri="{BB962C8B-B14F-4D97-AF65-F5344CB8AC3E}">
        <p14:creationId xmlns:p14="http://schemas.microsoft.com/office/powerpoint/2010/main" val="3245824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5AB4-C0BF-467E-8F9E-A58975AEF30F}"/>
              </a:ext>
            </a:extLst>
          </p:cNvPr>
          <p:cNvSpPr>
            <a:spLocks noGrp="1"/>
          </p:cNvSpPr>
          <p:nvPr>
            <p:ph type="title"/>
          </p:nvPr>
        </p:nvSpPr>
        <p:spPr/>
        <p:txBody>
          <a:bodyPr/>
          <a:lstStyle/>
          <a:p>
            <a:r>
              <a:rPr lang="en-US" dirty="0" err="1"/>
              <a:t>EasyEDA</a:t>
            </a:r>
            <a:r>
              <a:rPr lang="en-US" dirty="0"/>
              <a:t> –Design Schematic (cont.)</a:t>
            </a:r>
            <a:endParaRPr lang="en-CA" dirty="0"/>
          </a:p>
        </p:txBody>
      </p:sp>
      <p:pic>
        <p:nvPicPr>
          <p:cNvPr id="5" name="Content Placeholder 4">
            <a:extLst>
              <a:ext uri="{FF2B5EF4-FFF2-40B4-BE49-F238E27FC236}">
                <a16:creationId xmlns:a16="http://schemas.microsoft.com/office/drawing/2014/main" id="{868CD4D6-7DC8-4B97-9B98-45485B5BE803}"/>
              </a:ext>
            </a:extLst>
          </p:cNvPr>
          <p:cNvPicPr>
            <a:picLocks noGrp="1" noChangeAspect="1"/>
          </p:cNvPicPr>
          <p:nvPr>
            <p:ph idx="1"/>
          </p:nvPr>
        </p:nvPicPr>
        <p:blipFill>
          <a:blip r:embed="rId2"/>
          <a:stretch>
            <a:fillRect/>
          </a:stretch>
        </p:blipFill>
        <p:spPr>
          <a:xfrm>
            <a:off x="3868738" y="866642"/>
            <a:ext cx="7315200" cy="5115191"/>
          </a:xfrm>
        </p:spPr>
      </p:pic>
    </p:spTree>
    <p:extLst>
      <p:ext uri="{BB962C8B-B14F-4D97-AF65-F5344CB8AC3E}">
        <p14:creationId xmlns:p14="http://schemas.microsoft.com/office/powerpoint/2010/main" val="387937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B7A3-57F1-496B-958E-FC2ABFFE144F}"/>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593F6EF6-2AE3-40DC-9DDA-BEB678C76504}"/>
              </a:ext>
            </a:extLst>
          </p:cNvPr>
          <p:cNvSpPr>
            <a:spLocks noGrp="1"/>
          </p:cNvSpPr>
          <p:nvPr>
            <p:ph idx="1"/>
          </p:nvPr>
        </p:nvSpPr>
        <p:spPr/>
        <p:txBody>
          <a:bodyPr>
            <a:normAutofit fontScale="77500" lnSpcReduction="20000"/>
          </a:bodyPr>
          <a:lstStyle/>
          <a:p>
            <a:r>
              <a:rPr lang="en-CA" dirty="0">
                <a:effectLst/>
              </a:rPr>
              <a:t>Alan. (2021, March 21). </a:t>
            </a:r>
            <a:r>
              <a:rPr lang="en-CA" i="1" dirty="0" err="1">
                <a:effectLst/>
              </a:rPr>
              <a:t>EasyEDA</a:t>
            </a:r>
            <a:r>
              <a:rPr lang="en-CA" i="1" dirty="0">
                <a:effectLst/>
              </a:rPr>
              <a:t> vs </a:t>
            </a:r>
            <a:r>
              <a:rPr lang="en-CA" i="1" dirty="0" err="1">
                <a:effectLst/>
              </a:rPr>
              <a:t>Kicad</a:t>
            </a:r>
            <a:r>
              <a:rPr lang="en-CA" i="1" dirty="0">
                <a:effectLst/>
              </a:rPr>
              <a:t>: 8 major Differences? [2021] [updated]</a:t>
            </a:r>
            <a:r>
              <a:rPr lang="en-CA" dirty="0">
                <a:effectLst/>
              </a:rPr>
              <a:t>. Software Radius. https://www.softwareradius.com/easyeda-vs-kicad/. </a:t>
            </a:r>
          </a:p>
          <a:p>
            <a:r>
              <a:rPr lang="en-CA" i="1" dirty="0">
                <a:effectLst/>
              </a:rPr>
              <a:t>Analog capacitive soil moisture SENSOR V1.2 wide VOLTAGE corrosion resistant with cable for ARDUINO Raspberry Pi</a:t>
            </a:r>
            <a:r>
              <a:rPr lang="en-CA" dirty="0">
                <a:effectLst/>
              </a:rPr>
              <a:t>. Amazon.ca: Electronics. (n.d.). https://www.amazon.ca/Capacitive-Moisture-Corrosion-Resistant-Raspberry/dp/B07FLR13FS. </a:t>
            </a:r>
          </a:p>
          <a:p>
            <a:r>
              <a:rPr lang="en-CA" dirty="0">
                <a:effectLst/>
              </a:rPr>
              <a:t>Industries, A. (n.d.). </a:t>
            </a:r>
            <a:r>
              <a:rPr lang="en-CA" i="1" dirty="0">
                <a:effectLst/>
              </a:rPr>
              <a:t>I2C / </a:t>
            </a:r>
            <a:r>
              <a:rPr lang="en-CA" i="1" dirty="0" err="1">
                <a:effectLst/>
              </a:rPr>
              <a:t>spi</a:t>
            </a:r>
            <a:r>
              <a:rPr lang="en-CA" i="1" dirty="0">
                <a:effectLst/>
              </a:rPr>
              <a:t> character lcd backpack</a:t>
            </a:r>
            <a:r>
              <a:rPr lang="en-CA" dirty="0">
                <a:effectLst/>
              </a:rPr>
              <a:t>. </a:t>
            </a:r>
            <a:r>
              <a:rPr lang="en-CA" dirty="0" err="1">
                <a:effectLst/>
              </a:rPr>
              <a:t>adafruit</a:t>
            </a:r>
            <a:r>
              <a:rPr lang="en-CA" dirty="0">
                <a:effectLst/>
              </a:rPr>
              <a:t> industries blog RSS. https://www.adafruit.com/product/292. </a:t>
            </a:r>
          </a:p>
          <a:p>
            <a:r>
              <a:rPr lang="en-CA" dirty="0">
                <a:effectLst/>
              </a:rPr>
              <a:t>Industries, A. (n.d.). </a:t>
            </a:r>
            <a:r>
              <a:rPr lang="en-CA" i="1" dirty="0">
                <a:effectLst/>
              </a:rPr>
              <a:t>Peristaltic liquid pump with Silicone Tubing - 12V dc power</a:t>
            </a:r>
            <a:r>
              <a:rPr lang="en-CA" dirty="0">
                <a:effectLst/>
              </a:rPr>
              <a:t>. </a:t>
            </a:r>
            <a:r>
              <a:rPr lang="en-CA" dirty="0" err="1">
                <a:effectLst/>
              </a:rPr>
              <a:t>adafruit</a:t>
            </a:r>
            <a:r>
              <a:rPr lang="en-CA" dirty="0">
                <a:effectLst/>
              </a:rPr>
              <a:t> industries blog RSS. https://www.adafruit.com/product/1150. </a:t>
            </a:r>
          </a:p>
          <a:p>
            <a:r>
              <a:rPr lang="en-CA" dirty="0">
                <a:effectLst/>
              </a:rPr>
              <a:t>Industries, A. (n.d.). </a:t>
            </a:r>
            <a:r>
              <a:rPr lang="en-CA" i="1" dirty="0">
                <a:effectLst/>
              </a:rPr>
              <a:t>Raspberry Pi 4 Model B - 4 GB RAM</a:t>
            </a:r>
            <a:r>
              <a:rPr lang="en-CA" dirty="0">
                <a:effectLst/>
              </a:rPr>
              <a:t>. </a:t>
            </a:r>
            <a:r>
              <a:rPr lang="en-CA" dirty="0" err="1">
                <a:effectLst/>
              </a:rPr>
              <a:t>adafruit</a:t>
            </a:r>
            <a:r>
              <a:rPr lang="en-CA" dirty="0">
                <a:effectLst/>
              </a:rPr>
              <a:t> industries blog RSS. https://www.adafruit.com/product/4296. </a:t>
            </a:r>
          </a:p>
          <a:p>
            <a:r>
              <a:rPr lang="en-CA" dirty="0">
                <a:effectLst/>
              </a:rPr>
              <a:t>Industries, A. (n.d.). </a:t>
            </a:r>
            <a:r>
              <a:rPr lang="en-CA" i="1" dirty="0">
                <a:effectLst/>
              </a:rPr>
              <a:t>Standard lcd 16x2 + extras</a:t>
            </a:r>
            <a:r>
              <a:rPr lang="en-CA" dirty="0">
                <a:effectLst/>
              </a:rPr>
              <a:t>. </a:t>
            </a:r>
            <a:r>
              <a:rPr lang="en-CA" dirty="0" err="1">
                <a:effectLst/>
              </a:rPr>
              <a:t>adafruit</a:t>
            </a:r>
            <a:r>
              <a:rPr lang="en-CA" dirty="0">
                <a:effectLst/>
              </a:rPr>
              <a:t> industries blog RSS. https://www.adafruit.com/product/181. </a:t>
            </a:r>
          </a:p>
          <a:p>
            <a:r>
              <a:rPr lang="en-CA" dirty="0">
                <a:effectLst/>
              </a:rPr>
              <a:t>Industries, A. (n.d.). </a:t>
            </a:r>
            <a:r>
              <a:rPr lang="en-CA" i="1" dirty="0">
                <a:effectLst/>
              </a:rPr>
              <a:t>Ultra flexible White led strip - 480 Led per meter - 1m long</a:t>
            </a:r>
            <a:r>
              <a:rPr lang="en-CA" dirty="0">
                <a:effectLst/>
              </a:rPr>
              <a:t>. </a:t>
            </a:r>
            <a:r>
              <a:rPr lang="en-CA" dirty="0" err="1">
                <a:effectLst/>
              </a:rPr>
              <a:t>adafruit</a:t>
            </a:r>
            <a:r>
              <a:rPr lang="en-CA" dirty="0">
                <a:effectLst/>
              </a:rPr>
              <a:t> industries blog RSS. https://www.adafruit.com/product/4612. </a:t>
            </a:r>
          </a:p>
          <a:p>
            <a:r>
              <a:rPr lang="en-CA" i="1" dirty="0">
                <a:effectLst/>
              </a:rPr>
              <a:t>SEN-13763</a:t>
            </a:r>
            <a:r>
              <a:rPr lang="en-CA" dirty="0">
                <a:effectLst/>
              </a:rPr>
              <a:t>. </a:t>
            </a:r>
            <a:r>
              <a:rPr lang="en-CA" dirty="0" err="1">
                <a:effectLst/>
              </a:rPr>
              <a:t>DigiKey</a:t>
            </a:r>
            <a:r>
              <a:rPr lang="en-CA" dirty="0">
                <a:effectLst/>
              </a:rPr>
              <a:t>. (n.d.). https://www.digikey.ca/en/products/detail/sparkfun-electronics/SEN-13763/6023505. </a:t>
            </a:r>
          </a:p>
          <a:p>
            <a:r>
              <a:rPr lang="en-CA" i="1" dirty="0">
                <a:effectLst/>
              </a:rPr>
              <a:t>Sen-15569</a:t>
            </a:r>
            <a:r>
              <a:rPr lang="en-CA" dirty="0">
                <a:effectLst/>
              </a:rPr>
              <a:t>. </a:t>
            </a:r>
            <a:r>
              <a:rPr lang="en-CA" dirty="0" err="1">
                <a:effectLst/>
              </a:rPr>
              <a:t>DigiKey</a:t>
            </a:r>
            <a:r>
              <a:rPr lang="en-CA" dirty="0">
                <a:effectLst/>
              </a:rPr>
              <a:t>. (n.d.). https://www.digikey.ca/en/products/detail/sparkfun-electronics/SEN-15569/10384560. </a:t>
            </a:r>
          </a:p>
        </p:txBody>
      </p:sp>
    </p:spTree>
    <p:extLst>
      <p:ext uri="{BB962C8B-B14F-4D97-AF65-F5344CB8AC3E}">
        <p14:creationId xmlns:p14="http://schemas.microsoft.com/office/powerpoint/2010/main" val="3881704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DA3B-EDCC-4F87-A254-DD2249831376}"/>
              </a:ext>
            </a:extLst>
          </p:cNvPr>
          <p:cNvSpPr>
            <a:spLocks noGrp="1"/>
          </p:cNvSpPr>
          <p:nvPr>
            <p:ph type="title"/>
          </p:nvPr>
        </p:nvSpPr>
        <p:spPr/>
        <p:txBody>
          <a:bodyPr/>
          <a:lstStyle/>
          <a:p>
            <a:r>
              <a:rPr lang="en-US" dirty="0"/>
              <a:t>Main Components Requirements</a:t>
            </a:r>
            <a:endParaRPr lang="en-CA" dirty="0"/>
          </a:p>
        </p:txBody>
      </p:sp>
      <p:graphicFrame>
        <p:nvGraphicFramePr>
          <p:cNvPr id="5" name="Table 5">
            <a:extLst>
              <a:ext uri="{FF2B5EF4-FFF2-40B4-BE49-F238E27FC236}">
                <a16:creationId xmlns:a16="http://schemas.microsoft.com/office/drawing/2014/main" id="{595EF7F2-E027-4875-AB8B-F875828AD546}"/>
              </a:ext>
            </a:extLst>
          </p:cNvPr>
          <p:cNvGraphicFramePr>
            <a:graphicFrameLocks noGrp="1"/>
          </p:cNvGraphicFramePr>
          <p:nvPr>
            <p:ph idx="1"/>
            <p:extLst>
              <p:ext uri="{D42A27DB-BD31-4B8C-83A1-F6EECF244321}">
                <p14:modId xmlns:p14="http://schemas.microsoft.com/office/powerpoint/2010/main" val="1683145329"/>
              </p:ext>
            </p:extLst>
          </p:nvPr>
        </p:nvGraphicFramePr>
        <p:xfrm>
          <a:off x="3868738" y="863600"/>
          <a:ext cx="7315200" cy="53136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232084037"/>
                    </a:ext>
                  </a:extLst>
                </a:gridCol>
                <a:gridCol w="2438400">
                  <a:extLst>
                    <a:ext uri="{9D8B030D-6E8A-4147-A177-3AD203B41FA5}">
                      <a16:colId xmlns:a16="http://schemas.microsoft.com/office/drawing/2014/main" val="511520392"/>
                    </a:ext>
                  </a:extLst>
                </a:gridCol>
                <a:gridCol w="2438400">
                  <a:extLst>
                    <a:ext uri="{9D8B030D-6E8A-4147-A177-3AD203B41FA5}">
                      <a16:colId xmlns:a16="http://schemas.microsoft.com/office/drawing/2014/main" val="2998742585"/>
                    </a:ext>
                  </a:extLst>
                </a:gridCol>
              </a:tblGrid>
              <a:tr h="370840">
                <a:tc>
                  <a:txBody>
                    <a:bodyPr/>
                    <a:lstStyle/>
                    <a:p>
                      <a:r>
                        <a:rPr lang="en-US" dirty="0"/>
                        <a:t>Number</a:t>
                      </a:r>
                      <a:endParaRPr lang="en-CA" dirty="0"/>
                    </a:p>
                  </a:txBody>
                  <a:tcPr/>
                </a:tc>
                <a:tc>
                  <a:txBody>
                    <a:bodyPr/>
                    <a:lstStyle/>
                    <a:p>
                      <a:r>
                        <a:rPr lang="en-US" dirty="0"/>
                        <a:t>Description</a:t>
                      </a:r>
                      <a:endParaRPr lang="en-CA" dirty="0"/>
                    </a:p>
                  </a:txBody>
                  <a:tcPr/>
                </a:tc>
                <a:tc>
                  <a:txBody>
                    <a:bodyPr/>
                    <a:lstStyle/>
                    <a:p>
                      <a:r>
                        <a:rPr lang="en-US" dirty="0" err="1"/>
                        <a:t>Q.ty</a:t>
                      </a:r>
                      <a:endParaRPr lang="en-CA" dirty="0"/>
                    </a:p>
                  </a:txBody>
                  <a:tcPr/>
                </a:tc>
                <a:extLst>
                  <a:ext uri="{0D108BD9-81ED-4DB2-BD59-A6C34878D82A}">
                    <a16:rowId xmlns:a16="http://schemas.microsoft.com/office/drawing/2014/main" val="1714137458"/>
                  </a:ext>
                </a:extLst>
              </a:tr>
              <a:tr h="370840">
                <a:tc>
                  <a:txBody>
                    <a:bodyPr/>
                    <a:lstStyle/>
                    <a:p>
                      <a:r>
                        <a:rPr lang="en-US" b="0" dirty="0"/>
                        <a:t>1</a:t>
                      </a:r>
                      <a:endParaRPr lang="en-CA" b="0" dirty="0"/>
                    </a:p>
                  </a:txBody>
                  <a:tcPr/>
                </a:tc>
                <a:tc>
                  <a:txBody>
                    <a:bodyPr/>
                    <a:lstStyle/>
                    <a:p>
                      <a:r>
                        <a:rPr lang="en-US" sz="1800" b="0" i="0" u="none" strike="noStrike" kern="1200" dirty="0">
                          <a:solidFill>
                            <a:schemeClr val="dk1"/>
                          </a:solidFill>
                          <a:effectLst/>
                          <a:latin typeface="+mn-lt"/>
                          <a:ea typeface="+mn-ea"/>
                          <a:cs typeface="+mn-cs"/>
                        </a:rPr>
                        <a:t>Peristaltic Liquid Pump with Silicone Tubing -5V DC Power</a:t>
                      </a:r>
                      <a:endParaRPr lang="en-CA" b="0" dirty="0"/>
                    </a:p>
                  </a:txBody>
                  <a:tcPr/>
                </a:tc>
                <a:tc>
                  <a:txBody>
                    <a:bodyPr/>
                    <a:lstStyle/>
                    <a:p>
                      <a:r>
                        <a:rPr lang="en-US" dirty="0"/>
                        <a:t>1</a:t>
                      </a:r>
                      <a:endParaRPr lang="en-CA" dirty="0"/>
                    </a:p>
                  </a:txBody>
                  <a:tcPr/>
                </a:tc>
                <a:extLst>
                  <a:ext uri="{0D108BD9-81ED-4DB2-BD59-A6C34878D82A}">
                    <a16:rowId xmlns:a16="http://schemas.microsoft.com/office/drawing/2014/main" val="1676632107"/>
                  </a:ext>
                </a:extLst>
              </a:tr>
              <a:tr h="370840">
                <a:tc>
                  <a:txBody>
                    <a:bodyPr/>
                    <a:lstStyle/>
                    <a:p>
                      <a:r>
                        <a:rPr lang="en-US" b="0" dirty="0"/>
                        <a:t>2</a:t>
                      </a:r>
                      <a:endParaRPr lang="en-CA" b="0" dirty="0"/>
                    </a:p>
                  </a:txBody>
                  <a:tcPr/>
                </a:tc>
                <a:tc>
                  <a:txBody>
                    <a:bodyPr/>
                    <a:lstStyle/>
                    <a:p>
                      <a:r>
                        <a:rPr lang="en-CA" sz="1800" b="0" i="0" u="none" strike="noStrike" kern="1200" dirty="0">
                          <a:solidFill>
                            <a:schemeClr val="dk1"/>
                          </a:solidFill>
                          <a:effectLst/>
                          <a:latin typeface="+mn-lt"/>
                          <a:ea typeface="+mn-ea"/>
                          <a:cs typeface="+mn-cs"/>
                        </a:rPr>
                        <a:t>HUMIDITY &amp; TEMPERATURE SENSOR BR</a:t>
                      </a:r>
                      <a:endParaRPr lang="en-CA" b="0" dirty="0"/>
                    </a:p>
                  </a:txBody>
                  <a:tcPr/>
                </a:tc>
                <a:tc>
                  <a:txBody>
                    <a:bodyPr/>
                    <a:lstStyle/>
                    <a:p>
                      <a:r>
                        <a:rPr lang="en-US" dirty="0"/>
                        <a:t>1</a:t>
                      </a:r>
                      <a:endParaRPr lang="en-CA" dirty="0"/>
                    </a:p>
                  </a:txBody>
                  <a:tcPr/>
                </a:tc>
                <a:extLst>
                  <a:ext uri="{0D108BD9-81ED-4DB2-BD59-A6C34878D82A}">
                    <a16:rowId xmlns:a16="http://schemas.microsoft.com/office/drawing/2014/main" val="263942160"/>
                  </a:ext>
                </a:extLst>
              </a:tr>
              <a:tr h="370840">
                <a:tc>
                  <a:txBody>
                    <a:bodyPr/>
                    <a:lstStyle/>
                    <a:p>
                      <a:r>
                        <a:rPr lang="en-US" b="0" dirty="0"/>
                        <a:t>3</a:t>
                      </a:r>
                      <a:endParaRPr lang="en-CA" b="0" dirty="0"/>
                    </a:p>
                  </a:txBody>
                  <a:tcPr/>
                </a:tc>
                <a:tc>
                  <a:txBody>
                    <a:bodyPr/>
                    <a:lstStyle/>
                    <a:p>
                      <a:r>
                        <a:rPr lang="en-CA" b="0" dirty="0"/>
                        <a:t>CAPACITIVE SOIL MOISTURE SENSOR V1.2</a:t>
                      </a:r>
                    </a:p>
                  </a:txBody>
                  <a:tcPr/>
                </a:tc>
                <a:tc>
                  <a:txBody>
                    <a:bodyPr/>
                    <a:lstStyle/>
                    <a:p>
                      <a:r>
                        <a:rPr lang="en-US" dirty="0"/>
                        <a:t>1</a:t>
                      </a:r>
                      <a:endParaRPr lang="en-CA" dirty="0"/>
                    </a:p>
                  </a:txBody>
                  <a:tcPr/>
                </a:tc>
                <a:extLst>
                  <a:ext uri="{0D108BD9-81ED-4DB2-BD59-A6C34878D82A}">
                    <a16:rowId xmlns:a16="http://schemas.microsoft.com/office/drawing/2014/main" val="157580084"/>
                  </a:ext>
                </a:extLst>
              </a:tr>
              <a:tr h="370840">
                <a:tc>
                  <a:txBody>
                    <a:bodyPr/>
                    <a:lstStyle/>
                    <a:p>
                      <a:r>
                        <a:rPr lang="en-US" b="0" dirty="0"/>
                        <a:t>4</a:t>
                      </a:r>
                      <a:endParaRPr lang="en-CA" b="0" dirty="0"/>
                    </a:p>
                  </a:txBody>
                  <a:tcPr/>
                </a:tc>
                <a:tc>
                  <a:txBody>
                    <a:bodyPr/>
                    <a:lstStyle/>
                    <a:p>
                      <a:r>
                        <a:rPr lang="en-CA" sz="1800" b="0" i="0" u="none" strike="noStrike" kern="1200" dirty="0">
                          <a:solidFill>
                            <a:schemeClr val="dk1"/>
                          </a:solidFill>
                          <a:effectLst/>
                          <a:latin typeface="+mn-lt"/>
                          <a:ea typeface="+mn-ea"/>
                          <a:cs typeface="+mn-cs"/>
                        </a:rPr>
                        <a:t>Ultrasonic sensor</a:t>
                      </a:r>
                      <a:endParaRPr lang="en-CA" b="0" dirty="0"/>
                    </a:p>
                  </a:txBody>
                  <a:tcPr/>
                </a:tc>
                <a:tc>
                  <a:txBody>
                    <a:bodyPr/>
                    <a:lstStyle/>
                    <a:p>
                      <a:r>
                        <a:rPr lang="en-US" dirty="0"/>
                        <a:t>1</a:t>
                      </a:r>
                      <a:endParaRPr lang="en-CA" dirty="0"/>
                    </a:p>
                  </a:txBody>
                  <a:tcPr/>
                </a:tc>
                <a:extLst>
                  <a:ext uri="{0D108BD9-81ED-4DB2-BD59-A6C34878D82A}">
                    <a16:rowId xmlns:a16="http://schemas.microsoft.com/office/drawing/2014/main" val="1542803725"/>
                  </a:ext>
                </a:extLst>
              </a:tr>
              <a:tr h="370840">
                <a:tc>
                  <a:txBody>
                    <a:bodyPr/>
                    <a:lstStyle/>
                    <a:p>
                      <a:r>
                        <a:rPr lang="en-US" b="0" dirty="0"/>
                        <a:t>5</a:t>
                      </a:r>
                      <a:endParaRPr lang="en-CA" b="0" dirty="0"/>
                    </a:p>
                  </a:txBody>
                  <a:tcPr/>
                </a:tc>
                <a:tc>
                  <a:txBody>
                    <a:bodyPr/>
                    <a:lstStyle/>
                    <a:p>
                      <a:r>
                        <a:rPr lang="en-US" sz="1800" b="0" i="0" u="none" strike="noStrike" kern="1200" dirty="0">
                          <a:solidFill>
                            <a:schemeClr val="dk1"/>
                          </a:solidFill>
                          <a:effectLst/>
                          <a:latin typeface="+mn-lt"/>
                          <a:ea typeface="+mn-ea"/>
                          <a:cs typeface="+mn-cs"/>
                        </a:rPr>
                        <a:t>Ultra-Flexible White LED Strip - 480 LED per meter - 1m long - - Cool White ~6000K</a:t>
                      </a:r>
                      <a:endParaRPr lang="en-CA" b="0" dirty="0"/>
                    </a:p>
                  </a:txBody>
                  <a:tcPr/>
                </a:tc>
                <a:tc>
                  <a:txBody>
                    <a:bodyPr/>
                    <a:lstStyle/>
                    <a:p>
                      <a:r>
                        <a:rPr lang="en-US" dirty="0"/>
                        <a:t>1</a:t>
                      </a:r>
                      <a:endParaRPr lang="en-CA" dirty="0"/>
                    </a:p>
                  </a:txBody>
                  <a:tcPr/>
                </a:tc>
                <a:extLst>
                  <a:ext uri="{0D108BD9-81ED-4DB2-BD59-A6C34878D82A}">
                    <a16:rowId xmlns:a16="http://schemas.microsoft.com/office/drawing/2014/main" val="104543620"/>
                  </a:ext>
                </a:extLst>
              </a:tr>
              <a:tr h="370840">
                <a:tc>
                  <a:txBody>
                    <a:bodyPr/>
                    <a:lstStyle/>
                    <a:p>
                      <a:r>
                        <a:rPr lang="en-US" b="0" dirty="0"/>
                        <a:t>6</a:t>
                      </a:r>
                      <a:endParaRPr lang="en-CA" b="0" dirty="0"/>
                    </a:p>
                  </a:txBody>
                  <a:tcPr/>
                </a:tc>
                <a:tc>
                  <a:txBody>
                    <a:bodyPr/>
                    <a:lstStyle/>
                    <a:p>
                      <a:r>
                        <a:rPr lang="en-CA" sz="1800" b="0" i="0" u="none" strike="noStrike" kern="1200" dirty="0">
                          <a:solidFill>
                            <a:schemeClr val="dk1"/>
                          </a:solidFill>
                          <a:effectLst/>
                          <a:latin typeface="+mn-lt"/>
                          <a:ea typeface="+mn-ea"/>
                          <a:cs typeface="+mn-cs"/>
                        </a:rPr>
                        <a:t>Raspberry Pi 4 Model B - 4 GB RAM</a:t>
                      </a:r>
                      <a:endParaRPr lang="en-CA" b="0" dirty="0"/>
                    </a:p>
                  </a:txBody>
                  <a:tcPr/>
                </a:tc>
                <a:tc>
                  <a:txBody>
                    <a:bodyPr/>
                    <a:lstStyle/>
                    <a:p>
                      <a:r>
                        <a:rPr lang="en-US" dirty="0"/>
                        <a:t>1</a:t>
                      </a:r>
                      <a:endParaRPr lang="en-CA" dirty="0"/>
                    </a:p>
                  </a:txBody>
                  <a:tcPr/>
                </a:tc>
                <a:extLst>
                  <a:ext uri="{0D108BD9-81ED-4DB2-BD59-A6C34878D82A}">
                    <a16:rowId xmlns:a16="http://schemas.microsoft.com/office/drawing/2014/main" val="531150286"/>
                  </a:ext>
                </a:extLst>
              </a:tr>
            </a:tbl>
          </a:graphicData>
        </a:graphic>
      </p:graphicFrame>
    </p:spTree>
    <p:extLst>
      <p:ext uri="{BB962C8B-B14F-4D97-AF65-F5344CB8AC3E}">
        <p14:creationId xmlns:p14="http://schemas.microsoft.com/office/powerpoint/2010/main" val="16804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1D1B1-9298-43F7-82E1-8ACEDB994102}"/>
              </a:ext>
            </a:extLst>
          </p:cNvPr>
          <p:cNvSpPr>
            <a:spLocks noGrp="1"/>
          </p:cNvSpPr>
          <p:nvPr>
            <p:ph type="title"/>
          </p:nvPr>
        </p:nvSpPr>
        <p:spPr/>
        <p:txBody>
          <a:bodyPr/>
          <a:lstStyle/>
          <a:p>
            <a:r>
              <a:rPr lang="en-US" dirty="0"/>
              <a:t>Main Components Requirements</a:t>
            </a:r>
            <a:endParaRPr lang="en-CA" dirty="0"/>
          </a:p>
        </p:txBody>
      </p:sp>
      <p:graphicFrame>
        <p:nvGraphicFramePr>
          <p:cNvPr id="4" name="Table 4">
            <a:extLst>
              <a:ext uri="{FF2B5EF4-FFF2-40B4-BE49-F238E27FC236}">
                <a16:creationId xmlns:a16="http://schemas.microsoft.com/office/drawing/2014/main" id="{660CDAA5-7415-487F-AB49-CEA22ED478D9}"/>
              </a:ext>
            </a:extLst>
          </p:cNvPr>
          <p:cNvGraphicFramePr>
            <a:graphicFrameLocks noGrp="1"/>
          </p:cNvGraphicFramePr>
          <p:nvPr>
            <p:ph idx="1"/>
            <p:extLst>
              <p:ext uri="{D42A27DB-BD31-4B8C-83A1-F6EECF244321}">
                <p14:modId xmlns:p14="http://schemas.microsoft.com/office/powerpoint/2010/main" val="2293825937"/>
              </p:ext>
            </p:extLst>
          </p:nvPr>
        </p:nvGraphicFramePr>
        <p:xfrm>
          <a:off x="3868738" y="863600"/>
          <a:ext cx="7315200" cy="266700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4266380920"/>
                    </a:ext>
                  </a:extLst>
                </a:gridCol>
                <a:gridCol w="2438400">
                  <a:extLst>
                    <a:ext uri="{9D8B030D-6E8A-4147-A177-3AD203B41FA5}">
                      <a16:colId xmlns:a16="http://schemas.microsoft.com/office/drawing/2014/main" val="1165697547"/>
                    </a:ext>
                  </a:extLst>
                </a:gridCol>
                <a:gridCol w="2438400">
                  <a:extLst>
                    <a:ext uri="{9D8B030D-6E8A-4147-A177-3AD203B41FA5}">
                      <a16:colId xmlns:a16="http://schemas.microsoft.com/office/drawing/2014/main" val="1770722669"/>
                    </a:ext>
                  </a:extLst>
                </a:gridCol>
              </a:tblGrid>
              <a:tr h="370840">
                <a:tc>
                  <a:txBody>
                    <a:bodyPr/>
                    <a:lstStyle/>
                    <a:p>
                      <a:r>
                        <a:rPr lang="en-US" dirty="0"/>
                        <a:t>Number</a:t>
                      </a:r>
                      <a:endParaRPr lang="en-CA" dirty="0"/>
                    </a:p>
                  </a:txBody>
                  <a:tcPr/>
                </a:tc>
                <a:tc>
                  <a:txBody>
                    <a:bodyPr/>
                    <a:lstStyle/>
                    <a:p>
                      <a:r>
                        <a:rPr lang="en-US" dirty="0"/>
                        <a:t>Description</a:t>
                      </a:r>
                      <a:endParaRPr lang="en-CA" dirty="0"/>
                    </a:p>
                  </a:txBody>
                  <a:tcPr/>
                </a:tc>
                <a:tc>
                  <a:txBody>
                    <a:bodyPr/>
                    <a:lstStyle/>
                    <a:p>
                      <a:r>
                        <a:rPr lang="en-US" dirty="0" err="1"/>
                        <a:t>Q.ty</a:t>
                      </a:r>
                      <a:endParaRPr lang="en-CA" dirty="0"/>
                    </a:p>
                  </a:txBody>
                  <a:tcPr/>
                </a:tc>
                <a:extLst>
                  <a:ext uri="{0D108BD9-81ED-4DB2-BD59-A6C34878D82A}">
                    <a16:rowId xmlns:a16="http://schemas.microsoft.com/office/drawing/2014/main" val="2143988408"/>
                  </a:ext>
                </a:extLst>
              </a:tr>
              <a:tr h="370840">
                <a:tc>
                  <a:txBody>
                    <a:bodyPr/>
                    <a:lstStyle/>
                    <a:p>
                      <a:r>
                        <a:rPr lang="en-US" dirty="0"/>
                        <a:t>7</a:t>
                      </a:r>
                      <a:endParaRPr lang="en-CA" dirty="0"/>
                    </a:p>
                  </a:txBody>
                  <a:tcPr/>
                </a:tc>
                <a:tc>
                  <a:txBody>
                    <a:bodyPr/>
                    <a:lstStyle/>
                    <a:p>
                      <a:r>
                        <a:rPr lang="en-US" sz="1800" b="0" i="0" u="none" strike="noStrike" kern="1200" dirty="0">
                          <a:solidFill>
                            <a:schemeClr val="dk1"/>
                          </a:solidFill>
                          <a:effectLst/>
                          <a:latin typeface="+mn-lt"/>
                          <a:ea typeface="+mn-ea"/>
                          <a:cs typeface="+mn-cs"/>
                        </a:rPr>
                        <a:t>STANDARD LCD 16X2 + EXTRAS - WHITE ON BLUE</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878951694"/>
                  </a:ext>
                </a:extLst>
              </a:tr>
              <a:tr h="370840">
                <a:tc>
                  <a:txBody>
                    <a:bodyPr/>
                    <a:lstStyle/>
                    <a:p>
                      <a:r>
                        <a:rPr lang="en-US" dirty="0"/>
                        <a:t>8</a:t>
                      </a:r>
                      <a:endParaRPr lang="en-CA" dirty="0"/>
                    </a:p>
                  </a:txBody>
                  <a:tcPr/>
                </a:tc>
                <a:tc>
                  <a:txBody>
                    <a:bodyPr/>
                    <a:lstStyle/>
                    <a:p>
                      <a:r>
                        <a:rPr lang="en-US" sz="1800" b="0" i="0" u="none" strike="noStrike" kern="1200" dirty="0">
                          <a:solidFill>
                            <a:schemeClr val="dk1"/>
                          </a:solidFill>
                          <a:effectLst/>
                          <a:latin typeface="+mn-lt"/>
                          <a:ea typeface="+mn-ea"/>
                          <a:cs typeface="+mn-cs"/>
                        </a:rPr>
                        <a:t>I2C / SPI CHARACTER LCD BACKPACK</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3742775959"/>
                  </a:ext>
                </a:extLst>
              </a:tr>
              <a:tr h="370840">
                <a:tc>
                  <a:txBody>
                    <a:bodyPr/>
                    <a:lstStyle/>
                    <a:p>
                      <a:r>
                        <a:rPr lang="en-US" dirty="0"/>
                        <a:t>9</a:t>
                      </a:r>
                      <a:endParaRPr lang="en-CA" dirty="0"/>
                    </a:p>
                  </a:txBody>
                  <a:tcPr/>
                </a:tc>
                <a:tc>
                  <a:txBody>
                    <a:bodyPr/>
                    <a:lstStyle/>
                    <a:p>
                      <a:r>
                        <a:rPr lang="en-US" dirty="0"/>
                        <a:t>ADS1115</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3315952408"/>
                  </a:ext>
                </a:extLst>
              </a:tr>
              <a:tr h="370840">
                <a:tc>
                  <a:txBody>
                    <a:bodyPr/>
                    <a:lstStyle/>
                    <a:p>
                      <a:r>
                        <a:rPr lang="en-US" dirty="0"/>
                        <a:t>10</a:t>
                      </a:r>
                      <a:endParaRPr lang="en-CA" dirty="0"/>
                    </a:p>
                  </a:txBody>
                  <a:tcPr/>
                </a:tc>
                <a:tc>
                  <a:txBody>
                    <a:bodyPr/>
                    <a:lstStyle/>
                    <a:p>
                      <a:r>
                        <a:rPr lang="en-US" dirty="0"/>
                        <a:t>12V RELAY</a:t>
                      </a:r>
                      <a:endParaRPr lang="en-CA" dirty="0"/>
                    </a:p>
                  </a:txBody>
                  <a:tcPr/>
                </a:tc>
                <a:tc>
                  <a:txBody>
                    <a:bodyPr/>
                    <a:lstStyle/>
                    <a:p>
                      <a:r>
                        <a:rPr lang="en-US" dirty="0"/>
                        <a:t>2</a:t>
                      </a:r>
                      <a:endParaRPr lang="en-CA" dirty="0"/>
                    </a:p>
                  </a:txBody>
                  <a:tcPr/>
                </a:tc>
                <a:extLst>
                  <a:ext uri="{0D108BD9-81ED-4DB2-BD59-A6C34878D82A}">
                    <a16:rowId xmlns:a16="http://schemas.microsoft.com/office/drawing/2014/main" val="2096025999"/>
                  </a:ext>
                </a:extLst>
              </a:tr>
            </a:tbl>
          </a:graphicData>
        </a:graphic>
      </p:graphicFrame>
    </p:spTree>
    <p:extLst>
      <p:ext uri="{BB962C8B-B14F-4D97-AF65-F5344CB8AC3E}">
        <p14:creationId xmlns:p14="http://schemas.microsoft.com/office/powerpoint/2010/main" val="1338407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AC9B-E8EA-42FA-BBC7-4B69CABD66A1}"/>
              </a:ext>
            </a:extLst>
          </p:cNvPr>
          <p:cNvSpPr>
            <a:spLocks noGrp="1"/>
          </p:cNvSpPr>
          <p:nvPr>
            <p:ph type="title"/>
          </p:nvPr>
        </p:nvSpPr>
        <p:spPr/>
        <p:txBody>
          <a:bodyPr/>
          <a:lstStyle/>
          <a:p>
            <a:r>
              <a:rPr lang="en-US" dirty="0" err="1"/>
              <a:t>EasyEDA</a:t>
            </a:r>
            <a:r>
              <a:rPr lang="en-US" dirty="0"/>
              <a:t> - Introduction</a:t>
            </a:r>
            <a:endParaRPr lang="en-CA" dirty="0"/>
          </a:p>
        </p:txBody>
      </p:sp>
      <p:sp>
        <p:nvSpPr>
          <p:cNvPr id="3" name="Content Placeholder 2">
            <a:extLst>
              <a:ext uri="{FF2B5EF4-FFF2-40B4-BE49-F238E27FC236}">
                <a16:creationId xmlns:a16="http://schemas.microsoft.com/office/drawing/2014/main" id="{A2210172-6ED4-4F24-A0B0-C7180DD558B6}"/>
              </a:ext>
            </a:extLst>
          </p:cNvPr>
          <p:cNvSpPr>
            <a:spLocks noGrp="1"/>
          </p:cNvSpPr>
          <p:nvPr>
            <p:ph idx="1"/>
          </p:nvPr>
        </p:nvSpPr>
        <p:spPr/>
        <p:txBody>
          <a:bodyPr/>
          <a:lstStyle/>
          <a:p>
            <a:pPr marL="0" indent="0">
              <a:buNone/>
            </a:pPr>
            <a:r>
              <a:rPr lang="en-US" b="1" dirty="0"/>
              <a:t>What is </a:t>
            </a:r>
            <a:r>
              <a:rPr lang="en-US" b="1" dirty="0" err="1"/>
              <a:t>EasyEDA</a:t>
            </a:r>
            <a:r>
              <a:rPr lang="en-US" b="1" dirty="0"/>
              <a:t>?</a:t>
            </a:r>
          </a:p>
          <a:p>
            <a:r>
              <a:rPr lang="en-US" dirty="0" err="1"/>
              <a:t>EasyEDA</a:t>
            </a:r>
            <a:r>
              <a:rPr lang="en-US" dirty="0"/>
              <a:t> is a web-based EDA tool suite that enables hardware engineers to design, simulate, share - publicly and privately - and discuss schematics, simulations and printed circuit boards. Other features include the creation of a bill of materials, Gerber files and pick and place files and documentary outputs in PDF, PNG and SVG formats.</a:t>
            </a:r>
          </a:p>
          <a:p>
            <a:r>
              <a:rPr lang="en-US" dirty="0" err="1"/>
              <a:t>EasyEDA</a:t>
            </a:r>
            <a:r>
              <a:rPr lang="en-US" dirty="0"/>
              <a:t> allows the creation and editing of schematic diagrams, SPICE simulation of mixed analogue and digital circuits and the creation and editing of printed circuit board layouts and, optionally, the manufacture of printed circuit boards.[</a:t>
            </a:r>
            <a:endParaRPr lang="en-CA" dirty="0"/>
          </a:p>
        </p:txBody>
      </p:sp>
    </p:spTree>
    <p:extLst>
      <p:ext uri="{BB962C8B-B14F-4D97-AF65-F5344CB8AC3E}">
        <p14:creationId xmlns:p14="http://schemas.microsoft.com/office/powerpoint/2010/main" val="320042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90F4-CED5-4E73-BFDE-53567E369667}"/>
              </a:ext>
            </a:extLst>
          </p:cNvPr>
          <p:cNvSpPr>
            <a:spLocks noGrp="1"/>
          </p:cNvSpPr>
          <p:nvPr>
            <p:ph type="title"/>
          </p:nvPr>
        </p:nvSpPr>
        <p:spPr/>
        <p:txBody>
          <a:bodyPr/>
          <a:lstStyle/>
          <a:p>
            <a:r>
              <a:rPr lang="en-US" dirty="0" err="1"/>
              <a:t>EasyEDA</a:t>
            </a:r>
            <a:r>
              <a:rPr lang="en-US" dirty="0"/>
              <a:t> - Features</a:t>
            </a:r>
            <a:endParaRPr lang="en-CA" dirty="0"/>
          </a:p>
        </p:txBody>
      </p:sp>
      <p:sp>
        <p:nvSpPr>
          <p:cNvPr id="3" name="Content Placeholder 2">
            <a:extLst>
              <a:ext uri="{FF2B5EF4-FFF2-40B4-BE49-F238E27FC236}">
                <a16:creationId xmlns:a16="http://schemas.microsoft.com/office/drawing/2014/main" id="{01BC1215-6FCD-472B-9894-2AA2E703A97D}"/>
              </a:ext>
            </a:extLst>
          </p:cNvPr>
          <p:cNvSpPr>
            <a:spLocks noGrp="1"/>
          </p:cNvSpPr>
          <p:nvPr>
            <p:ph idx="1"/>
          </p:nvPr>
        </p:nvSpPr>
        <p:spPr/>
        <p:txBody>
          <a:bodyPr/>
          <a:lstStyle/>
          <a:p>
            <a:r>
              <a:rPr lang="en-US" dirty="0" err="1"/>
              <a:t>EasyEDA</a:t>
            </a:r>
            <a:r>
              <a:rPr lang="en-US" dirty="0"/>
              <a:t> is an integrated browser-based tool for schematic capture, SPICE circuit simulation, based on </a:t>
            </a:r>
            <a:r>
              <a:rPr lang="en-US" dirty="0" err="1"/>
              <a:t>Ngspice</a:t>
            </a:r>
            <a:r>
              <a:rPr lang="en-US" dirty="0"/>
              <a:t>, and PCB layout.</a:t>
            </a:r>
          </a:p>
          <a:p>
            <a:r>
              <a:rPr lang="en-US" dirty="0"/>
              <a:t>Import from Altium Designer, </a:t>
            </a:r>
            <a:r>
              <a:rPr lang="en-US" dirty="0" err="1"/>
              <a:t>CircuitMaker</a:t>
            </a:r>
            <a:r>
              <a:rPr lang="en-US" dirty="0"/>
              <a:t>, Eagle, </a:t>
            </a:r>
            <a:r>
              <a:rPr lang="en-US" dirty="0" err="1"/>
              <a:t>Kicad</a:t>
            </a:r>
            <a:r>
              <a:rPr lang="en-US" dirty="0"/>
              <a:t> and </a:t>
            </a:r>
            <a:r>
              <a:rPr lang="en-US" dirty="0" err="1"/>
              <a:t>LTspice</a:t>
            </a:r>
            <a:r>
              <a:rPr lang="en-US" dirty="0"/>
              <a:t> file formats as well as generic SPICE netlists is supported. SPICE netlists can be exported to third party simulation tools and export of PCB netlists in Altium, PADS and </a:t>
            </a:r>
            <a:r>
              <a:rPr lang="en-US" dirty="0" err="1"/>
              <a:t>FreePCB</a:t>
            </a:r>
            <a:r>
              <a:rPr lang="en-US" dirty="0"/>
              <a:t> formats is also supported.</a:t>
            </a:r>
          </a:p>
          <a:p>
            <a:endParaRPr lang="en-CA" dirty="0"/>
          </a:p>
        </p:txBody>
      </p:sp>
    </p:spTree>
    <p:extLst>
      <p:ext uri="{BB962C8B-B14F-4D97-AF65-F5344CB8AC3E}">
        <p14:creationId xmlns:p14="http://schemas.microsoft.com/office/powerpoint/2010/main" val="17575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4D65-FDCD-409D-A629-791641D65B4E}"/>
              </a:ext>
            </a:extLst>
          </p:cNvPr>
          <p:cNvSpPr>
            <a:spLocks noGrp="1"/>
          </p:cNvSpPr>
          <p:nvPr>
            <p:ph type="title"/>
          </p:nvPr>
        </p:nvSpPr>
        <p:spPr/>
        <p:txBody>
          <a:bodyPr/>
          <a:lstStyle/>
          <a:p>
            <a:r>
              <a:rPr lang="en-US" dirty="0" err="1"/>
              <a:t>EasyEDA</a:t>
            </a:r>
            <a:r>
              <a:rPr lang="en-US" dirty="0"/>
              <a:t>- </a:t>
            </a:r>
            <a:r>
              <a:rPr lang="en-US" dirty="0" err="1"/>
              <a:t>KiCAD</a:t>
            </a:r>
            <a:r>
              <a:rPr lang="en-US" dirty="0"/>
              <a:t> Comparison</a:t>
            </a:r>
            <a:br>
              <a:rPr lang="en-US" dirty="0"/>
            </a:br>
            <a:endParaRPr lang="en-CA" dirty="0"/>
          </a:p>
        </p:txBody>
      </p:sp>
      <p:graphicFrame>
        <p:nvGraphicFramePr>
          <p:cNvPr id="4" name="Table 4">
            <a:extLst>
              <a:ext uri="{FF2B5EF4-FFF2-40B4-BE49-F238E27FC236}">
                <a16:creationId xmlns:a16="http://schemas.microsoft.com/office/drawing/2014/main" id="{340E72B5-EA6D-4ADF-A4A3-74189261137E}"/>
              </a:ext>
            </a:extLst>
          </p:cNvPr>
          <p:cNvGraphicFramePr>
            <a:graphicFrameLocks noGrp="1"/>
          </p:cNvGraphicFramePr>
          <p:nvPr>
            <p:ph idx="1"/>
            <p:extLst>
              <p:ext uri="{D42A27DB-BD31-4B8C-83A1-F6EECF244321}">
                <p14:modId xmlns:p14="http://schemas.microsoft.com/office/powerpoint/2010/main" val="2313538362"/>
              </p:ext>
            </p:extLst>
          </p:nvPr>
        </p:nvGraphicFramePr>
        <p:xfrm>
          <a:off x="3868738" y="863600"/>
          <a:ext cx="7315200" cy="5400040"/>
        </p:xfrm>
        <a:graphic>
          <a:graphicData uri="http://schemas.openxmlformats.org/drawingml/2006/table">
            <a:tbl>
              <a:tblPr firstRow="1" bandRow="1">
                <a:tableStyleId>{5C22544A-7EE6-4342-B048-85BDC9FD1C3A}</a:tableStyleId>
              </a:tblPr>
              <a:tblGrid>
                <a:gridCol w="1257177">
                  <a:extLst>
                    <a:ext uri="{9D8B030D-6E8A-4147-A177-3AD203B41FA5}">
                      <a16:colId xmlns:a16="http://schemas.microsoft.com/office/drawing/2014/main" val="3732913191"/>
                    </a:ext>
                  </a:extLst>
                </a:gridCol>
                <a:gridCol w="2901462">
                  <a:extLst>
                    <a:ext uri="{9D8B030D-6E8A-4147-A177-3AD203B41FA5}">
                      <a16:colId xmlns:a16="http://schemas.microsoft.com/office/drawing/2014/main" val="1755274720"/>
                    </a:ext>
                  </a:extLst>
                </a:gridCol>
                <a:gridCol w="3156561">
                  <a:extLst>
                    <a:ext uri="{9D8B030D-6E8A-4147-A177-3AD203B41FA5}">
                      <a16:colId xmlns:a16="http://schemas.microsoft.com/office/drawing/2014/main" val="807807805"/>
                    </a:ext>
                  </a:extLst>
                </a:gridCol>
              </a:tblGrid>
              <a:tr h="370840">
                <a:tc>
                  <a:txBody>
                    <a:bodyPr/>
                    <a:lstStyle/>
                    <a:p>
                      <a:r>
                        <a:rPr lang="en-US" dirty="0"/>
                        <a:t>Features</a:t>
                      </a:r>
                      <a:endParaRPr lang="en-CA" dirty="0"/>
                    </a:p>
                  </a:txBody>
                  <a:tcPr/>
                </a:tc>
                <a:tc>
                  <a:txBody>
                    <a:bodyPr/>
                    <a:lstStyle/>
                    <a:p>
                      <a:r>
                        <a:rPr lang="en-US" dirty="0" err="1"/>
                        <a:t>KiCAD</a:t>
                      </a:r>
                      <a:endParaRPr lang="en-CA" dirty="0"/>
                    </a:p>
                  </a:txBody>
                  <a:tcPr/>
                </a:tc>
                <a:tc>
                  <a:txBody>
                    <a:bodyPr/>
                    <a:lstStyle/>
                    <a:p>
                      <a:r>
                        <a:rPr lang="en-US" dirty="0" err="1"/>
                        <a:t>EasyEDA</a:t>
                      </a:r>
                      <a:endParaRPr lang="en-CA" dirty="0"/>
                    </a:p>
                  </a:txBody>
                  <a:tcPr/>
                </a:tc>
                <a:extLst>
                  <a:ext uri="{0D108BD9-81ED-4DB2-BD59-A6C34878D82A}">
                    <a16:rowId xmlns:a16="http://schemas.microsoft.com/office/drawing/2014/main" val="1059062021"/>
                  </a:ext>
                </a:extLst>
              </a:tr>
              <a:tr h="370840">
                <a:tc>
                  <a:txBody>
                    <a:bodyPr/>
                    <a:lstStyle/>
                    <a:p>
                      <a:r>
                        <a:rPr lang="en-US" dirty="0"/>
                        <a:t>Platform Type</a:t>
                      </a:r>
                      <a:endParaRPr lang="en-CA" dirty="0"/>
                    </a:p>
                  </a:txBody>
                  <a:tcPr/>
                </a:tc>
                <a:tc>
                  <a:txBody>
                    <a:bodyPr/>
                    <a:lstStyle/>
                    <a:p>
                      <a:r>
                        <a:rPr lang="en-US" dirty="0"/>
                        <a:t>Need to be installed, larger size, run on all major OS</a:t>
                      </a:r>
                      <a:endParaRPr lang="en-CA" dirty="0"/>
                    </a:p>
                  </a:txBody>
                  <a:tcPr/>
                </a:tc>
                <a:tc>
                  <a:txBody>
                    <a:bodyPr/>
                    <a:lstStyle/>
                    <a:p>
                      <a:r>
                        <a:rPr lang="en-US" dirty="0"/>
                        <a:t>Online, can access on any browser, allow to store on Cloud</a:t>
                      </a:r>
                      <a:endParaRPr lang="en-CA" dirty="0"/>
                    </a:p>
                  </a:txBody>
                  <a:tcPr/>
                </a:tc>
                <a:extLst>
                  <a:ext uri="{0D108BD9-81ED-4DB2-BD59-A6C34878D82A}">
                    <a16:rowId xmlns:a16="http://schemas.microsoft.com/office/drawing/2014/main" val="1974032331"/>
                  </a:ext>
                </a:extLst>
              </a:tr>
              <a:tr h="370840">
                <a:tc>
                  <a:txBody>
                    <a:bodyPr/>
                    <a:lstStyle/>
                    <a:p>
                      <a:r>
                        <a:rPr lang="en-US" dirty="0"/>
                        <a:t>Libraries</a:t>
                      </a:r>
                      <a:endParaRPr lang="en-CA" dirty="0"/>
                    </a:p>
                  </a:txBody>
                  <a:tcPr/>
                </a:tc>
                <a:tc>
                  <a:txBody>
                    <a:bodyPr/>
                    <a:lstStyle/>
                    <a:p>
                      <a:r>
                        <a:rPr lang="en-US" dirty="0"/>
                        <a:t>Libraries package need to be download. Have a </a:t>
                      </a:r>
                      <a:r>
                        <a:rPr lang="en-US" dirty="0" err="1"/>
                        <a:t>Github</a:t>
                      </a:r>
                      <a:r>
                        <a:rPr lang="en-US" dirty="0"/>
                        <a:t> repository where you can upload your own libraries.</a:t>
                      </a:r>
                      <a:endParaRPr lang="en-CA" dirty="0"/>
                    </a:p>
                  </a:txBody>
                  <a:tcPr/>
                </a:tc>
                <a:tc>
                  <a:txBody>
                    <a:bodyPr/>
                    <a:lstStyle/>
                    <a:p>
                      <a:r>
                        <a:rPr lang="en-US" dirty="0"/>
                        <a:t>Libraries with more than one millions parts. Have information like pricing, stock quantity, …</a:t>
                      </a:r>
                      <a:endParaRPr lang="en-CA" dirty="0"/>
                    </a:p>
                  </a:txBody>
                  <a:tcPr/>
                </a:tc>
                <a:extLst>
                  <a:ext uri="{0D108BD9-81ED-4DB2-BD59-A6C34878D82A}">
                    <a16:rowId xmlns:a16="http://schemas.microsoft.com/office/drawing/2014/main" val="4155035774"/>
                  </a:ext>
                </a:extLst>
              </a:tr>
              <a:tr h="370840">
                <a:tc>
                  <a:txBody>
                    <a:bodyPr/>
                    <a:lstStyle/>
                    <a:p>
                      <a:r>
                        <a:rPr lang="en-US" dirty="0"/>
                        <a:t>User Interface</a:t>
                      </a:r>
                      <a:endParaRPr lang="en-CA" dirty="0"/>
                    </a:p>
                  </a:txBody>
                  <a:tcPr/>
                </a:tc>
                <a:tc>
                  <a:txBody>
                    <a:bodyPr/>
                    <a:lstStyle/>
                    <a:p>
                      <a:r>
                        <a:rPr lang="en-US" dirty="0" err="1"/>
                        <a:t>KiCAD</a:t>
                      </a:r>
                      <a:r>
                        <a:rPr lang="en-US" dirty="0"/>
                        <a:t> UI has modern looking and better color coded. Tools are easy to find, and quick access. </a:t>
                      </a:r>
                      <a:r>
                        <a:rPr lang="en-US" dirty="0" err="1"/>
                        <a:t>KiCAD</a:t>
                      </a:r>
                      <a:r>
                        <a:rPr lang="en-US" dirty="0"/>
                        <a:t> is open source</a:t>
                      </a:r>
                      <a:endParaRPr lang="en-CA" dirty="0"/>
                    </a:p>
                  </a:txBody>
                  <a:tcPr/>
                </a:tc>
                <a:tc>
                  <a:txBody>
                    <a:bodyPr/>
                    <a:lstStyle/>
                    <a:p>
                      <a:r>
                        <a:rPr lang="en-US" dirty="0"/>
                        <a:t>Basic UI, simple color scheme. It has features to filter and search for projects, parts, files, etc.</a:t>
                      </a:r>
                    </a:p>
                  </a:txBody>
                  <a:tcPr/>
                </a:tc>
                <a:extLst>
                  <a:ext uri="{0D108BD9-81ED-4DB2-BD59-A6C34878D82A}">
                    <a16:rowId xmlns:a16="http://schemas.microsoft.com/office/drawing/2014/main" val="3050314069"/>
                  </a:ext>
                </a:extLst>
              </a:tr>
              <a:tr h="370840">
                <a:tc>
                  <a:txBody>
                    <a:bodyPr/>
                    <a:lstStyle/>
                    <a:p>
                      <a:r>
                        <a:rPr lang="en-US" dirty="0"/>
                        <a:t>Routing the PCB</a:t>
                      </a:r>
                      <a:endParaRPr lang="en-CA" dirty="0"/>
                    </a:p>
                  </a:txBody>
                  <a:tcPr/>
                </a:tc>
                <a:tc>
                  <a:txBody>
                    <a:bodyPr/>
                    <a:lstStyle/>
                    <a:p>
                      <a:r>
                        <a:rPr lang="en-US" dirty="0"/>
                        <a:t>You can use the </a:t>
                      </a:r>
                      <a:r>
                        <a:rPr lang="en-US" dirty="0" err="1"/>
                        <a:t>PCBNew</a:t>
                      </a:r>
                      <a:r>
                        <a:rPr lang="en-US" dirty="0"/>
                        <a:t> module, which handles layout and routing tasks. </a:t>
                      </a:r>
                      <a:endParaRPr lang="en-CA" dirty="0"/>
                    </a:p>
                  </a:txBody>
                  <a:tcPr/>
                </a:tc>
                <a:tc>
                  <a:txBody>
                    <a:bodyPr/>
                    <a:lstStyle/>
                    <a:p>
                      <a:r>
                        <a:rPr lang="en-US" dirty="0"/>
                        <a:t>You can use online platform for routing, or download a package which allows you to use manual and auto- routing on desktop</a:t>
                      </a:r>
                    </a:p>
                  </a:txBody>
                  <a:tcPr/>
                </a:tc>
                <a:extLst>
                  <a:ext uri="{0D108BD9-81ED-4DB2-BD59-A6C34878D82A}">
                    <a16:rowId xmlns:a16="http://schemas.microsoft.com/office/drawing/2014/main" val="2089820722"/>
                  </a:ext>
                </a:extLst>
              </a:tr>
            </a:tbl>
          </a:graphicData>
        </a:graphic>
      </p:graphicFrame>
    </p:spTree>
    <p:extLst>
      <p:ext uri="{BB962C8B-B14F-4D97-AF65-F5344CB8AC3E}">
        <p14:creationId xmlns:p14="http://schemas.microsoft.com/office/powerpoint/2010/main" val="129107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82FD-E82F-4680-8D61-01BDF38A4615}"/>
              </a:ext>
            </a:extLst>
          </p:cNvPr>
          <p:cNvSpPr>
            <a:spLocks noGrp="1"/>
          </p:cNvSpPr>
          <p:nvPr>
            <p:ph type="title"/>
          </p:nvPr>
        </p:nvSpPr>
        <p:spPr/>
        <p:txBody>
          <a:bodyPr/>
          <a:lstStyle/>
          <a:p>
            <a:r>
              <a:rPr lang="en-US" dirty="0" err="1"/>
              <a:t>EasyEDA</a:t>
            </a:r>
            <a:r>
              <a:rPr lang="en-US" dirty="0"/>
              <a:t>- </a:t>
            </a:r>
            <a:r>
              <a:rPr lang="en-US" dirty="0" err="1"/>
              <a:t>KiCAD</a:t>
            </a:r>
            <a:r>
              <a:rPr lang="en-US" dirty="0"/>
              <a:t> Comparison</a:t>
            </a:r>
            <a:br>
              <a:rPr lang="en-US" dirty="0"/>
            </a:br>
            <a:r>
              <a:rPr lang="en-US" dirty="0"/>
              <a:t>(</a:t>
            </a:r>
            <a:r>
              <a:rPr lang="en-US" dirty="0" err="1"/>
              <a:t>cont</a:t>
            </a:r>
            <a:r>
              <a:rPr lang="en-US" dirty="0"/>
              <a:t>)</a:t>
            </a:r>
            <a:endParaRPr lang="en-CA" dirty="0"/>
          </a:p>
        </p:txBody>
      </p:sp>
      <p:graphicFrame>
        <p:nvGraphicFramePr>
          <p:cNvPr id="4" name="Table 4">
            <a:extLst>
              <a:ext uri="{FF2B5EF4-FFF2-40B4-BE49-F238E27FC236}">
                <a16:creationId xmlns:a16="http://schemas.microsoft.com/office/drawing/2014/main" id="{C0C8B00A-1100-475D-B38B-D94649941C34}"/>
              </a:ext>
            </a:extLst>
          </p:cNvPr>
          <p:cNvGraphicFramePr>
            <a:graphicFrameLocks/>
          </p:cNvGraphicFramePr>
          <p:nvPr>
            <p:extLst>
              <p:ext uri="{D42A27DB-BD31-4B8C-83A1-F6EECF244321}">
                <p14:modId xmlns:p14="http://schemas.microsoft.com/office/powerpoint/2010/main" val="1520815753"/>
              </p:ext>
            </p:extLst>
          </p:nvPr>
        </p:nvGraphicFramePr>
        <p:xfrm>
          <a:off x="3868738" y="863600"/>
          <a:ext cx="7315200" cy="5582920"/>
        </p:xfrm>
        <a:graphic>
          <a:graphicData uri="http://schemas.openxmlformats.org/drawingml/2006/table">
            <a:tbl>
              <a:tblPr firstRow="1" bandRow="1">
                <a:tableStyleId>{5C22544A-7EE6-4342-B048-85BDC9FD1C3A}</a:tableStyleId>
              </a:tblPr>
              <a:tblGrid>
                <a:gridCol w="1556116">
                  <a:extLst>
                    <a:ext uri="{9D8B030D-6E8A-4147-A177-3AD203B41FA5}">
                      <a16:colId xmlns:a16="http://schemas.microsoft.com/office/drawing/2014/main" val="3732913191"/>
                    </a:ext>
                  </a:extLst>
                </a:gridCol>
                <a:gridCol w="2602523">
                  <a:extLst>
                    <a:ext uri="{9D8B030D-6E8A-4147-A177-3AD203B41FA5}">
                      <a16:colId xmlns:a16="http://schemas.microsoft.com/office/drawing/2014/main" val="1755274720"/>
                    </a:ext>
                  </a:extLst>
                </a:gridCol>
                <a:gridCol w="3156561">
                  <a:extLst>
                    <a:ext uri="{9D8B030D-6E8A-4147-A177-3AD203B41FA5}">
                      <a16:colId xmlns:a16="http://schemas.microsoft.com/office/drawing/2014/main" val="807807805"/>
                    </a:ext>
                  </a:extLst>
                </a:gridCol>
              </a:tblGrid>
              <a:tr h="370840">
                <a:tc>
                  <a:txBody>
                    <a:bodyPr/>
                    <a:lstStyle/>
                    <a:p>
                      <a:r>
                        <a:rPr lang="en-US" dirty="0"/>
                        <a:t>Features</a:t>
                      </a:r>
                      <a:endParaRPr lang="en-CA" dirty="0"/>
                    </a:p>
                  </a:txBody>
                  <a:tcPr/>
                </a:tc>
                <a:tc>
                  <a:txBody>
                    <a:bodyPr/>
                    <a:lstStyle/>
                    <a:p>
                      <a:r>
                        <a:rPr lang="en-US" dirty="0" err="1"/>
                        <a:t>KiCAD</a:t>
                      </a:r>
                      <a:endParaRPr lang="en-CA" dirty="0"/>
                    </a:p>
                  </a:txBody>
                  <a:tcPr/>
                </a:tc>
                <a:tc>
                  <a:txBody>
                    <a:bodyPr/>
                    <a:lstStyle/>
                    <a:p>
                      <a:r>
                        <a:rPr lang="en-US" dirty="0" err="1"/>
                        <a:t>EasyEDA</a:t>
                      </a:r>
                      <a:endParaRPr lang="en-CA" dirty="0"/>
                    </a:p>
                  </a:txBody>
                  <a:tcPr/>
                </a:tc>
                <a:extLst>
                  <a:ext uri="{0D108BD9-81ED-4DB2-BD59-A6C34878D82A}">
                    <a16:rowId xmlns:a16="http://schemas.microsoft.com/office/drawing/2014/main" val="1059062021"/>
                  </a:ext>
                </a:extLst>
              </a:tr>
              <a:tr h="370840">
                <a:tc>
                  <a:txBody>
                    <a:bodyPr/>
                    <a:lstStyle/>
                    <a:p>
                      <a:r>
                        <a:rPr lang="en-US" dirty="0"/>
                        <a:t>Team Collaboration</a:t>
                      </a:r>
                      <a:endParaRPr lang="en-C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Does not have this feature</a:t>
                      </a:r>
                      <a:r>
                        <a:rPr lang="en-CA" dirty="0"/>
                        <a:t>.</a:t>
                      </a:r>
                    </a:p>
                  </a:txBody>
                  <a:tcPr/>
                </a:tc>
                <a:tc>
                  <a:txBody>
                    <a:bodyPr/>
                    <a:lstStyle/>
                    <a:p>
                      <a:r>
                        <a:rPr lang="en-US" dirty="0"/>
                        <a:t>Has cloud-based online working feature, anyone on the team can edit it in real time.</a:t>
                      </a:r>
                      <a:endParaRPr lang="en-CA" dirty="0"/>
                    </a:p>
                  </a:txBody>
                  <a:tcPr/>
                </a:tc>
                <a:extLst>
                  <a:ext uri="{0D108BD9-81ED-4DB2-BD59-A6C34878D82A}">
                    <a16:rowId xmlns:a16="http://schemas.microsoft.com/office/drawing/2014/main" val="1974032331"/>
                  </a:ext>
                </a:extLst>
              </a:tr>
              <a:tr h="370840">
                <a:tc>
                  <a:txBody>
                    <a:bodyPr/>
                    <a:lstStyle/>
                    <a:p>
                      <a:r>
                        <a:rPr lang="en-US" dirty="0"/>
                        <a:t>Schematic Features</a:t>
                      </a:r>
                      <a:endParaRPr lang="en-CA" dirty="0"/>
                    </a:p>
                  </a:txBody>
                  <a:tcPr/>
                </a:tc>
                <a:tc>
                  <a:txBody>
                    <a:bodyPr/>
                    <a:lstStyle/>
                    <a:p>
                      <a:r>
                        <a:rPr lang="en-US" dirty="0" err="1"/>
                        <a:t>KiCAD</a:t>
                      </a:r>
                      <a:r>
                        <a:rPr lang="en-US" dirty="0"/>
                        <a:t> includes </a:t>
                      </a:r>
                      <a:r>
                        <a:rPr lang="en-US" dirty="0" err="1"/>
                        <a:t>Eeschema</a:t>
                      </a:r>
                      <a:r>
                        <a:rPr lang="en-US" dirty="0"/>
                        <a:t>, its module for all schematic related tasks. </a:t>
                      </a:r>
                      <a:r>
                        <a:rPr lang="en-US" dirty="0" err="1"/>
                        <a:t>Eeschema</a:t>
                      </a:r>
                      <a:r>
                        <a:rPr lang="en-US" dirty="0"/>
                        <a:t> allows to wok with all major formats. You can export to PDF, SVG, HPGL</a:t>
                      </a:r>
                    </a:p>
                    <a:p>
                      <a:r>
                        <a:rPr lang="en-US" dirty="0"/>
                        <a:t>Can work with multi-layer schematic, has hierarchical schematic conversion feature.</a:t>
                      </a:r>
                      <a:endParaRPr lang="en-CA" dirty="0"/>
                    </a:p>
                  </a:txBody>
                  <a:tcPr/>
                </a:tc>
                <a:tc>
                  <a:txBody>
                    <a:bodyPr/>
                    <a:lstStyle/>
                    <a:p>
                      <a:r>
                        <a:rPr lang="en-US" dirty="0"/>
                        <a:t>Easy draw symbol from scratch, or use existing symbols by editing them. </a:t>
                      </a:r>
                    </a:p>
                    <a:p>
                      <a:r>
                        <a:rPr lang="en-US" dirty="0"/>
                        <a:t>Also has 3D components symbols.</a:t>
                      </a:r>
                      <a:endParaRPr lang="en-CA" dirty="0"/>
                    </a:p>
                  </a:txBody>
                  <a:tcPr/>
                </a:tc>
                <a:extLst>
                  <a:ext uri="{0D108BD9-81ED-4DB2-BD59-A6C34878D82A}">
                    <a16:rowId xmlns:a16="http://schemas.microsoft.com/office/drawing/2014/main" val="4155035774"/>
                  </a:ext>
                </a:extLst>
              </a:tr>
              <a:tr h="370840">
                <a:tc>
                  <a:txBody>
                    <a:bodyPr/>
                    <a:lstStyle/>
                    <a:p>
                      <a:r>
                        <a:rPr lang="en-US" dirty="0"/>
                        <a:t>3D Viewing</a:t>
                      </a:r>
                      <a:endParaRPr lang="en-CA" dirty="0"/>
                    </a:p>
                  </a:txBody>
                  <a:tcPr/>
                </a:tc>
                <a:tc>
                  <a:txBody>
                    <a:bodyPr/>
                    <a:lstStyle/>
                    <a:p>
                      <a:r>
                        <a:rPr lang="en-US" dirty="0"/>
                        <a:t>Simple converting between 2D and 3D. </a:t>
                      </a:r>
                      <a:endParaRPr lang="en-CA" dirty="0"/>
                    </a:p>
                  </a:txBody>
                  <a:tcPr/>
                </a:tc>
                <a:tc>
                  <a:txBody>
                    <a:bodyPr/>
                    <a:lstStyle/>
                    <a:p>
                      <a:r>
                        <a:rPr lang="en-US" dirty="0"/>
                        <a:t>Also have a 3D modeling feature set, but it is comparatively in terms of functionality.</a:t>
                      </a:r>
                    </a:p>
                  </a:txBody>
                  <a:tcPr/>
                </a:tc>
                <a:extLst>
                  <a:ext uri="{0D108BD9-81ED-4DB2-BD59-A6C34878D82A}">
                    <a16:rowId xmlns:a16="http://schemas.microsoft.com/office/drawing/2014/main" val="3050314069"/>
                  </a:ext>
                </a:extLst>
              </a:tr>
            </a:tbl>
          </a:graphicData>
        </a:graphic>
      </p:graphicFrame>
    </p:spTree>
    <p:extLst>
      <p:ext uri="{BB962C8B-B14F-4D97-AF65-F5344CB8AC3E}">
        <p14:creationId xmlns:p14="http://schemas.microsoft.com/office/powerpoint/2010/main" val="427870864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1665</TotalTime>
  <Words>1529</Words>
  <Application>Microsoft Office PowerPoint</Application>
  <PresentationFormat>Widescreen</PresentationFormat>
  <Paragraphs>160</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Corbel</vt:lpstr>
      <vt:lpstr>Wingdings 2</vt:lpstr>
      <vt:lpstr>Frame</vt:lpstr>
      <vt:lpstr>Schematic Design</vt:lpstr>
      <vt:lpstr>Project summary – Block diagram</vt:lpstr>
      <vt:lpstr>Project Summary – Key features</vt:lpstr>
      <vt:lpstr>Main Components Requirements</vt:lpstr>
      <vt:lpstr>Main Components Requirements</vt:lpstr>
      <vt:lpstr>EasyEDA - Introduction</vt:lpstr>
      <vt:lpstr>EasyEDA - Features</vt:lpstr>
      <vt:lpstr>EasyEDA- KiCAD Comparison </vt:lpstr>
      <vt:lpstr>EasyEDA- KiCAD Comparison (cont)</vt:lpstr>
      <vt:lpstr>EasyEDA- KiCAD Comparion (cont)</vt:lpstr>
      <vt:lpstr>EasyEDA – Designer UI</vt:lpstr>
      <vt:lpstr>EasyEDA – New Design</vt:lpstr>
      <vt:lpstr>EasyEDA –Design Schematic</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EasyEDA –Design Schematic (cont.)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Schematic Design</dc:title>
  <dc:creator>Vy Nguyễn</dc:creator>
  <cp:lastModifiedBy>Vy Nguyễn</cp:lastModifiedBy>
  <cp:revision>3</cp:revision>
  <dcterms:created xsi:type="dcterms:W3CDTF">2021-08-11T02:23:22Z</dcterms:created>
  <dcterms:modified xsi:type="dcterms:W3CDTF">2021-08-12T06:25:26Z</dcterms:modified>
</cp:coreProperties>
</file>