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5b0a5f073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5b0a5f073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5b0a5f073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5b0a5f073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5b0a5f073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5b0a5f073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e5b0a5f07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e5b0a5f07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e5b0a5f073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e5b0a5f073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e5b0a5f073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e5b0a5f073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e5b0a5f07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e5b0a5f07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e5b0a5f073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e5b0a5f073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e5b0a5f073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e5b0a5f073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e5b0a5f073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e5b0a5f073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5b0a5f07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5b0a5f07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e5b0a5f07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e5b0a5f07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e5b0a5f073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e5b0a5f073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e5b0a5f073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e5b0a5f07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e5b0a5f073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e5b0a5f073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e5b0a5f073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e5b0a5f073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e5b0a5f073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e5b0a5f073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e5b0a5f07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e5b0a5f07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e5b0a5f073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e5b0a5f073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e5b0a5f073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e5b0a5f073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e5b0a5f073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e5b0a5f073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5b0a5f07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5b0a5f07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e5bc830ec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e5bc830ec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e5bc830ec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e5bc830ec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e5bc830e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e5bc830e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5bc830ec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5bc830ec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e5bc830ec0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e5bc830ec0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e5bc830e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e5bc830e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e5b0a5f07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e5b0a5f07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e5b0a5f07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e5b0a5f07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e5b0a5f073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e5b0a5f073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e5b0a5f07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e5b0a5f07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e5b0a5f07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e5b0a5f07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e5b0a5f07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e5b0a5f07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e5b0a5f073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e5b0a5f073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e5b0a5f073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e5b0a5f073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e5b0a5f073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e5b0a5f073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cloud.google.com/sdk/docs/install#window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console.cloud.google.com/flows/enableapi?apiid=cloudiot.googleapis.com,pubsub&amp;_ga=2.214956752.655476539.1626648635-1854975120.162647293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Smart Greenify Device</a:t>
            </a:r>
            <a:endParaRPr>
              <a:latin typeface="Times New Roman"/>
              <a:ea typeface="Times New Roman"/>
              <a:cs typeface="Times New Roman"/>
              <a:sym typeface="Times New Roman"/>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 project that makes indoor planting easier!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ph idx="1" type="body"/>
          </p:nvPr>
        </p:nvSpPr>
        <p:spPr>
          <a:xfrm>
            <a:off x="874700" y="622100"/>
            <a:ext cx="7505700" cy="412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Before going to step 3, we need to: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**Create our credentials in this one we need to switch to the raspberry pi **</a:t>
            </a:r>
            <a:endParaRPr b="1"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Open a terminal window and run the following multi-line command to create an RS256 key</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929181"/>
                </a:solidFill>
                <a:highlight>
                  <a:srgbClr val="22221B"/>
                </a:highlight>
                <a:latin typeface="Consolas"/>
                <a:ea typeface="Consolas"/>
                <a:cs typeface="Consolas"/>
                <a:sym typeface="Consolas"/>
              </a:rPr>
              <a:t>openssl req -x509 -newkey rsa:2048 -keyout rsa_private.pem -nodes \</a:t>
            </a:r>
            <a:br>
              <a:rPr lang="en" sz="1500">
                <a:solidFill>
                  <a:srgbClr val="929181"/>
                </a:solidFill>
                <a:highlight>
                  <a:srgbClr val="22221B"/>
                </a:highlight>
                <a:latin typeface="Consolas"/>
                <a:ea typeface="Consolas"/>
                <a:cs typeface="Consolas"/>
                <a:sym typeface="Consolas"/>
              </a:rPr>
            </a:br>
            <a:r>
              <a:rPr lang="en" sz="1500">
                <a:solidFill>
                  <a:srgbClr val="929181"/>
                </a:solidFill>
                <a:highlight>
                  <a:srgbClr val="22221B"/>
                </a:highlight>
                <a:latin typeface="Consolas"/>
                <a:ea typeface="Consolas"/>
                <a:cs typeface="Consolas"/>
                <a:sym typeface="Consolas"/>
              </a:rPr>
              <a:t>    -out rsa_cert.pem -subj "/CN=unused"</a:t>
            </a:r>
            <a:endParaRPr sz="15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r>
              <a:t/>
            </a:r>
            <a:endParaRPr sz="15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r>
              <a:t/>
            </a:r>
            <a:endParaRPr sz="1500">
              <a:solidFill>
                <a:srgbClr val="929181"/>
              </a:solidFill>
              <a:highlight>
                <a:srgbClr val="22221B"/>
              </a:highlight>
              <a:latin typeface="Consolas"/>
              <a:ea typeface="Consolas"/>
              <a:cs typeface="Consolas"/>
              <a:sym typeface="Consolas"/>
            </a:endParaRPr>
          </a:p>
          <a:p>
            <a:pPr indent="-336550" lvl="0" marL="457200" rtl="0" algn="l">
              <a:spcBef>
                <a:spcPts val="0"/>
              </a:spcBef>
              <a:spcAft>
                <a:spcPts val="0"/>
              </a:spcAft>
              <a:buSzPts val="1700"/>
              <a:buFont typeface="Times New Roman"/>
              <a:buChar char="●"/>
            </a:pPr>
            <a:r>
              <a:rPr lang="en" sz="1700">
                <a:solidFill>
                  <a:srgbClr val="000000"/>
                </a:solidFill>
                <a:latin typeface="Times New Roman"/>
                <a:ea typeface="Times New Roman"/>
                <a:cs typeface="Times New Roman"/>
                <a:sym typeface="Times New Roman"/>
              </a:rPr>
              <a:t>Run </a:t>
            </a:r>
            <a:r>
              <a:rPr lang="en" sz="1700">
                <a:solidFill>
                  <a:srgbClr val="929181"/>
                </a:solidFill>
                <a:highlight>
                  <a:srgbClr val="22221B"/>
                </a:highlight>
                <a:latin typeface="Times New Roman"/>
                <a:ea typeface="Times New Roman"/>
                <a:cs typeface="Times New Roman"/>
                <a:sym typeface="Times New Roman"/>
              </a:rPr>
              <a:t>cat rsa_ceft.pem</a:t>
            </a:r>
            <a:r>
              <a:rPr lang="en" sz="1700">
                <a:solidFill>
                  <a:srgbClr val="000000"/>
                </a:solidFill>
                <a:latin typeface="Times New Roman"/>
                <a:ea typeface="Times New Roman"/>
                <a:cs typeface="Times New Roman"/>
                <a:sym typeface="Times New Roman"/>
              </a:rPr>
              <a:t> to see the </a:t>
            </a:r>
            <a:r>
              <a:rPr b="1" lang="en" sz="1700">
                <a:solidFill>
                  <a:srgbClr val="000000"/>
                </a:solidFill>
                <a:latin typeface="Times New Roman"/>
                <a:ea typeface="Times New Roman"/>
                <a:cs typeface="Times New Roman"/>
                <a:sym typeface="Times New Roman"/>
              </a:rPr>
              <a:t>public key</a:t>
            </a:r>
            <a:r>
              <a:rPr lang="en" sz="1700">
                <a:solidFill>
                  <a:srgbClr val="000000"/>
                </a:solidFill>
                <a:latin typeface="Times New Roman"/>
                <a:ea typeface="Times New Roman"/>
                <a:cs typeface="Times New Roman"/>
                <a:sym typeface="Times New Roman"/>
              </a:rPr>
              <a:t> generated by RS256</a:t>
            </a:r>
            <a:endParaRPr sz="17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89" name="Google Shape;189;p23"/>
          <p:cNvPicPr preferRelativeResize="0"/>
          <p:nvPr/>
        </p:nvPicPr>
        <p:blipFill>
          <a:blip r:embed="rId3">
            <a:alphaModFix/>
          </a:blip>
          <a:stretch>
            <a:fillRect/>
          </a:stretch>
        </p:blipFill>
        <p:spPr>
          <a:xfrm>
            <a:off x="574650" y="328375"/>
            <a:ext cx="7640776" cy="4110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19150" y="845600"/>
            <a:ext cx="7505700" cy="309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195" name="Google Shape;195;p24"/>
          <p:cNvSpPr txBox="1"/>
          <p:nvPr>
            <p:ph idx="1" type="body"/>
          </p:nvPr>
        </p:nvSpPr>
        <p:spPr>
          <a:xfrm>
            <a:off x="819150" y="277725"/>
            <a:ext cx="7505700" cy="4643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**Switch back to Google cloud UI*</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STEP 3:</a:t>
            </a:r>
            <a:endParaRPr b="1" sz="1700">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On the Registries page, select </a:t>
            </a:r>
            <a:r>
              <a:rPr i="1" lang="en" sz="2118">
                <a:solidFill>
                  <a:srgbClr val="000000"/>
                </a:solidFill>
                <a:latin typeface="Times New Roman"/>
                <a:ea typeface="Times New Roman"/>
                <a:cs typeface="Times New Roman"/>
                <a:sym typeface="Times New Roman"/>
              </a:rPr>
              <a:t>rasp-registry</a:t>
            </a:r>
            <a:r>
              <a:rPr lang="en" sz="2118">
                <a:solidFill>
                  <a:srgbClr val="000000"/>
                </a:solidFill>
                <a:latin typeface="Times New Roman"/>
                <a:ea typeface="Times New Roman"/>
                <a:cs typeface="Times New Roman"/>
                <a:sym typeface="Times New Roman"/>
              </a:rPr>
              <a:t>.</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Arial"/>
              <a:buChar char="●"/>
            </a:pPr>
            <a:r>
              <a:rPr lang="en" sz="2118">
                <a:solidFill>
                  <a:srgbClr val="000000"/>
                </a:solidFill>
                <a:latin typeface="Times New Roman"/>
                <a:ea typeface="Times New Roman"/>
                <a:cs typeface="Times New Roman"/>
                <a:sym typeface="Times New Roman"/>
              </a:rPr>
              <a:t>Select the Devices tab and click </a:t>
            </a:r>
            <a:r>
              <a:rPr b="1" lang="en" sz="2118">
                <a:solidFill>
                  <a:srgbClr val="000000"/>
                </a:solidFill>
                <a:latin typeface="Times New Roman"/>
                <a:ea typeface="Times New Roman"/>
                <a:cs typeface="Times New Roman"/>
                <a:sym typeface="Times New Roman"/>
              </a:rPr>
              <a:t>Create a device.</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Enter </a:t>
            </a:r>
            <a:r>
              <a:rPr i="1" lang="en" sz="2118">
                <a:solidFill>
                  <a:srgbClr val="000000"/>
                </a:solidFill>
                <a:latin typeface="Times New Roman"/>
                <a:ea typeface="Times New Roman"/>
                <a:cs typeface="Times New Roman"/>
                <a:sym typeface="Times New Roman"/>
              </a:rPr>
              <a:t>raspi-device</a:t>
            </a:r>
            <a:r>
              <a:rPr lang="en" sz="2118">
                <a:solidFill>
                  <a:srgbClr val="000000"/>
                </a:solidFill>
                <a:latin typeface="Times New Roman"/>
                <a:ea typeface="Times New Roman"/>
                <a:cs typeface="Times New Roman"/>
                <a:sym typeface="Times New Roman"/>
              </a:rPr>
              <a:t> for the Device ID.</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Select Allow for Device communication.</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Add the public key information to the Authentication fields.</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Copy the contents of rsa_cert.pem to the clipboard. Make sure to include the lines that say -----BEGIN CERTIFICATE----- and -----END CERTIFICATE-----.</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Select RS256_X509 for the Public key format.</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Paste the public key in the Public key value box.</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Click Add to associate the RS256_X509 key with the device.</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The Device metadata field is optional; leave it blank.</a:t>
            </a:r>
            <a:endParaRPr sz="2118">
              <a:solidFill>
                <a:srgbClr val="000000"/>
              </a:solidFill>
              <a:latin typeface="Times New Roman"/>
              <a:ea typeface="Times New Roman"/>
              <a:cs typeface="Times New Roman"/>
              <a:sym typeface="Times New Roman"/>
            </a:endParaRPr>
          </a:p>
          <a:p>
            <a:pPr indent="-322770" lvl="0" marL="457200" rtl="0" algn="l">
              <a:lnSpc>
                <a:spcPct val="150000"/>
              </a:lnSpc>
              <a:spcBef>
                <a:spcPts val="0"/>
              </a:spcBef>
              <a:spcAft>
                <a:spcPts val="0"/>
              </a:spcAft>
              <a:buClr>
                <a:srgbClr val="000000"/>
              </a:buClr>
              <a:buSzPct val="100000"/>
              <a:buFont typeface="Times New Roman"/>
              <a:buChar char="●"/>
            </a:pPr>
            <a:r>
              <a:rPr lang="en" sz="2118">
                <a:solidFill>
                  <a:srgbClr val="000000"/>
                </a:solidFill>
                <a:latin typeface="Times New Roman"/>
                <a:ea typeface="Times New Roman"/>
                <a:cs typeface="Times New Roman"/>
                <a:sym typeface="Times New Roman"/>
              </a:rPr>
              <a:t>Create</a:t>
            </a:r>
            <a:endParaRPr sz="2118">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2218">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5"/>
          <p:cNvSpPr txBox="1"/>
          <p:nvPr>
            <p:ph type="title"/>
          </p:nvPr>
        </p:nvSpPr>
        <p:spPr>
          <a:xfrm>
            <a:off x="819150" y="845600"/>
            <a:ext cx="75057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1</a:t>
            </a:r>
            <a:endParaRPr>
              <a:latin typeface="Times New Roman"/>
              <a:ea typeface="Times New Roman"/>
              <a:cs typeface="Times New Roman"/>
              <a:sym typeface="Times New Roman"/>
            </a:endParaRPr>
          </a:p>
        </p:txBody>
      </p:sp>
      <p:sp>
        <p:nvSpPr>
          <p:cNvPr id="201" name="Google Shape;201;p25"/>
          <p:cNvSpPr txBox="1"/>
          <p:nvPr>
            <p:ph idx="1" type="body"/>
          </p:nvPr>
        </p:nvSpPr>
        <p:spPr>
          <a:xfrm>
            <a:off x="896900" y="1744275"/>
            <a:ext cx="7505700" cy="24480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On Raspberry pi run the following two commands to get it updated</a:t>
            </a:r>
            <a:endParaRPr sz="2000">
              <a:latin typeface="Times New Roman"/>
              <a:ea typeface="Times New Roman"/>
              <a:cs typeface="Times New Roman"/>
              <a:sym typeface="Times New Roman"/>
            </a:endParaRPr>
          </a:p>
          <a:p>
            <a:pPr indent="0" lvl="0" marL="0" rtl="0" algn="l">
              <a:spcBef>
                <a:spcPts val="1200"/>
              </a:spcBef>
              <a:spcAft>
                <a:spcPts val="0"/>
              </a:spcAft>
              <a:buNone/>
            </a:pPr>
            <a:r>
              <a:rPr lang="en" sz="2500">
                <a:solidFill>
                  <a:srgbClr val="929181"/>
                </a:solidFill>
                <a:highlight>
                  <a:srgbClr val="22221B"/>
                </a:highlight>
                <a:latin typeface="Consolas"/>
                <a:ea typeface="Consolas"/>
                <a:cs typeface="Consolas"/>
                <a:sym typeface="Consolas"/>
              </a:rPr>
              <a:t>sudo apt-get update </a:t>
            </a:r>
            <a:endParaRPr sz="25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br>
              <a:rPr lang="en" sz="2500">
                <a:solidFill>
                  <a:srgbClr val="929181"/>
                </a:solidFill>
                <a:highlight>
                  <a:srgbClr val="22221B"/>
                </a:highlight>
                <a:latin typeface="Consolas"/>
                <a:ea typeface="Consolas"/>
                <a:cs typeface="Consolas"/>
                <a:sym typeface="Consolas"/>
              </a:rPr>
            </a:br>
            <a:r>
              <a:rPr lang="en" sz="2500">
                <a:solidFill>
                  <a:srgbClr val="929181"/>
                </a:solidFill>
                <a:highlight>
                  <a:srgbClr val="22221B"/>
                </a:highlight>
                <a:latin typeface="Consolas"/>
                <a:ea typeface="Consolas"/>
                <a:cs typeface="Consolas"/>
                <a:sym typeface="Consolas"/>
              </a:rPr>
              <a:t>sudo apt-get upgrade</a:t>
            </a:r>
            <a:endParaRPr sz="2500">
              <a:solidFill>
                <a:srgbClr val="000000"/>
              </a:solidFill>
              <a:latin typeface="Arial"/>
              <a:ea typeface="Arial"/>
              <a:cs typeface="Arial"/>
              <a:sym typeface="Arial"/>
            </a:endParaRPr>
          </a:p>
          <a:p>
            <a:pPr indent="0" lvl="0" marL="457200" rtl="0" algn="l">
              <a:spcBef>
                <a:spcPts val="0"/>
              </a:spcBef>
              <a:spcAft>
                <a:spcPts val="1200"/>
              </a:spcAft>
              <a:buNone/>
            </a:pPr>
            <a:r>
              <a:t/>
            </a:r>
            <a:endParaRPr sz="34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819150" y="845600"/>
            <a:ext cx="7505700" cy="68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2</a:t>
            </a:r>
            <a:endParaRPr>
              <a:latin typeface="Times New Roman"/>
              <a:ea typeface="Times New Roman"/>
              <a:cs typeface="Times New Roman"/>
              <a:sym typeface="Times New Roman"/>
            </a:endParaRPr>
          </a:p>
        </p:txBody>
      </p:sp>
      <p:sp>
        <p:nvSpPr>
          <p:cNvPr id="207" name="Google Shape;207;p26"/>
          <p:cNvSpPr txBox="1"/>
          <p:nvPr>
            <p:ph idx="1" type="body"/>
          </p:nvPr>
        </p:nvSpPr>
        <p:spPr>
          <a:xfrm>
            <a:off x="819150" y="1624125"/>
            <a:ext cx="7505700" cy="3008400"/>
          </a:xfrm>
          <a:prstGeom prst="rect">
            <a:avLst/>
          </a:prstGeom>
        </p:spPr>
        <p:txBody>
          <a:bodyPr anchorCtr="0" anchor="t" bIns="91425" lIns="91425" spcFirstLastPara="1" rIns="91425" wrap="square" tIns="91425">
            <a:normAutofit fontScale="70000" lnSpcReduction="10000"/>
          </a:bodyPr>
          <a:lstStyle/>
          <a:p>
            <a:pPr indent="-360172" lvl="0" marL="457200" rtl="0" algn="l">
              <a:spcBef>
                <a:spcPts val="0"/>
              </a:spcBef>
              <a:spcAft>
                <a:spcPts val="0"/>
              </a:spcAft>
              <a:buSzPct val="100000"/>
              <a:buFont typeface="Times New Roman"/>
              <a:buChar char="●"/>
            </a:pPr>
            <a:r>
              <a:rPr lang="en" sz="2960">
                <a:latin typeface="Times New Roman"/>
                <a:ea typeface="Times New Roman"/>
                <a:cs typeface="Times New Roman"/>
                <a:sym typeface="Times New Roman"/>
              </a:rPr>
              <a:t>Installing nvm</a:t>
            </a:r>
            <a:endParaRPr sz="2960">
              <a:latin typeface="Times New Roman"/>
              <a:ea typeface="Times New Roman"/>
              <a:cs typeface="Times New Roman"/>
              <a:sym typeface="Times New Roman"/>
            </a:endParaRPr>
          </a:p>
          <a:p>
            <a:pPr indent="0" lvl="0" marL="0" rtl="0" algn="l">
              <a:spcBef>
                <a:spcPts val="1200"/>
              </a:spcBef>
              <a:spcAft>
                <a:spcPts val="0"/>
              </a:spcAft>
              <a:buNone/>
            </a:pPr>
            <a:r>
              <a:rPr lang="en" sz="2637">
                <a:solidFill>
                  <a:srgbClr val="000000"/>
                </a:solidFill>
                <a:latin typeface="Times New Roman"/>
                <a:ea typeface="Times New Roman"/>
                <a:cs typeface="Times New Roman"/>
                <a:sym typeface="Times New Roman"/>
              </a:rPr>
              <a:t>From ~/home</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637">
                <a:solidFill>
                  <a:srgbClr val="000000"/>
                </a:solidFill>
                <a:latin typeface="Times New Roman"/>
                <a:ea typeface="Times New Roman"/>
                <a:cs typeface="Times New Roman"/>
                <a:sym typeface="Times New Roman"/>
              </a:rPr>
              <a:t>clone this repo in the root of the user profile</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637">
                <a:solidFill>
                  <a:srgbClr val="000000"/>
                </a:solidFill>
                <a:latin typeface="Times New Roman"/>
                <a:ea typeface="Times New Roman"/>
                <a:cs typeface="Times New Roman"/>
                <a:sym typeface="Times New Roman"/>
              </a:rPr>
              <a:t>cd ~/ from anywhere then </a:t>
            </a:r>
            <a:r>
              <a:rPr lang="en" sz="2637">
                <a:solidFill>
                  <a:srgbClr val="929181"/>
                </a:solidFill>
                <a:highlight>
                  <a:srgbClr val="22221B"/>
                </a:highlight>
                <a:latin typeface="Times New Roman"/>
                <a:ea typeface="Times New Roman"/>
                <a:cs typeface="Times New Roman"/>
                <a:sym typeface="Times New Roman"/>
              </a:rPr>
              <a:t>git clone https://github.com/nvm-sh/nvm.git .nvm</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637">
                <a:solidFill>
                  <a:srgbClr val="929181"/>
                </a:solidFill>
                <a:highlight>
                  <a:srgbClr val="22221B"/>
                </a:highlight>
                <a:latin typeface="Times New Roman"/>
                <a:ea typeface="Times New Roman"/>
                <a:cs typeface="Times New Roman"/>
                <a:sym typeface="Times New Roman"/>
              </a:rPr>
              <a:t>cd ~/.nvm</a:t>
            </a:r>
            <a:r>
              <a:rPr lang="en" sz="2637">
                <a:solidFill>
                  <a:srgbClr val="000000"/>
                </a:solidFill>
                <a:latin typeface="Times New Roman"/>
                <a:ea typeface="Times New Roman"/>
                <a:cs typeface="Times New Roman"/>
                <a:sym typeface="Times New Roman"/>
              </a:rPr>
              <a:t> </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637">
                <a:solidFill>
                  <a:srgbClr val="000000"/>
                </a:solidFill>
                <a:latin typeface="Times New Roman"/>
                <a:ea typeface="Times New Roman"/>
                <a:cs typeface="Times New Roman"/>
                <a:sym typeface="Times New Roman"/>
              </a:rPr>
              <a:t>check out the latest version with </a:t>
            </a:r>
            <a:r>
              <a:rPr lang="en" sz="2637">
                <a:solidFill>
                  <a:srgbClr val="929181"/>
                </a:solidFill>
                <a:highlight>
                  <a:srgbClr val="22221B"/>
                </a:highlight>
                <a:latin typeface="Times New Roman"/>
                <a:ea typeface="Times New Roman"/>
                <a:cs typeface="Times New Roman"/>
                <a:sym typeface="Times New Roman"/>
              </a:rPr>
              <a:t>git checkout v0.38.0</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637">
                <a:solidFill>
                  <a:srgbClr val="000000"/>
                </a:solidFill>
                <a:latin typeface="Times New Roman"/>
                <a:ea typeface="Times New Roman"/>
                <a:cs typeface="Times New Roman"/>
                <a:sym typeface="Times New Roman"/>
              </a:rPr>
              <a:t>activate nvm by sourcing it from your shell: </a:t>
            </a:r>
            <a:r>
              <a:rPr lang="en" sz="2637">
                <a:solidFill>
                  <a:srgbClr val="929181"/>
                </a:solidFill>
                <a:highlight>
                  <a:srgbClr val="22221B"/>
                </a:highlight>
                <a:latin typeface="Times New Roman"/>
                <a:ea typeface="Times New Roman"/>
                <a:cs typeface="Times New Roman"/>
                <a:sym typeface="Times New Roman"/>
              </a:rPr>
              <a:t>. ./nvm.sh</a:t>
            </a:r>
            <a:endParaRPr sz="2637">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637">
              <a:solidFill>
                <a:srgbClr val="000000"/>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819150" y="845600"/>
            <a:ext cx="7505700" cy="82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2</a:t>
            </a:r>
            <a:endParaRPr>
              <a:latin typeface="Times New Roman"/>
              <a:ea typeface="Times New Roman"/>
              <a:cs typeface="Times New Roman"/>
              <a:sym typeface="Times New Roman"/>
            </a:endParaRPr>
          </a:p>
        </p:txBody>
      </p:sp>
      <p:sp>
        <p:nvSpPr>
          <p:cNvPr id="213" name="Google Shape;213;p27"/>
          <p:cNvSpPr txBox="1"/>
          <p:nvPr>
            <p:ph idx="1" type="body"/>
          </p:nvPr>
        </p:nvSpPr>
        <p:spPr>
          <a:xfrm>
            <a:off x="819150" y="1666400"/>
            <a:ext cx="7505700" cy="3110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Times New Roman"/>
              <a:buChar char="●"/>
            </a:pPr>
            <a:r>
              <a:rPr lang="en" sz="1800">
                <a:solidFill>
                  <a:srgbClr val="000000"/>
                </a:solidFill>
                <a:latin typeface="Times New Roman"/>
                <a:ea typeface="Times New Roman"/>
                <a:cs typeface="Times New Roman"/>
                <a:sym typeface="Times New Roman"/>
              </a:rPr>
              <a:t>Now add these lines to the </a:t>
            </a:r>
            <a:r>
              <a:rPr lang="en" sz="1800">
                <a:solidFill>
                  <a:srgbClr val="929181"/>
                </a:solidFill>
                <a:highlight>
                  <a:srgbClr val="22221B"/>
                </a:highlight>
                <a:latin typeface="Times New Roman"/>
                <a:ea typeface="Times New Roman"/>
                <a:cs typeface="Times New Roman"/>
                <a:sym typeface="Times New Roman"/>
              </a:rPr>
              <a:t> ~/.bashrc</a:t>
            </a:r>
            <a:r>
              <a:rPr lang="en" sz="1800">
                <a:solidFill>
                  <a:srgbClr val="000000"/>
                </a:solidFill>
                <a:latin typeface="Times New Roman"/>
                <a:ea typeface="Times New Roman"/>
                <a:cs typeface="Times New Roman"/>
                <a:sym typeface="Times New Roman"/>
              </a:rPr>
              <a:t>, </a:t>
            </a:r>
            <a:r>
              <a:rPr lang="en" sz="1800">
                <a:solidFill>
                  <a:srgbClr val="929181"/>
                </a:solidFill>
                <a:highlight>
                  <a:srgbClr val="22221B"/>
                </a:highlight>
                <a:latin typeface="Times New Roman"/>
                <a:ea typeface="Times New Roman"/>
                <a:cs typeface="Times New Roman"/>
                <a:sym typeface="Times New Roman"/>
              </a:rPr>
              <a:t>~/.profile</a:t>
            </a:r>
            <a:r>
              <a:rPr lang="en" sz="1800">
                <a:solidFill>
                  <a:srgbClr val="000000"/>
                </a:solidFill>
                <a:latin typeface="Times New Roman"/>
                <a:ea typeface="Times New Roman"/>
                <a:cs typeface="Times New Roman"/>
                <a:sym typeface="Times New Roman"/>
              </a:rPr>
              <a:t>, or </a:t>
            </a:r>
            <a:r>
              <a:rPr lang="en" sz="1800">
                <a:solidFill>
                  <a:srgbClr val="929181"/>
                </a:solidFill>
                <a:highlight>
                  <a:srgbClr val="22221B"/>
                </a:highlight>
                <a:latin typeface="Times New Roman"/>
                <a:ea typeface="Times New Roman"/>
                <a:cs typeface="Times New Roman"/>
                <a:sym typeface="Times New Roman"/>
              </a:rPr>
              <a:t>~/.zshrc</a:t>
            </a:r>
            <a:r>
              <a:rPr lang="en" sz="1800">
                <a:solidFill>
                  <a:srgbClr val="000000"/>
                </a:solidFill>
                <a:latin typeface="Times New Roman"/>
                <a:ea typeface="Times New Roman"/>
                <a:cs typeface="Times New Roman"/>
                <a:sym typeface="Times New Roman"/>
              </a:rPr>
              <a:t> file to have it automatically sourced upon login: (you may have to add to more than one of the above files) - using nano editor</a:t>
            </a:r>
            <a:endParaRPr sz="18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For example:</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2100">
                <a:solidFill>
                  <a:srgbClr val="929181"/>
                </a:solidFill>
                <a:highlight>
                  <a:srgbClr val="22221B"/>
                </a:highlight>
                <a:latin typeface="Consolas"/>
                <a:ea typeface="Consolas"/>
                <a:cs typeface="Consolas"/>
                <a:sym typeface="Consolas"/>
              </a:rPr>
              <a:t>pi@raspberrypi:~/.nvm $ sudo nano ~/.bashrc</a:t>
            </a:r>
            <a:endParaRPr sz="21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br>
              <a:rPr lang="en" sz="2100">
                <a:solidFill>
                  <a:srgbClr val="929181"/>
                </a:solidFill>
                <a:highlight>
                  <a:srgbClr val="22221B"/>
                </a:highlight>
                <a:latin typeface="Consolas"/>
                <a:ea typeface="Consolas"/>
                <a:cs typeface="Consolas"/>
                <a:sym typeface="Consolas"/>
              </a:rPr>
            </a:br>
            <a:r>
              <a:rPr lang="en" sz="2100">
                <a:solidFill>
                  <a:srgbClr val="929181"/>
                </a:solidFill>
                <a:highlight>
                  <a:srgbClr val="22221B"/>
                </a:highlight>
                <a:latin typeface="Consolas"/>
                <a:ea typeface="Consolas"/>
                <a:cs typeface="Consolas"/>
                <a:sym typeface="Consolas"/>
              </a:rPr>
              <a:t>pi@raspberrypi:~/.nvm $ sudo nano ~/.profile</a:t>
            </a:r>
            <a:endParaRPr sz="2100">
              <a:solidFill>
                <a:srgbClr val="000000"/>
              </a:solidFill>
              <a:latin typeface="Arial"/>
              <a:ea typeface="Arial"/>
              <a:cs typeface="Arial"/>
              <a:sym typeface="Arial"/>
            </a:endParaRPr>
          </a:p>
          <a:p>
            <a:pPr indent="0" lvl="0" marL="457200" rtl="0" algn="l">
              <a:spcBef>
                <a:spcPts val="0"/>
              </a:spcBef>
              <a:spcAft>
                <a:spcPts val="0"/>
              </a:spcAft>
              <a:buNone/>
            </a:pPr>
            <a:r>
              <a:t/>
            </a:r>
            <a:endParaRPr sz="28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8"/>
          <p:cNvSpPr txBox="1"/>
          <p:nvPr>
            <p:ph type="title"/>
          </p:nvPr>
        </p:nvSpPr>
        <p:spPr>
          <a:xfrm>
            <a:off x="819150" y="434575"/>
            <a:ext cx="75057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2</a:t>
            </a:r>
            <a:endParaRPr>
              <a:latin typeface="Times New Roman"/>
              <a:ea typeface="Times New Roman"/>
              <a:cs typeface="Times New Roman"/>
              <a:sym typeface="Times New Roman"/>
            </a:endParaRPr>
          </a:p>
        </p:txBody>
      </p:sp>
      <p:sp>
        <p:nvSpPr>
          <p:cNvPr id="219" name="Google Shape;219;p28"/>
          <p:cNvSpPr txBox="1"/>
          <p:nvPr>
            <p:ph idx="1" type="body"/>
          </p:nvPr>
        </p:nvSpPr>
        <p:spPr>
          <a:xfrm>
            <a:off x="819150" y="1121875"/>
            <a:ext cx="8057100" cy="352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The lines need to be added:</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700">
                <a:solidFill>
                  <a:srgbClr val="929181"/>
                </a:solidFill>
                <a:highlight>
                  <a:srgbClr val="22221B"/>
                </a:highlight>
                <a:latin typeface="Consolas"/>
                <a:ea typeface="Consolas"/>
                <a:cs typeface="Consolas"/>
                <a:sym typeface="Consolas"/>
              </a:rPr>
              <a:t>e</a:t>
            </a:r>
            <a:r>
              <a:rPr lang="en" sz="1500">
                <a:solidFill>
                  <a:srgbClr val="929181"/>
                </a:solidFill>
                <a:highlight>
                  <a:srgbClr val="22221B"/>
                </a:highlight>
                <a:latin typeface="Consolas"/>
                <a:ea typeface="Consolas"/>
                <a:cs typeface="Consolas"/>
                <a:sym typeface="Consolas"/>
              </a:rPr>
              <a:t>xport NVM_DIR="$HOME/.nvm"</a:t>
            </a:r>
            <a:br>
              <a:rPr lang="en" sz="1500">
                <a:solidFill>
                  <a:srgbClr val="929181"/>
                </a:solidFill>
                <a:highlight>
                  <a:srgbClr val="22221B"/>
                </a:highlight>
                <a:latin typeface="Consolas"/>
                <a:ea typeface="Consolas"/>
                <a:cs typeface="Consolas"/>
                <a:sym typeface="Consolas"/>
              </a:rPr>
            </a:br>
            <a:r>
              <a:rPr lang="en" sz="1500">
                <a:solidFill>
                  <a:srgbClr val="929181"/>
                </a:solidFill>
                <a:highlight>
                  <a:srgbClr val="22221B"/>
                </a:highlight>
                <a:latin typeface="Consolas"/>
                <a:ea typeface="Consolas"/>
                <a:cs typeface="Consolas"/>
                <a:sym typeface="Consolas"/>
              </a:rPr>
              <a:t>[ -s "$NVM_DIR/nvm.sh" ] &amp;&amp; \. "$NVM_DIR/nvm.sh"  # This loads nvm</a:t>
            </a:r>
            <a:br>
              <a:rPr lang="en" sz="1500">
                <a:solidFill>
                  <a:srgbClr val="929181"/>
                </a:solidFill>
                <a:highlight>
                  <a:srgbClr val="22221B"/>
                </a:highlight>
                <a:latin typeface="Consolas"/>
                <a:ea typeface="Consolas"/>
                <a:cs typeface="Consolas"/>
                <a:sym typeface="Consolas"/>
              </a:rPr>
            </a:br>
            <a:r>
              <a:rPr lang="en" sz="1500">
                <a:solidFill>
                  <a:srgbClr val="929181"/>
                </a:solidFill>
                <a:highlight>
                  <a:srgbClr val="22221B"/>
                </a:highlight>
                <a:latin typeface="Consolas"/>
                <a:ea typeface="Consolas"/>
                <a:cs typeface="Consolas"/>
                <a:sym typeface="Consolas"/>
              </a:rPr>
              <a:t>[ -s "$NVM_DIR/bash_completion" ] &amp;&amp; \. "$NVM_DIR/bash_completion"  # This loads nvm bash_completion</a:t>
            </a:r>
            <a:endParaRPr sz="15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r>
              <a:t/>
            </a:r>
            <a:endParaRPr sz="15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r>
              <a:rPr lang="en" sz="1800">
                <a:solidFill>
                  <a:srgbClr val="000000"/>
                </a:solidFill>
                <a:latin typeface="Times New Roman"/>
                <a:ea typeface="Times New Roman"/>
                <a:cs typeface="Times New Roman"/>
                <a:sym typeface="Times New Roman"/>
              </a:rPr>
              <a:t>To install or update nvm, we should run the install script. To do that, we may either download and run the script manually or use the following cURL command:</a:t>
            </a:r>
            <a:endParaRPr sz="18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929181"/>
                </a:solidFill>
                <a:highlight>
                  <a:srgbClr val="22221B"/>
                </a:highlight>
                <a:latin typeface="Consolas"/>
                <a:ea typeface="Consolas"/>
                <a:cs typeface="Consolas"/>
                <a:sym typeface="Consolas"/>
              </a:rPr>
              <a:t>curl -o- https://raw.githubusercontent.com/nvm-sh/nvm/v0.38.0/install.sh | bash</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819150" y="556775"/>
            <a:ext cx="7505700" cy="86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3</a:t>
            </a:r>
            <a:endParaRPr>
              <a:latin typeface="Times New Roman"/>
              <a:ea typeface="Times New Roman"/>
              <a:cs typeface="Times New Roman"/>
              <a:sym typeface="Times New Roman"/>
            </a:endParaRPr>
          </a:p>
        </p:txBody>
      </p:sp>
      <p:sp>
        <p:nvSpPr>
          <p:cNvPr id="225" name="Google Shape;225;p29"/>
          <p:cNvSpPr txBox="1"/>
          <p:nvPr>
            <p:ph idx="1" type="body"/>
          </p:nvPr>
        </p:nvSpPr>
        <p:spPr>
          <a:xfrm>
            <a:off x="819150" y="1210875"/>
            <a:ext cx="7505700" cy="3077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600">
                <a:solidFill>
                  <a:srgbClr val="000000"/>
                </a:solidFill>
                <a:latin typeface="Arial"/>
                <a:ea typeface="Arial"/>
                <a:cs typeface="Arial"/>
                <a:sym typeface="Arial"/>
              </a:rPr>
              <a:t>Once NVM is installed, install Node.js and npm.</a:t>
            </a:r>
            <a:endParaRPr b="1" sz="1600">
              <a:solidFill>
                <a:srgbClr val="000000"/>
              </a:solidFill>
              <a:latin typeface="Arial"/>
              <a:ea typeface="Arial"/>
              <a:cs typeface="Arial"/>
              <a:sym typeface="Arial"/>
            </a:endParaRPr>
          </a:p>
          <a:p>
            <a:pPr indent="-330200" lvl="0" marL="269999" rtl="0" algn="l">
              <a:spcBef>
                <a:spcPts val="0"/>
              </a:spcBef>
              <a:spcAft>
                <a:spcPts val="0"/>
              </a:spcAft>
              <a:buClr>
                <a:srgbClr val="000000"/>
              </a:buClr>
              <a:buSzPts val="1600"/>
              <a:buFont typeface="Arial"/>
              <a:buAutoNum type="arabicPeriod"/>
            </a:pPr>
            <a:r>
              <a:rPr lang="en" sz="1600">
                <a:solidFill>
                  <a:srgbClr val="202124"/>
                </a:solidFill>
                <a:highlight>
                  <a:srgbClr val="FFFFFF"/>
                </a:highlight>
                <a:latin typeface="Roboto"/>
                <a:ea typeface="Roboto"/>
                <a:cs typeface="Roboto"/>
                <a:sym typeface="Roboto"/>
              </a:rPr>
              <a:t>To install the latest version of Node.js, run the following:</a:t>
            </a:r>
            <a:endParaRPr sz="16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rPr lang="en" sz="1800">
                <a:solidFill>
                  <a:srgbClr val="929181"/>
                </a:solidFill>
                <a:highlight>
                  <a:srgbClr val="22221B"/>
                </a:highlight>
                <a:latin typeface="Consolas"/>
                <a:ea typeface="Consolas"/>
                <a:cs typeface="Consolas"/>
                <a:sym typeface="Consolas"/>
              </a:rPr>
              <a:t>nvm install stabl</a:t>
            </a:r>
            <a:r>
              <a:rPr lang="en" sz="1100">
                <a:solidFill>
                  <a:srgbClr val="929181"/>
                </a:solidFill>
                <a:highlight>
                  <a:srgbClr val="22221B"/>
                </a:highlight>
                <a:latin typeface="Consolas"/>
                <a:ea typeface="Consolas"/>
                <a:cs typeface="Consolas"/>
                <a:sym typeface="Consolas"/>
              </a:rPr>
              <a:t>e</a:t>
            </a:r>
            <a:endParaRPr sz="1600">
              <a:solidFill>
                <a:srgbClr val="202124"/>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600">
              <a:solidFill>
                <a:srgbClr val="000000"/>
              </a:solidFill>
            </a:endParaRPr>
          </a:p>
          <a:p>
            <a:pPr indent="-311150" lvl="0" marL="269999" rtl="0" algn="l">
              <a:spcBef>
                <a:spcPts val="1200"/>
              </a:spcBef>
              <a:spcAft>
                <a:spcPts val="0"/>
              </a:spcAft>
              <a:buClr>
                <a:srgbClr val="000000"/>
              </a:buClr>
              <a:buSzPts val="1300"/>
              <a:buAutoNum type="arabicPeriod"/>
            </a:pPr>
            <a:r>
              <a:rPr lang="en" sz="1600">
                <a:solidFill>
                  <a:srgbClr val="000000"/>
                </a:solidFill>
              </a:rPr>
              <a:t>O</a:t>
            </a:r>
            <a:r>
              <a:rPr lang="en" sz="1800">
                <a:solidFill>
                  <a:srgbClr val="000000"/>
                </a:solidFill>
                <a:latin typeface="Times New Roman"/>
                <a:ea typeface="Times New Roman"/>
                <a:cs typeface="Times New Roman"/>
                <a:sym typeface="Times New Roman"/>
              </a:rPr>
              <a:t>ptional: To check what version of Node.js that you're running, run the following:</a:t>
            </a:r>
            <a:endParaRPr sz="18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929181"/>
                </a:solidFill>
                <a:highlight>
                  <a:srgbClr val="22221B"/>
                </a:highlight>
                <a:latin typeface="Consolas"/>
                <a:ea typeface="Consolas"/>
                <a:cs typeface="Consolas"/>
                <a:sym typeface="Consolas"/>
              </a:rPr>
              <a:t>pi@raspberrypi:~/.nvm $ node -v</a:t>
            </a:r>
            <a:br>
              <a:rPr lang="en" sz="1700">
                <a:solidFill>
                  <a:srgbClr val="929181"/>
                </a:solidFill>
                <a:highlight>
                  <a:srgbClr val="22221B"/>
                </a:highlight>
                <a:latin typeface="Consolas"/>
                <a:ea typeface="Consolas"/>
                <a:cs typeface="Consolas"/>
                <a:sym typeface="Consolas"/>
              </a:rPr>
            </a:br>
            <a:r>
              <a:rPr lang="en" sz="1700">
                <a:solidFill>
                  <a:srgbClr val="929181"/>
                </a:solidFill>
                <a:highlight>
                  <a:srgbClr val="22221B"/>
                </a:highlight>
                <a:latin typeface="Consolas"/>
                <a:ea typeface="Consolas"/>
                <a:cs typeface="Consolas"/>
                <a:sym typeface="Consolas"/>
              </a:rPr>
              <a:t>v16.5.0</a:t>
            </a:r>
            <a:endParaRPr sz="2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819150" y="845600"/>
            <a:ext cx="75057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Step3</a:t>
            </a:r>
            <a:endParaRPr>
              <a:latin typeface="Times New Roman"/>
              <a:ea typeface="Times New Roman"/>
              <a:cs typeface="Times New Roman"/>
              <a:sym typeface="Times New Roman"/>
            </a:endParaRPr>
          </a:p>
        </p:txBody>
      </p:sp>
      <p:sp>
        <p:nvSpPr>
          <p:cNvPr id="231" name="Google Shape;231;p30"/>
          <p:cNvSpPr txBox="1"/>
          <p:nvPr>
            <p:ph idx="1" type="body"/>
          </p:nvPr>
        </p:nvSpPr>
        <p:spPr>
          <a:xfrm>
            <a:off x="1010850" y="1857400"/>
            <a:ext cx="7314000" cy="257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02124"/>
                </a:solidFill>
                <a:highlight>
                  <a:srgbClr val="FFFFFF"/>
                </a:highlight>
                <a:latin typeface="Times New Roman"/>
                <a:ea typeface="Times New Roman"/>
                <a:cs typeface="Times New Roman"/>
                <a:sym typeface="Times New Roman"/>
              </a:rPr>
              <a:t>npm is the Node Package Manager for Node.js and is normally installed alongside Node.js. You use npm to install Node.js packages from the npm repository. For example:</a:t>
            </a:r>
            <a:endParaRPr sz="17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929181"/>
                </a:solidFill>
                <a:highlight>
                  <a:srgbClr val="22221B"/>
                </a:highlight>
                <a:latin typeface="Consolas"/>
                <a:ea typeface="Consolas"/>
                <a:cs typeface="Consolas"/>
                <a:sym typeface="Consolas"/>
              </a:rPr>
              <a:t>npm install --save express</a:t>
            </a:r>
            <a:endParaRPr sz="2500">
              <a:solidFill>
                <a:srgbClr val="202124"/>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819150" y="845600"/>
            <a:ext cx="7505700" cy="69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4</a:t>
            </a:r>
            <a:endParaRPr>
              <a:latin typeface="Times New Roman"/>
              <a:ea typeface="Times New Roman"/>
              <a:cs typeface="Times New Roman"/>
              <a:sym typeface="Times New Roman"/>
            </a:endParaRPr>
          </a:p>
        </p:txBody>
      </p:sp>
      <p:sp>
        <p:nvSpPr>
          <p:cNvPr id="237" name="Google Shape;237;p31"/>
          <p:cNvSpPr txBox="1"/>
          <p:nvPr>
            <p:ph idx="1" type="body"/>
          </p:nvPr>
        </p:nvSpPr>
        <p:spPr>
          <a:xfrm>
            <a:off x="819150" y="1590800"/>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Get the Cloud IoT Core Node.js samples from GitHub. The Cloud IoT Core samples are in the iot directory.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929181"/>
                </a:solidFill>
                <a:highlight>
                  <a:srgbClr val="22221B"/>
                </a:highlight>
                <a:latin typeface="Consolas"/>
                <a:ea typeface="Consolas"/>
                <a:cs typeface="Consolas"/>
                <a:sym typeface="Consolas"/>
              </a:rPr>
              <a:t>git clone https://github.com/googleapis/nodejs-iot.git</a:t>
            </a:r>
            <a:endParaRPr sz="25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143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Interfacing Google Cloud with Raspberry pi</a:t>
            </a:r>
            <a:endParaRPr>
              <a:latin typeface="Times New Roman"/>
              <a:ea typeface="Times New Roman"/>
              <a:cs typeface="Times New Roman"/>
              <a:sym typeface="Times New Roman"/>
            </a:endParaRPr>
          </a:p>
        </p:txBody>
      </p:sp>
      <p:sp>
        <p:nvSpPr>
          <p:cNvPr id="135" name="Google Shape;135;p14"/>
          <p:cNvSpPr txBox="1"/>
          <p:nvPr>
            <p:ph idx="1" type="body"/>
          </p:nvPr>
        </p:nvSpPr>
        <p:spPr>
          <a:xfrm>
            <a:off x="819150" y="2785100"/>
            <a:ext cx="7505700" cy="16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Presented by,</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1700">
                <a:solidFill>
                  <a:srgbClr val="000000"/>
                </a:solidFill>
                <a:latin typeface="Times New Roman"/>
                <a:ea typeface="Times New Roman"/>
                <a:cs typeface="Times New Roman"/>
                <a:sym typeface="Times New Roman"/>
              </a:rPr>
              <a:t>Anna Joy, C0769402</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lang="en" sz="1700">
                <a:solidFill>
                  <a:srgbClr val="000000"/>
                </a:solidFill>
                <a:latin typeface="Times New Roman"/>
                <a:ea typeface="Times New Roman"/>
                <a:cs typeface="Times New Roman"/>
                <a:sym typeface="Times New Roman"/>
              </a:rPr>
              <a:t>Individual meeting 3, Group 1.</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819150" y="845600"/>
            <a:ext cx="7505700" cy="74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5</a:t>
            </a:r>
            <a:endParaRPr>
              <a:latin typeface="Times New Roman"/>
              <a:ea typeface="Times New Roman"/>
              <a:cs typeface="Times New Roman"/>
              <a:sym typeface="Times New Roman"/>
            </a:endParaRPr>
          </a:p>
        </p:txBody>
      </p:sp>
      <p:sp>
        <p:nvSpPr>
          <p:cNvPr id="243" name="Google Shape;243;p32"/>
          <p:cNvSpPr txBox="1"/>
          <p:nvPr>
            <p:ph idx="1" type="body"/>
          </p:nvPr>
        </p:nvSpPr>
        <p:spPr>
          <a:xfrm>
            <a:off x="819150" y="1588700"/>
            <a:ext cx="7505700" cy="285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In your cloned repository, navigate to the iot/mqtt_example directory. You'll complete the rest of these steps in this directory.</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929181"/>
                </a:solidFill>
                <a:highlight>
                  <a:srgbClr val="22221B"/>
                </a:highlight>
                <a:latin typeface="Consolas"/>
                <a:ea typeface="Consolas"/>
                <a:cs typeface="Consolas"/>
                <a:sym typeface="Consolas"/>
              </a:rPr>
              <a:t>cd nodejs-iot/samples/mqtt_example</a:t>
            </a:r>
            <a:endParaRPr sz="23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6</a:t>
            </a:r>
            <a:endParaRPr>
              <a:latin typeface="Times New Roman"/>
              <a:ea typeface="Times New Roman"/>
              <a:cs typeface="Times New Roman"/>
              <a:sym typeface="Times New Roman"/>
            </a:endParaRPr>
          </a:p>
        </p:txBody>
      </p:sp>
      <p:sp>
        <p:nvSpPr>
          <p:cNvPr id="249" name="Google Shape;249;p33"/>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202124"/>
                </a:solidFill>
                <a:highlight>
                  <a:srgbClr val="FFFFFF"/>
                </a:highlight>
                <a:latin typeface="Times New Roman"/>
                <a:ea typeface="Times New Roman"/>
                <a:cs typeface="Times New Roman"/>
                <a:sym typeface="Times New Roman"/>
              </a:rPr>
              <a:t>Copy the private key you created in the previous section (</a:t>
            </a:r>
            <a:r>
              <a:rPr lang="en" sz="1700">
                <a:solidFill>
                  <a:srgbClr val="000000"/>
                </a:solidFill>
                <a:latin typeface="Times New Roman"/>
                <a:ea typeface="Times New Roman"/>
                <a:cs typeface="Times New Roman"/>
                <a:sym typeface="Times New Roman"/>
              </a:rPr>
              <a:t>rsa_private.pem</a:t>
            </a:r>
            <a:r>
              <a:rPr lang="en" sz="1700">
                <a:solidFill>
                  <a:srgbClr val="202124"/>
                </a:solidFill>
                <a:highlight>
                  <a:srgbClr val="FFFFFF"/>
                </a:highlight>
                <a:latin typeface="Times New Roman"/>
                <a:ea typeface="Times New Roman"/>
                <a:cs typeface="Times New Roman"/>
                <a:sym typeface="Times New Roman"/>
              </a:rPr>
              <a:t>) to the current directory</a:t>
            </a:r>
            <a:endParaRPr sz="17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 sz="2000">
                <a:solidFill>
                  <a:srgbClr val="929181"/>
                </a:solidFill>
                <a:highlight>
                  <a:srgbClr val="22221B"/>
                </a:highlight>
                <a:latin typeface="Consolas"/>
                <a:ea typeface="Consolas"/>
                <a:cs typeface="Consolas"/>
                <a:sym typeface="Consolas"/>
              </a:rPr>
              <a:t>cp ../../../rsa_private.pem .</a:t>
            </a:r>
            <a:endParaRPr sz="2600">
              <a:solidFill>
                <a:srgbClr val="202124"/>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sz="26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Step 7</a:t>
            </a:r>
            <a:endParaRPr>
              <a:latin typeface="Times New Roman"/>
              <a:ea typeface="Times New Roman"/>
              <a:cs typeface="Times New Roman"/>
              <a:sym typeface="Times New Roman"/>
            </a:endParaRPr>
          </a:p>
        </p:txBody>
      </p:sp>
      <p:sp>
        <p:nvSpPr>
          <p:cNvPr id="255" name="Google Shape;255;p34"/>
          <p:cNvSpPr txBox="1"/>
          <p:nvPr>
            <p:ph idx="1" type="body"/>
          </p:nvPr>
        </p:nvSpPr>
        <p:spPr>
          <a:xfrm>
            <a:off x="819150" y="166857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The last security piece is to grab the Google roots.pem file so your device knows it’s talking to Google. Again, on the Pi if possible, off the Pi and transfer it over if not, run:</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929181"/>
                </a:solidFill>
                <a:highlight>
                  <a:srgbClr val="22221B"/>
                </a:highlight>
                <a:latin typeface="Consolas"/>
                <a:ea typeface="Consolas"/>
                <a:cs typeface="Consolas"/>
                <a:sym typeface="Consolas"/>
              </a:rPr>
              <a:t>wget https://pki.google.com/roots.pem</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1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819150" y="423450"/>
            <a:ext cx="7505700" cy="642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000">
                <a:solidFill>
                  <a:srgbClr val="000000"/>
                </a:solidFill>
                <a:latin typeface="Times New Roman"/>
                <a:ea typeface="Times New Roman"/>
                <a:cs typeface="Times New Roman"/>
                <a:sym typeface="Times New Roman"/>
              </a:rPr>
              <a:t>Switch to the host machine - laptop Side</a:t>
            </a:r>
            <a:endParaRPr sz="3900">
              <a:latin typeface="Times New Roman"/>
              <a:ea typeface="Times New Roman"/>
              <a:cs typeface="Times New Roman"/>
              <a:sym typeface="Times New Roman"/>
            </a:endParaRPr>
          </a:p>
        </p:txBody>
      </p:sp>
      <p:sp>
        <p:nvSpPr>
          <p:cNvPr id="261" name="Google Shape;261;p35"/>
          <p:cNvSpPr txBox="1"/>
          <p:nvPr>
            <p:ph idx="1" type="body"/>
          </p:nvPr>
        </p:nvSpPr>
        <p:spPr>
          <a:xfrm>
            <a:off x="819150" y="1177550"/>
            <a:ext cx="7505700" cy="3521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Step 1</a:t>
            </a:r>
            <a:r>
              <a:rPr lang="en" sz="1700">
                <a:solidFill>
                  <a:srgbClr val="000000"/>
                </a:solidFill>
                <a:latin typeface="Times New Roman"/>
                <a:ea typeface="Times New Roman"/>
                <a:cs typeface="Times New Roman"/>
                <a:sym typeface="Times New Roman"/>
              </a:rPr>
              <a:t> install Google cloud  sdk for laptop (Window in this case):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https://cloud.google.com/sdk/docs/install#windows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Step 2</a:t>
            </a:r>
            <a:r>
              <a:rPr lang="en" sz="1700">
                <a:solidFill>
                  <a:srgbClr val="000000"/>
                </a:solidFill>
                <a:latin typeface="Times New Roman"/>
                <a:ea typeface="Times New Roman"/>
                <a:cs typeface="Times New Roman"/>
                <a:sym typeface="Times New Roman"/>
              </a:rPr>
              <a:t> start the </a:t>
            </a:r>
            <a:r>
              <a:rPr b="1" lang="en" sz="1700">
                <a:solidFill>
                  <a:srgbClr val="000000"/>
                </a:solidFill>
                <a:latin typeface="Times New Roman"/>
                <a:ea typeface="Times New Roman"/>
                <a:cs typeface="Times New Roman"/>
                <a:sym typeface="Times New Roman"/>
              </a:rPr>
              <a:t>google cloud sdk</a:t>
            </a:r>
            <a:r>
              <a:rPr lang="en" sz="1700">
                <a:solidFill>
                  <a:srgbClr val="000000"/>
                </a:solidFill>
                <a:latin typeface="Times New Roman"/>
                <a:ea typeface="Times New Roman"/>
                <a:cs typeface="Times New Roman"/>
                <a:sym typeface="Times New Roman"/>
              </a:rPr>
              <a:t> from</a:t>
            </a:r>
            <a:r>
              <a:rPr b="1" lang="en" sz="1700">
                <a:solidFill>
                  <a:srgbClr val="000000"/>
                </a:solidFill>
                <a:latin typeface="Times New Roman"/>
                <a:ea typeface="Times New Roman"/>
                <a:cs typeface="Times New Roman"/>
                <a:sym typeface="Times New Roman"/>
              </a:rPr>
              <a:t> command line</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929181"/>
                </a:solidFill>
                <a:highlight>
                  <a:srgbClr val="22221B"/>
                </a:highlight>
                <a:latin typeface="Consolas"/>
                <a:ea typeface="Consolas"/>
                <a:cs typeface="Consolas"/>
                <a:sym typeface="Consolas"/>
              </a:rPr>
              <a:t>gcloud app deploy</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b="1" sz="1100">
              <a:solidFill>
                <a:srgbClr val="000000"/>
              </a:solidFill>
              <a:latin typeface="Arial"/>
              <a:ea typeface="Arial"/>
              <a:cs typeface="Arial"/>
              <a:sym typeface="Arial"/>
            </a:endParaRPr>
          </a:p>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Step 3</a:t>
            </a:r>
            <a:r>
              <a:rPr lang="en" sz="1700">
                <a:solidFill>
                  <a:srgbClr val="000000"/>
                </a:solidFill>
                <a:latin typeface="Times New Roman"/>
                <a:ea typeface="Times New Roman"/>
                <a:cs typeface="Times New Roman"/>
                <a:sym typeface="Times New Roman"/>
              </a:rPr>
              <a:t>: Run the following command to create a subscription to the registry's Pub/Sub topic, substituting your project ID:</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500">
                <a:solidFill>
                  <a:srgbClr val="929181"/>
                </a:solidFill>
                <a:highlight>
                  <a:srgbClr val="22221B"/>
                </a:highlight>
                <a:latin typeface="Consolas"/>
                <a:ea typeface="Consolas"/>
                <a:cs typeface="Consolas"/>
                <a:sym typeface="Consolas"/>
              </a:rPr>
              <a:t>gcloud pubsub subscriptions create \</a:t>
            </a:r>
            <a:br>
              <a:rPr lang="en" sz="1500">
                <a:solidFill>
                  <a:srgbClr val="929181"/>
                </a:solidFill>
                <a:highlight>
                  <a:srgbClr val="22221B"/>
                </a:highlight>
                <a:latin typeface="Consolas"/>
                <a:ea typeface="Consolas"/>
                <a:cs typeface="Consolas"/>
                <a:sym typeface="Consolas"/>
              </a:rPr>
            </a:br>
            <a:r>
              <a:rPr lang="en" sz="1500">
                <a:solidFill>
                  <a:srgbClr val="929181"/>
                </a:solidFill>
                <a:highlight>
                  <a:srgbClr val="22221B"/>
                </a:highlight>
                <a:latin typeface="Consolas"/>
                <a:ea typeface="Consolas"/>
                <a:cs typeface="Consolas"/>
                <a:sym typeface="Consolas"/>
              </a:rPr>
              <a:t>    projects/PROJECT_ID/subscriptions/my-subscription \</a:t>
            </a:r>
            <a:br>
              <a:rPr lang="en" sz="1500">
                <a:solidFill>
                  <a:srgbClr val="929181"/>
                </a:solidFill>
                <a:highlight>
                  <a:srgbClr val="22221B"/>
                </a:highlight>
                <a:latin typeface="Consolas"/>
                <a:ea typeface="Consolas"/>
                <a:cs typeface="Consolas"/>
                <a:sym typeface="Consolas"/>
              </a:rPr>
            </a:br>
            <a:r>
              <a:rPr lang="en" sz="1500">
                <a:solidFill>
                  <a:srgbClr val="929181"/>
                </a:solidFill>
                <a:highlight>
                  <a:srgbClr val="22221B"/>
                </a:highlight>
                <a:latin typeface="Consolas"/>
                <a:ea typeface="Consolas"/>
                <a:cs typeface="Consolas"/>
                <a:sym typeface="Consolas"/>
              </a:rPr>
              <a:t>    --topic=projects/PROJECT_ID/topics/my-device-events</a:t>
            </a:r>
            <a:endParaRPr sz="21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idx="1" type="body"/>
          </p:nvPr>
        </p:nvSpPr>
        <p:spPr>
          <a:xfrm>
            <a:off x="885800" y="844300"/>
            <a:ext cx="7505700" cy="354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With PROJECT_ID of our project is: august-cascade-320302 and the my-device-events has to match with our already created pub “iot-data”</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=&gt;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929181"/>
                </a:solidFill>
                <a:highlight>
                  <a:srgbClr val="22221B"/>
                </a:highlight>
                <a:latin typeface="Consolas"/>
                <a:ea typeface="Consolas"/>
                <a:cs typeface="Consolas"/>
                <a:sym typeface="Consolas"/>
              </a:rPr>
              <a:t>gcloud pubsub subscriptions create     projects/august-cascade-320302/subscriptions/my-subscription     --topic=projects/august-cascade-320302/topics/iot-data</a:t>
            </a:r>
            <a:endParaRPr sz="1600">
              <a:solidFill>
                <a:srgbClr val="000000"/>
              </a:solidFill>
              <a:latin typeface="Roboto"/>
              <a:ea typeface="Roboto"/>
              <a:cs typeface="Roboto"/>
              <a:sym typeface="Roboto"/>
            </a:endParaRPr>
          </a:p>
          <a:p>
            <a:pPr indent="0" lvl="0" marL="0" rtl="0" algn="l">
              <a:spcBef>
                <a:spcPts val="0"/>
              </a:spcBef>
              <a:spcAft>
                <a:spcPts val="0"/>
              </a:spcAft>
              <a:buNone/>
            </a:pPr>
            <a:r>
              <a:t/>
            </a:r>
            <a:endParaRPr sz="23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7"/>
          <p:cNvSpPr txBox="1"/>
          <p:nvPr>
            <p:ph idx="1" type="body"/>
          </p:nvPr>
        </p:nvSpPr>
        <p:spPr>
          <a:xfrm>
            <a:off x="819150" y="499900"/>
            <a:ext cx="7505700" cy="393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Back to Raspberry Pi </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Run the following command to connect a virtual device to Cloud IoT Core using the MQTT bridge, substituting your project ID. Make sure serverCertFile is set to the location where you downloaded Google's root certificate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rgbClr val="929181"/>
                </a:solidFill>
                <a:highlight>
                  <a:srgbClr val="22221B"/>
                </a:highlight>
                <a:latin typeface="Consolas"/>
                <a:ea typeface="Consolas"/>
                <a:cs typeface="Consolas"/>
                <a:sym typeface="Consolas"/>
              </a:rPr>
              <a:t>node cloudiot_mqtt_example_nodejs.js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mqttDeviceDemo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--projectId=PROJECT_ID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--cloudRegion=REGION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--registryId=my-registry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--deviceId=my-device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--privateKeyFile=rsa_private.pem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--serverCertFile=roots.pem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--numMessages=25 \</a:t>
            </a:r>
            <a:br>
              <a:rPr lang="en" sz="1600">
                <a:solidFill>
                  <a:srgbClr val="929181"/>
                </a:solidFill>
                <a:highlight>
                  <a:srgbClr val="22221B"/>
                </a:highlight>
                <a:latin typeface="Consolas"/>
                <a:ea typeface="Consolas"/>
                <a:cs typeface="Consolas"/>
                <a:sym typeface="Consolas"/>
              </a:rPr>
            </a:br>
            <a:r>
              <a:rPr lang="en" sz="1600">
                <a:solidFill>
                  <a:srgbClr val="929181"/>
                </a:solidFill>
                <a:highlight>
                  <a:srgbClr val="22221B"/>
                </a:highlight>
                <a:latin typeface="Consolas"/>
                <a:ea typeface="Consolas"/>
                <a:cs typeface="Consolas"/>
                <a:sym typeface="Consolas"/>
              </a:rPr>
              <a:t>    --algorithm=RS256</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2200">
              <a:solidFill>
                <a:srgbClr val="000000"/>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8"/>
          <p:cNvSpPr txBox="1"/>
          <p:nvPr>
            <p:ph idx="1" type="body"/>
          </p:nvPr>
        </p:nvSpPr>
        <p:spPr>
          <a:xfrm>
            <a:off x="819150" y="433250"/>
            <a:ext cx="7505700" cy="43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Editing the PROJECT_ID, REGION, my-registry, my-device match with our project setting, which will be:</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This will send the message from the raspberry pi to the cloud</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pic>
        <p:nvPicPr>
          <p:cNvPr id="277" name="Google Shape;277;p38"/>
          <p:cNvPicPr preferRelativeResize="0"/>
          <p:nvPr/>
        </p:nvPicPr>
        <p:blipFill>
          <a:blip r:embed="rId3">
            <a:alphaModFix/>
          </a:blip>
          <a:stretch>
            <a:fillRect/>
          </a:stretch>
        </p:blipFill>
        <p:spPr>
          <a:xfrm>
            <a:off x="2044075" y="1110900"/>
            <a:ext cx="4599150" cy="27550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9"/>
          <p:cNvSpPr txBox="1"/>
          <p:nvPr>
            <p:ph type="title"/>
          </p:nvPr>
        </p:nvSpPr>
        <p:spPr>
          <a:xfrm>
            <a:off x="819150" y="109350"/>
            <a:ext cx="7505700" cy="62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Result</a:t>
            </a:r>
            <a:endParaRPr>
              <a:latin typeface="Times New Roman"/>
              <a:ea typeface="Times New Roman"/>
              <a:cs typeface="Times New Roman"/>
              <a:sym typeface="Times New Roman"/>
            </a:endParaRPr>
          </a:p>
        </p:txBody>
      </p:sp>
      <p:sp>
        <p:nvSpPr>
          <p:cNvPr id="283" name="Google Shape;283;p39"/>
          <p:cNvSpPr txBox="1"/>
          <p:nvPr>
            <p:ph idx="1" type="body"/>
          </p:nvPr>
        </p:nvSpPr>
        <p:spPr>
          <a:xfrm>
            <a:off x="819150" y="474525"/>
            <a:ext cx="7505700" cy="3683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en" sz="970">
                <a:solidFill>
                  <a:srgbClr val="929181"/>
                </a:solidFill>
                <a:highlight>
                  <a:srgbClr val="22221B"/>
                </a:highlight>
                <a:latin typeface="Consolas"/>
                <a:ea typeface="Consolas"/>
                <a:cs typeface="Consolas"/>
                <a:sym typeface="Consolas"/>
              </a:rPr>
              <a:t>Google Cloud IoT Core MQTT example.</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connect</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Config message received:</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rasp-registry/raspi-device-payload-3</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rasp-registry/raspi-device-payload-4</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rasp-registry/raspi-device-payload-5</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rasp-registry/raspi-device-payload-6</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rasp-registry/raspi-device-payload-7</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rasp-registry/raspi-device-payload-8</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rasp-registry/raspi-device-payload-9</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rasp-registry/raspi-device-payload-10</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rasp-registry/raspi-device-payload-11</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rasp-registry/raspi-device-payload-12</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rasp-registry/raspi-device-payload-13</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rasp-registry/raspi-device-payload-14</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rasp-registry/raspi-device-payload-15</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rasp-registry/raspi-device-payload-16</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rasp-registry/raspi-device-payload-17</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rasp-registry/raspi-device-payload-18</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rasp-registry/raspi-device-payload-19</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rasp-registry/raspi-device-payload-20</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rasp-registry/raspi-device-payload-21</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rasp-registry/raspi-device-payload-22</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rasp-registry/raspi-device-payload-23</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rasp-registry/raspi-device-payload-24</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Publishing message: rasp-registry/raspi-device-payload-25</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Closing connection to MQTT. Goodbye!</a:t>
            </a:r>
            <a:br>
              <a:rPr lang="en" sz="970">
                <a:solidFill>
                  <a:srgbClr val="929181"/>
                </a:solidFill>
                <a:highlight>
                  <a:srgbClr val="22221B"/>
                </a:highlight>
                <a:latin typeface="Consolas"/>
                <a:ea typeface="Consolas"/>
                <a:cs typeface="Consolas"/>
                <a:sym typeface="Consolas"/>
              </a:rPr>
            </a:br>
            <a:r>
              <a:rPr lang="en" sz="970">
                <a:solidFill>
                  <a:srgbClr val="929181"/>
                </a:solidFill>
                <a:highlight>
                  <a:srgbClr val="22221B"/>
                </a:highlight>
                <a:latin typeface="Consolas"/>
                <a:ea typeface="Consolas"/>
                <a:cs typeface="Consolas"/>
                <a:sym typeface="Consolas"/>
              </a:rPr>
              <a:t>close</a:t>
            </a:r>
            <a:endParaRPr sz="139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89" name="Google Shape;289;p40"/>
          <p:cNvSpPr txBox="1"/>
          <p:nvPr>
            <p:ph idx="1" type="body"/>
          </p:nvPr>
        </p:nvSpPr>
        <p:spPr>
          <a:xfrm>
            <a:off x="819150" y="1266425"/>
            <a:ext cx="7505700" cy="31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rgbClr val="000000"/>
                </a:solidFill>
                <a:latin typeface="Times New Roman"/>
                <a:ea typeface="Times New Roman"/>
                <a:cs typeface="Times New Roman"/>
                <a:sym typeface="Times New Roman"/>
              </a:rPr>
              <a:t>To check the message, we can do by two ways: </a:t>
            </a:r>
            <a:endParaRPr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From CLI (Command line interface) or </a:t>
            </a:r>
            <a:endParaRPr sz="2500">
              <a:solidFill>
                <a:srgbClr val="000000"/>
              </a:solidFill>
              <a:latin typeface="Times New Roman"/>
              <a:ea typeface="Times New Roman"/>
              <a:cs typeface="Times New Roman"/>
              <a:sym typeface="Times New Roman"/>
            </a:endParaRPr>
          </a:p>
          <a:p>
            <a:pPr indent="-387350" lvl="0" marL="457200" rtl="0" algn="l">
              <a:spcBef>
                <a:spcPts val="0"/>
              </a:spcBef>
              <a:spcAft>
                <a:spcPts val="0"/>
              </a:spcAft>
              <a:buClr>
                <a:srgbClr val="000000"/>
              </a:buClr>
              <a:buSzPts val="2500"/>
              <a:buFont typeface="Times New Roman"/>
              <a:buChar char="●"/>
            </a:pPr>
            <a:r>
              <a:rPr lang="en" sz="2500">
                <a:solidFill>
                  <a:srgbClr val="000000"/>
                </a:solidFill>
                <a:latin typeface="Times New Roman"/>
                <a:ea typeface="Times New Roman"/>
                <a:cs typeface="Times New Roman"/>
                <a:sym typeface="Times New Roman"/>
              </a:rPr>
              <a:t>Directly on the google cloud web UI</a:t>
            </a:r>
            <a:endParaRPr sz="2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500">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819150" y="4456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CLI</a:t>
            </a:r>
            <a:endParaRPr/>
          </a:p>
        </p:txBody>
      </p:sp>
      <p:sp>
        <p:nvSpPr>
          <p:cNvPr id="295" name="Google Shape;295;p41"/>
          <p:cNvSpPr txBox="1"/>
          <p:nvPr>
            <p:ph idx="1" type="body"/>
          </p:nvPr>
        </p:nvSpPr>
        <p:spPr>
          <a:xfrm>
            <a:off x="819150" y="1724100"/>
            <a:ext cx="7505700" cy="24480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Font typeface="Times New Roman"/>
              <a:buAutoNum type="arabicPeriod"/>
            </a:pPr>
            <a:r>
              <a:rPr lang="en" sz="1700">
                <a:solidFill>
                  <a:srgbClr val="000000"/>
                </a:solidFill>
                <a:latin typeface="Times New Roman"/>
                <a:ea typeface="Times New Roman"/>
                <a:cs typeface="Times New Roman"/>
                <a:sym typeface="Times New Roman"/>
              </a:rPr>
              <a:t>From CLI On the Google Shell (Command line on host machine) type this:</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400">
                <a:solidFill>
                  <a:srgbClr val="929181"/>
                </a:solidFill>
                <a:highlight>
                  <a:srgbClr val="22221B"/>
                </a:highlight>
                <a:latin typeface="Consolas"/>
                <a:ea typeface="Consolas"/>
                <a:cs typeface="Consolas"/>
                <a:sym typeface="Consolas"/>
              </a:rPr>
              <a:t>gcloud pubsub subscriptions pull --auto-ack \</a:t>
            </a:r>
            <a:br>
              <a:rPr lang="en" sz="1400">
                <a:solidFill>
                  <a:srgbClr val="929181"/>
                </a:solidFill>
                <a:highlight>
                  <a:srgbClr val="22221B"/>
                </a:highlight>
                <a:latin typeface="Consolas"/>
                <a:ea typeface="Consolas"/>
                <a:cs typeface="Consolas"/>
                <a:sym typeface="Consolas"/>
              </a:rPr>
            </a:br>
            <a:r>
              <a:rPr lang="en" sz="1400">
                <a:solidFill>
                  <a:srgbClr val="929181"/>
                </a:solidFill>
                <a:highlight>
                  <a:srgbClr val="22221B"/>
                </a:highlight>
                <a:latin typeface="Consolas"/>
                <a:ea typeface="Consolas"/>
                <a:cs typeface="Consolas"/>
                <a:sym typeface="Consolas"/>
              </a:rPr>
              <a:t>    projects/PROJECT_ID/subscriptions/my-subscription  </a:t>
            </a:r>
            <a:endParaRPr sz="1400">
              <a:solidFill>
                <a:srgbClr val="929181"/>
              </a:solidFill>
              <a:highlight>
                <a:srgbClr val="22221B"/>
              </a:highlight>
              <a:latin typeface="Consolas"/>
              <a:ea typeface="Consolas"/>
              <a:cs typeface="Consolas"/>
              <a:sym typeface="Consolas"/>
            </a:endParaRPr>
          </a:p>
          <a:p>
            <a:pPr indent="0" lvl="0" marL="0" rtl="0" algn="l">
              <a:spcBef>
                <a:spcPts val="0"/>
              </a:spcBef>
              <a:spcAft>
                <a:spcPts val="0"/>
              </a:spcAft>
              <a:buNone/>
            </a:pPr>
            <a:r>
              <a:rPr lang="en" sz="1700">
                <a:solidFill>
                  <a:srgbClr val="000000"/>
                </a:solidFill>
                <a:latin typeface="Times New Roman"/>
                <a:ea typeface="Times New Roman"/>
                <a:cs typeface="Times New Roman"/>
                <a:sym typeface="Times New Roman"/>
              </a:rPr>
              <a:t>where PROJECT_ID is our project id</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p:txBody>
      </p:sp>
      <p:pic>
        <p:nvPicPr>
          <p:cNvPr id="296" name="Google Shape;296;p41"/>
          <p:cNvPicPr preferRelativeResize="0"/>
          <p:nvPr/>
        </p:nvPicPr>
        <p:blipFill>
          <a:blip r:embed="rId3">
            <a:alphaModFix/>
          </a:blip>
          <a:stretch>
            <a:fillRect/>
          </a:stretch>
        </p:blipFill>
        <p:spPr>
          <a:xfrm>
            <a:off x="907825" y="2980300"/>
            <a:ext cx="6063375" cy="552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300">
                <a:solidFill>
                  <a:srgbClr val="000000"/>
                </a:solidFill>
                <a:latin typeface="Times New Roman"/>
                <a:ea typeface="Times New Roman"/>
                <a:cs typeface="Times New Roman"/>
                <a:sym typeface="Times New Roman"/>
              </a:rPr>
              <a:t>Introduction</a:t>
            </a:r>
            <a:endParaRPr sz="3300">
              <a:latin typeface="Times New Roman"/>
              <a:ea typeface="Times New Roman"/>
              <a:cs typeface="Times New Roman"/>
              <a:sym typeface="Times New Roman"/>
            </a:endParaRPr>
          </a:p>
        </p:txBody>
      </p:sp>
      <p:sp>
        <p:nvSpPr>
          <p:cNvPr id="141" name="Google Shape;141;p15"/>
          <p:cNvSpPr txBox="1"/>
          <p:nvPr>
            <p:ph idx="1" type="body"/>
          </p:nvPr>
        </p:nvSpPr>
        <p:spPr>
          <a:xfrm>
            <a:off x="819150" y="1602050"/>
            <a:ext cx="7505700" cy="2836800"/>
          </a:xfrm>
          <a:prstGeom prst="rect">
            <a:avLst/>
          </a:prstGeom>
        </p:spPr>
        <p:txBody>
          <a:bodyPr anchorCtr="0" anchor="t" bIns="91425" lIns="91425" spcFirstLastPara="1" rIns="91425" wrap="square" tIns="91425">
            <a:normAutofit/>
          </a:bodyPr>
          <a:lstStyle/>
          <a:p>
            <a:pPr indent="-355600" lvl="0" marL="457200" marR="0" rtl="0" algn="just">
              <a:lnSpc>
                <a:spcPct val="130000"/>
              </a:lnSpc>
              <a:spcBef>
                <a:spcPts val="120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Smart Greenify is a device that helps indoor plants to survive without much effort from the owner.</a:t>
            </a:r>
            <a:endParaRPr sz="2000">
              <a:solidFill>
                <a:srgbClr val="000000"/>
              </a:solidFill>
              <a:highlight>
                <a:schemeClr val="dk1"/>
              </a:highlight>
              <a:latin typeface="Times New Roman"/>
              <a:ea typeface="Times New Roman"/>
              <a:cs typeface="Times New Roman"/>
              <a:sym typeface="Times New Roman"/>
            </a:endParaRPr>
          </a:p>
          <a:p>
            <a:pPr indent="-355600" lvl="0" marL="457200" marR="0" rtl="0" algn="just">
              <a:lnSpc>
                <a:spcPct val="130000"/>
              </a:lnSpc>
              <a:spcBef>
                <a:spcPts val="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Among </a:t>
            </a:r>
            <a:r>
              <a:rPr lang="en" sz="2000">
                <a:solidFill>
                  <a:srgbClr val="000000"/>
                </a:solidFill>
                <a:highlight>
                  <a:schemeClr val="dk1"/>
                </a:highlight>
                <a:latin typeface="Times New Roman"/>
                <a:ea typeface="Times New Roman"/>
                <a:cs typeface="Times New Roman"/>
                <a:sym typeface="Times New Roman"/>
              </a:rPr>
              <a:t>different</a:t>
            </a:r>
            <a:r>
              <a:rPr lang="en" sz="2000">
                <a:solidFill>
                  <a:srgbClr val="000000"/>
                </a:solidFill>
                <a:highlight>
                  <a:schemeClr val="dk1"/>
                </a:highlight>
                <a:latin typeface="Times New Roman"/>
                <a:ea typeface="Times New Roman"/>
                <a:cs typeface="Times New Roman"/>
                <a:sym typeface="Times New Roman"/>
              </a:rPr>
              <a:t> features, one of the interesting feature is cloud storage.</a:t>
            </a:r>
            <a:endParaRPr sz="2000">
              <a:solidFill>
                <a:srgbClr val="000000"/>
              </a:solidFill>
              <a:highlight>
                <a:schemeClr val="dk1"/>
              </a:highlight>
              <a:latin typeface="Times New Roman"/>
              <a:ea typeface="Times New Roman"/>
              <a:cs typeface="Times New Roman"/>
              <a:sym typeface="Times New Roman"/>
            </a:endParaRPr>
          </a:p>
          <a:p>
            <a:pPr indent="-355600" lvl="0" marL="457200" marR="0" rtl="0" algn="just">
              <a:lnSpc>
                <a:spcPct val="130000"/>
              </a:lnSpc>
              <a:spcBef>
                <a:spcPts val="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This feature paves new ways to access the required information and notifications from anywhere and everywhere.</a:t>
            </a:r>
            <a:endParaRPr sz="2000">
              <a:solidFill>
                <a:srgbClr val="000000"/>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819150" y="656725"/>
            <a:ext cx="7505700" cy="6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Result </a:t>
            </a:r>
            <a:endParaRPr>
              <a:latin typeface="Times New Roman"/>
              <a:ea typeface="Times New Roman"/>
              <a:cs typeface="Times New Roman"/>
              <a:sym typeface="Times New Roman"/>
            </a:endParaRPr>
          </a:p>
        </p:txBody>
      </p:sp>
      <p:sp>
        <p:nvSpPr>
          <p:cNvPr id="302" name="Google Shape;302;p42"/>
          <p:cNvSpPr txBox="1"/>
          <p:nvPr>
            <p:ph idx="1" type="body"/>
          </p:nvPr>
        </p:nvSpPr>
        <p:spPr>
          <a:xfrm>
            <a:off x="819150" y="1433075"/>
            <a:ext cx="7505700" cy="3005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03" name="Google Shape;303;p42"/>
          <p:cNvPicPr preferRelativeResize="0"/>
          <p:nvPr/>
        </p:nvPicPr>
        <p:blipFill>
          <a:blip r:embed="rId3">
            <a:alphaModFix/>
          </a:blip>
          <a:stretch>
            <a:fillRect/>
          </a:stretch>
        </p:blipFill>
        <p:spPr>
          <a:xfrm>
            <a:off x="522125" y="1221850"/>
            <a:ext cx="8087400" cy="36077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819150" y="4679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From Google Cloud</a:t>
            </a:r>
            <a:endParaRPr>
              <a:latin typeface="Times New Roman"/>
              <a:ea typeface="Times New Roman"/>
              <a:cs typeface="Times New Roman"/>
              <a:sym typeface="Times New Roman"/>
            </a:endParaRPr>
          </a:p>
        </p:txBody>
      </p:sp>
      <p:sp>
        <p:nvSpPr>
          <p:cNvPr id="309" name="Google Shape;309;p43"/>
          <p:cNvSpPr txBox="1"/>
          <p:nvPr>
            <p:ph idx="1" type="body"/>
          </p:nvPr>
        </p:nvSpPr>
        <p:spPr>
          <a:xfrm>
            <a:off x="819150" y="1210900"/>
            <a:ext cx="7505700" cy="343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r>
              <a:rPr b="1" lang="en" sz="1700">
                <a:solidFill>
                  <a:srgbClr val="000000"/>
                </a:solidFill>
                <a:latin typeface="Times New Roman"/>
                <a:ea typeface="Times New Roman"/>
                <a:cs typeface="Times New Roman"/>
                <a:sym typeface="Times New Roman"/>
              </a:rPr>
              <a:t>Step 1</a:t>
            </a:r>
            <a:r>
              <a:rPr lang="en" sz="1700">
                <a:solidFill>
                  <a:srgbClr val="000000"/>
                </a:solidFill>
                <a:latin typeface="Times New Roman"/>
                <a:ea typeface="Times New Roman"/>
                <a:cs typeface="Times New Roman"/>
                <a:sym typeface="Times New Roman"/>
              </a:rPr>
              <a:t> Search for the pub/sub from the search tool</a:t>
            </a:r>
            <a:endParaRPr sz="17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700">
              <a:solidFill>
                <a:srgbClr val="000000"/>
              </a:solidFill>
              <a:latin typeface="Times New Roman"/>
              <a:ea typeface="Times New Roman"/>
              <a:cs typeface="Times New Roman"/>
              <a:sym typeface="Times New Roman"/>
            </a:endParaRPr>
          </a:p>
        </p:txBody>
      </p:sp>
      <p:pic>
        <p:nvPicPr>
          <p:cNvPr id="310" name="Google Shape;310;p43"/>
          <p:cNvPicPr preferRelativeResize="0"/>
          <p:nvPr/>
        </p:nvPicPr>
        <p:blipFill>
          <a:blip r:embed="rId3">
            <a:alphaModFix/>
          </a:blip>
          <a:stretch>
            <a:fillRect/>
          </a:stretch>
        </p:blipFill>
        <p:spPr>
          <a:xfrm>
            <a:off x="1452150" y="1874300"/>
            <a:ext cx="5943600" cy="1838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idx="1" type="body"/>
          </p:nvPr>
        </p:nvSpPr>
        <p:spPr>
          <a:xfrm>
            <a:off x="819150" y="377700"/>
            <a:ext cx="7505700" cy="434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700">
                <a:solidFill>
                  <a:srgbClr val="000000"/>
                </a:solidFill>
                <a:latin typeface="Times New Roman"/>
                <a:ea typeface="Times New Roman"/>
                <a:cs typeface="Times New Roman"/>
                <a:sym typeface="Times New Roman"/>
              </a:rPr>
              <a:t>Step 2</a:t>
            </a:r>
            <a:r>
              <a:rPr lang="en" sz="1700">
                <a:solidFill>
                  <a:srgbClr val="000000"/>
                </a:solidFill>
                <a:latin typeface="Times New Roman"/>
                <a:ea typeface="Times New Roman"/>
                <a:cs typeface="Times New Roman"/>
                <a:sym typeface="Times New Roman"/>
              </a:rPr>
              <a:t> Go to my-subscription on the Subscription menu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316" name="Google Shape;316;p44"/>
          <p:cNvPicPr preferRelativeResize="0"/>
          <p:nvPr/>
        </p:nvPicPr>
        <p:blipFill>
          <a:blip r:embed="rId3">
            <a:alphaModFix/>
          </a:blip>
          <a:stretch>
            <a:fillRect/>
          </a:stretch>
        </p:blipFill>
        <p:spPr>
          <a:xfrm>
            <a:off x="283375" y="888725"/>
            <a:ext cx="8577250" cy="34216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5"/>
          <p:cNvSpPr txBox="1"/>
          <p:nvPr>
            <p:ph idx="1" type="body"/>
          </p:nvPr>
        </p:nvSpPr>
        <p:spPr>
          <a:xfrm>
            <a:off x="819150" y="455475"/>
            <a:ext cx="7505700" cy="432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We will see the graph of the messages that have been sent:</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700">
              <a:latin typeface="Times New Roman"/>
              <a:ea typeface="Times New Roman"/>
              <a:cs typeface="Times New Roman"/>
              <a:sym typeface="Times New Roman"/>
            </a:endParaRPr>
          </a:p>
        </p:txBody>
      </p:sp>
      <p:pic>
        <p:nvPicPr>
          <p:cNvPr id="322" name="Google Shape;322;p45"/>
          <p:cNvPicPr preferRelativeResize="0"/>
          <p:nvPr/>
        </p:nvPicPr>
        <p:blipFill>
          <a:blip r:embed="rId3">
            <a:alphaModFix/>
          </a:blip>
          <a:stretch>
            <a:fillRect/>
          </a:stretch>
        </p:blipFill>
        <p:spPr>
          <a:xfrm>
            <a:off x="819150" y="985575"/>
            <a:ext cx="7228124" cy="3602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6"/>
          <p:cNvSpPr txBox="1"/>
          <p:nvPr>
            <p:ph idx="1" type="body"/>
          </p:nvPr>
        </p:nvSpPr>
        <p:spPr>
          <a:xfrm>
            <a:off x="819150" y="1633025"/>
            <a:ext cx="7505700" cy="1477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Step 3</a:t>
            </a:r>
            <a:r>
              <a:rPr lang="en" sz="1600">
                <a:solidFill>
                  <a:srgbClr val="000000"/>
                </a:solidFill>
                <a:latin typeface="Times New Roman"/>
                <a:ea typeface="Times New Roman"/>
                <a:cs typeface="Times New Roman"/>
                <a:sym typeface="Times New Roman"/>
              </a:rPr>
              <a:t> And to view the message, go to the” VIEW MESSAGE” option</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b="1" lang="en" sz="1600">
                <a:solidFill>
                  <a:srgbClr val="000000"/>
                </a:solidFill>
                <a:latin typeface="Times New Roman"/>
                <a:ea typeface="Times New Roman"/>
                <a:cs typeface="Times New Roman"/>
                <a:sym typeface="Times New Roman"/>
              </a:rPr>
              <a:t>Step 4</a:t>
            </a:r>
            <a:r>
              <a:rPr lang="en" sz="1600">
                <a:solidFill>
                  <a:srgbClr val="000000"/>
                </a:solidFill>
                <a:latin typeface="Times New Roman"/>
                <a:ea typeface="Times New Roman"/>
                <a:cs typeface="Times New Roman"/>
                <a:sym typeface="Times New Roman"/>
              </a:rPr>
              <a:t> Click Pull</a:t>
            </a:r>
            <a:endParaRPr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819150" y="90200"/>
            <a:ext cx="7505700" cy="62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a:t>
            </a:r>
            <a:endParaRPr/>
          </a:p>
        </p:txBody>
      </p:sp>
      <p:sp>
        <p:nvSpPr>
          <p:cNvPr id="333" name="Google Shape;333;p47"/>
          <p:cNvSpPr txBox="1"/>
          <p:nvPr>
            <p:ph idx="1" type="body"/>
          </p:nvPr>
        </p:nvSpPr>
        <p:spPr>
          <a:xfrm>
            <a:off x="819150" y="633225"/>
            <a:ext cx="7505700" cy="380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334" name="Google Shape;334;p47"/>
          <p:cNvPicPr preferRelativeResize="0"/>
          <p:nvPr/>
        </p:nvPicPr>
        <p:blipFill>
          <a:blip r:embed="rId3">
            <a:alphaModFix/>
          </a:blip>
          <a:stretch>
            <a:fillRect/>
          </a:stretch>
        </p:blipFill>
        <p:spPr>
          <a:xfrm>
            <a:off x="77775" y="-35625"/>
            <a:ext cx="8942800" cy="5143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819150" y="1510825"/>
            <a:ext cx="7505700" cy="1733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7000">
                <a:latin typeface="Pacifico"/>
                <a:ea typeface="Pacifico"/>
                <a:cs typeface="Pacifico"/>
                <a:sym typeface="Pacifico"/>
              </a:rPr>
              <a:t>Thank you</a:t>
            </a:r>
            <a:endParaRPr b="1" sz="7000">
              <a:latin typeface="Pacifico"/>
              <a:ea typeface="Pacifico"/>
              <a:cs typeface="Pacifico"/>
              <a:sym typeface="Pacifico"/>
            </a:endParaRPr>
          </a:p>
        </p:txBody>
      </p:sp>
      <p:sp>
        <p:nvSpPr>
          <p:cNvPr id="340" name="Google Shape;340;p4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a:p>
            <a:pPr indent="0" lvl="0" marL="0" rtl="0" algn="l">
              <a:spcBef>
                <a:spcPts val="1200"/>
              </a:spcBef>
              <a:spcAft>
                <a:spcPts val="120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857475" y="6123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46" name="Google Shape;346;p49"/>
          <p:cNvSpPr txBox="1"/>
          <p:nvPr>
            <p:ph idx="1" type="body"/>
          </p:nvPr>
        </p:nvSpPr>
        <p:spPr>
          <a:xfrm>
            <a:off x="633225" y="1455300"/>
            <a:ext cx="7954200" cy="29835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Clr>
                <a:srgbClr val="000000"/>
              </a:buClr>
              <a:buSzPct val="100000"/>
              <a:buFont typeface="Times New Roman"/>
              <a:buAutoNum type="arabicPeriod"/>
            </a:pPr>
            <a:r>
              <a:rPr lang="en" sz="1800">
                <a:solidFill>
                  <a:srgbClr val="000000"/>
                </a:solidFill>
                <a:highlight>
                  <a:srgbClr val="FFFFFF"/>
                </a:highlight>
                <a:latin typeface="Times New Roman"/>
                <a:ea typeface="Times New Roman"/>
                <a:cs typeface="Times New Roman"/>
                <a:sym typeface="Times New Roman"/>
              </a:rPr>
              <a:t>Medium. 2021. </a:t>
            </a:r>
            <a:r>
              <a:rPr i="1" lang="en" sz="1800">
                <a:solidFill>
                  <a:srgbClr val="000000"/>
                </a:solidFill>
                <a:highlight>
                  <a:srgbClr val="FFFFFF"/>
                </a:highlight>
                <a:latin typeface="Times New Roman"/>
                <a:ea typeface="Times New Roman"/>
                <a:cs typeface="Times New Roman"/>
                <a:sym typeface="Times New Roman"/>
              </a:rPr>
              <a:t>Cloud IoT step-by-step: Connecting Raspberry PI + Python</a:t>
            </a:r>
            <a:r>
              <a:rPr lang="en" sz="1800">
                <a:solidFill>
                  <a:srgbClr val="000000"/>
                </a:solidFill>
                <a:highlight>
                  <a:srgbClr val="FFFFFF"/>
                </a:highlight>
                <a:latin typeface="Times New Roman"/>
                <a:ea typeface="Times New Roman"/>
                <a:cs typeface="Times New Roman"/>
                <a:sym typeface="Times New Roman"/>
              </a:rPr>
              <a:t>. [online] Available at: &lt;https://medium.com/google-cloud/cloud-iot-step-by-step-connecting-raspberry-pi-python-2f27a2893ab5&gt; [Accessed 19 July 2021].</a:t>
            </a:r>
            <a:endParaRPr sz="1800">
              <a:solidFill>
                <a:srgbClr val="000000"/>
              </a:solidFill>
              <a:highlight>
                <a:srgbClr val="FFFFFF"/>
              </a:highlight>
              <a:latin typeface="Times New Roman"/>
              <a:ea typeface="Times New Roman"/>
              <a:cs typeface="Times New Roman"/>
              <a:sym typeface="Times New Roman"/>
            </a:endParaRPr>
          </a:p>
          <a:p>
            <a:pPr indent="0" lvl="0" marL="457200" rtl="0" algn="l">
              <a:spcBef>
                <a:spcPts val="1200"/>
              </a:spcBef>
              <a:spcAft>
                <a:spcPts val="0"/>
              </a:spcAft>
              <a:buNone/>
            </a:pPr>
            <a:r>
              <a:t/>
            </a:r>
            <a:endParaRPr sz="1800">
              <a:solidFill>
                <a:srgbClr val="000000"/>
              </a:solidFill>
              <a:highlight>
                <a:srgbClr val="FFFFFF"/>
              </a:highlight>
              <a:latin typeface="Times New Roman"/>
              <a:ea typeface="Times New Roman"/>
              <a:cs typeface="Times New Roman"/>
              <a:sym typeface="Times New Roman"/>
            </a:endParaRPr>
          </a:p>
          <a:p>
            <a:pPr indent="-325755" lvl="0" marL="457200" rtl="0" algn="l">
              <a:spcBef>
                <a:spcPts val="1200"/>
              </a:spcBef>
              <a:spcAft>
                <a:spcPts val="0"/>
              </a:spcAft>
              <a:buClr>
                <a:srgbClr val="000000"/>
              </a:buClr>
              <a:buSzPct val="100000"/>
              <a:buFont typeface="Times New Roman"/>
              <a:buAutoNum type="arabicPeriod"/>
            </a:pPr>
            <a:r>
              <a:rPr lang="en" sz="1800">
                <a:solidFill>
                  <a:srgbClr val="000000"/>
                </a:solidFill>
                <a:highlight>
                  <a:srgbClr val="FFFFFF"/>
                </a:highlight>
                <a:latin typeface="Times New Roman"/>
                <a:ea typeface="Times New Roman"/>
                <a:cs typeface="Times New Roman"/>
                <a:sym typeface="Times New Roman"/>
              </a:rPr>
              <a:t>Accenture.com. 2021. </a:t>
            </a:r>
            <a:r>
              <a:rPr i="1" lang="en" sz="1800">
                <a:solidFill>
                  <a:srgbClr val="000000"/>
                </a:solidFill>
                <a:highlight>
                  <a:srgbClr val="FFFFFF"/>
                </a:highlight>
                <a:latin typeface="Times New Roman"/>
                <a:ea typeface="Times New Roman"/>
                <a:cs typeface="Times New Roman"/>
                <a:sym typeface="Times New Roman"/>
              </a:rPr>
              <a:t>What is Cloud Computing &amp; Why is it Important? | Accenture</a:t>
            </a:r>
            <a:r>
              <a:rPr lang="en" sz="1800">
                <a:solidFill>
                  <a:srgbClr val="000000"/>
                </a:solidFill>
                <a:highlight>
                  <a:srgbClr val="FFFFFF"/>
                </a:highlight>
                <a:latin typeface="Times New Roman"/>
                <a:ea typeface="Times New Roman"/>
                <a:cs typeface="Times New Roman"/>
                <a:sym typeface="Times New Roman"/>
              </a:rPr>
              <a:t>. [online] Available at: &lt;https://www.accenture.com/ca-en/insights/cloud-computing-index?c=acn_glb_brandexpressiongoogle_12261974&amp;n=psgs_0621&amp;gclid=CjwKCAjwos-HBhB3EiwAe4xM904FqOZ1-m9tG-5x4rd3qn5J2HEmFifahotfX8ihYUSsC6fmD94vJxoCaTUQAvD_BwE&amp;gclsrc=aw.ds&gt; [Accessed 19 July 2021].</a:t>
            </a:r>
            <a:endParaRPr sz="18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type="title"/>
          </p:nvPr>
        </p:nvSpPr>
        <p:spPr>
          <a:xfrm>
            <a:off x="819150" y="7789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352" name="Google Shape;352;p50"/>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Times New Roman"/>
                <a:ea typeface="Times New Roman"/>
                <a:cs typeface="Times New Roman"/>
                <a:sym typeface="Times New Roman"/>
              </a:rPr>
              <a:t>3.	</a:t>
            </a:r>
            <a:r>
              <a:rPr lang="en" sz="1500">
                <a:solidFill>
                  <a:srgbClr val="000000"/>
                </a:solidFill>
                <a:highlight>
                  <a:srgbClr val="FFFFFF"/>
                </a:highlight>
                <a:latin typeface="Times New Roman"/>
                <a:ea typeface="Times New Roman"/>
                <a:cs typeface="Times New Roman"/>
                <a:sym typeface="Times New Roman"/>
              </a:rPr>
              <a:t>Google Cloud. 2021. </a:t>
            </a:r>
            <a:r>
              <a:rPr i="1" lang="en" sz="1500">
                <a:solidFill>
                  <a:srgbClr val="000000"/>
                </a:solidFill>
                <a:highlight>
                  <a:srgbClr val="FFFFFF"/>
                </a:highlight>
                <a:latin typeface="Times New Roman"/>
                <a:ea typeface="Times New Roman"/>
                <a:cs typeface="Times New Roman"/>
                <a:sym typeface="Times New Roman"/>
              </a:rPr>
              <a:t>Cloud IoT Core  |  Google Cloud</a:t>
            </a:r>
            <a:r>
              <a:rPr lang="en" sz="1500">
                <a:solidFill>
                  <a:srgbClr val="000000"/>
                </a:solidFill>
                <a:highlight>
                  <a:srgbClr val="FFFFFF"/>
                </a:highlight>
                <a:latin typeface="Times New Roman"/>
                <a:ea typeface="Times New Roman"/>
                <a:cs typeface="Times New Roman"/>
                <a:sym typeface="Times New Roman"/>
              </a:rPr>
              <a:t>. [online] Available                                                                                                                                                                                                                                                                                                                    at: https://cloud.google.com/iot-core [Accessed 19 July 2021].</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t/>
            </a:r>
            <a:endParaRPr sz="1500">
              <a:solidFill>
                <a:srgbClr val="000000"/>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rPr lang="en" sz="1500">
                <a:solidFill>
                  <a:srgbClr val="000000"/>
                </a:solidFill>
                <a:highlight>
                  <a:srgbClr val="FFFFFF"/>
                </a:highlight>
                <a:latin typeface="Times New Roman"/>
                <a:ea typeface="Times New Roman"/>
                <a:cs typeface="Times New Roman"/>
                <a:sym typeface="Times New Roman"/>
              </a:rPr>
              <a:t>4.	Pi, R. and NodeJS, C., 2021. </a:t>
            </a:r>
            <a:r>
              <a:rPr i="1" lang="en" sz="1500">
                <a:solidFill>
                  <a:srgbClr val="000000"/>
                </a:solidFill>
                <a:highlight>
                  <a:srgbClr val="FFFFFF"/>
                </a:highlight>
                <a:latin typeface="Times New Roman"/>
                <a:ea typeface="Times New Roman"/>
                <a:cs typeface="Times New Roman"/>
                <a:sym typeface="Times New Roman"/>
              </a:rPr>
              <a:t>Connect Raspberry Pi to Google Cloud IoT (GCP IoT) using NodeJS</a:t>
            </a:r>
            <a:r>
              <a:rPr lang="en" sz="1500">
                <a:solidFill>
                  <a:srgbClr val="000000"/>
                </a:solidFill>
                <a:highlight>
                  <a:srgbClr val="FFFFFF"/>
                </a:highlight>
                <a:latin typeface="Times New Roman"/>
                <a:ea typeface="Times New Roman"/>
                <a:cs typeface="Times New Roman"/>
                <a:sym typeface="Times New Roman"/>
              </a:rPr>
              <a:t>. [online] SwA. Available at: &lt;https://www.survivingwithandroid.com/connect-raspberry-pi-to-google-cloud-iot-nodejs/&gt; [Accessed 19 July 2021].</a:t>
            </a:r>
            <a:endParaRPr sz="15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63613" y="590075"/>
            <a:ext cx="7505700" cy="565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What is Cloud Computing?</a:t>
            </a:r>
            <a:endParaRPr>
              <a:latin typeface="Times New Roman"/>
              <a:ea typeface="Times New Roman"/>
              <a:cs typeface="Times New Roman"/>
              <a:sym typeface="Times New Roman"/>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a:t>
            </a:r>
            <a:endParaRPr/>
          </a:p>
        </p:txBody>
      </p:sp>
      <p:pic>
        <p:nvPicPr>
          <p:cNvPr id="148" name="Google Shape;148;p16"/>
          <p:cNvPicPr preferRelativeResize="0"/>
          <p:nvPr/>
        </p:nvPicPr>
        <p:blipFill>
          <a:blip r:embed="rId3">
            <a:alphaModFix/>
          </a:blip>
          <a:stretch>
            <a:fillRect/>
          </a:stretch>
        </p:blipFill>
        <p:spPr>
          <a:xfrm>
            <a:off x="1177550" y="1155275"/>
            <a:ext cx="6754324" cy="3553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525175"/>
            <a:ext cx="7505700" cy="81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What is Cloud Computing?</a:t>
            </a:r>
            <a:endParaRPr>
              <a:latin typeface="Times New Roman"/>
              <a:ea typeface="Times New Roman"/>
              <a:cs typeface="Times New Roman"/>
              <a:sym typeface="Times New Roman"/>
            </a:endParaRPr>
          </a:p>
        </p:txBody>
      </p:sp>
      <p:sp>
        <p:nvSpPr>
          <p:cNvPr id="154" name="Google Shape;154;p17"/>
          <p:cNvSpPr txBox="1"/>
          <p:nvPr>
            <p:ph idx="1" type="body"/>
          </p:nvPr>
        </p:nvSpPr>
        <p:spPr>
          <a:xfrm>
            <a:off x="757550" y="1347750"/>
            <a:ext cx="7505700" cy="3224100"/>
          </a:xfrm>
          <a:prstGeom prst="rect">
            <a:avLst/>
          </a:prstGeom>
        </p:spPr>
        <p:txBody>
          <a:bodyPr anchorCtr="0" anchor="t" bIns="91425" lIns="91425" spcFirstLastPara="1" rIns="91425" wrap="square" tIns="91425">
            <a:noAutofit/>
          </a:bodyPr>
          <a:lstStyle/>
          <a:p>
            <a:pPr indent="-355600" lvl="0" marL="457200" rtl="0" algn="just">
              <a:lnSpc>
                <a:spcPct val="150000"/>
              </a:lnSpc>
              <a:spcBef>
                <a:spcPts val="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Cloud is a model of computing where servers, networks, storage, development tools, and even applications (apps) are enabled through the internet.</a:t>
            </a:r>
            <a:endParaRPr sz="2000">
              <a:solidFill>
                <a:srgbClr val="000000"/>
              </a:solidFill>
              <a:highlight>
                <a:schemeClr val="dk1"/>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Cloud computing is accounted as an easy way to store data and access it other than the conventional methods.</a:t>
            </a:r>
            <a:endParaRPr sz="2000">
              <a:solidFill>
                <a:srgbClr val="000000"/>
              </a:solidFill>
              <a:highlight>
                <a:schemeClr val="dk1"/>
              </a:highlight>
              <a:latin typeface="Times New Roman"/>
              <a:ea typeface="Times New Roman"/>
              <a:cs typeface="Times New Roman"/>
              <a:sym typeface="Times New Roman"/>
            </a:endParaRPr>
          </a:p>
          <a:p>
            <a:pPr indent="-355600" lvl="0" marL="457200" rtl="0" algn="just">
              <a:lnSpc>
                <a:spcPct val="150000"/>
              </a:lnSpc>
              <a:spcBef>
                <a:spcPts val="0"/>
              </a:spcBef>
              <a:spcAft>
                <a:spcPts val="0"/>
              </a:spcAft>
              <a:buClr>
                <a:srgbClr val="000000"/>
              </a:buClr>
              <a:buSzPts val="2000"/>
              <a:buFont typeface="Times New Roman"/>
              <a:buChar char="●"/>
            </a:pPr>
            <a:r>
              <a:rPr lang="en" sz="2000">
                <a:solidFill>
                  <a:srgbClr val="000000"/>
                </a:solidFill>
                <a:highlight>
                  <a:schemeClr val="dk1"/>
                </a:highlight>
                <a:latin typeface="Times New Roman"/>
                <a:ea typeface="Times New Roman"/>
                <a:cs typeface="Times New Roman"/>
                <a:sym typeface="Times New Roman"/>
              </a:rPr>
              <a:t>So in simple words Cloud is fast, it enables innovation, is scalable and it saves a lot of money.</a:t>
            </a:r>
            <a:endParaRPr sz="2000">
              <a:solidFill>
                <a:srgbClr val="000000"/>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77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Times New Roman"/>
                <a:ea typeface="Times New Roman"/>
                <a:cs typeface="Times New Roman"/>
                <a:sym typeface="Times New Roman"/>
              </a:rPr>
              <a:t>Cloud IoT Core</a:t>
            </a:r>
            <a:endParaRPr>
              <a:latin typeface="Times New Roman"/>
              <a:ea typeface="Times New Roman"/>
              <a:cs typeface="Times New Roman"/>
              <a:sym typeface="Times New Roman"/>
            </a:endParaRPr>
          </a:p>
        </p:txBody>
      </p:sp>
      <p:sp>
        <p:nvSpPr>
          <p:cNvPr id="160" name="Google Shape;160;p18"/>
          <p:cNvSpPr txBox="1"/>
          <p:nvPr>
            <p:ph idx="1" type="body"/>
          </p:nvPr>
        </p:nvSpPr>
        <p:spPr>
          <a:xfrm>
            <a:off x="819150" y="1510825"/>
            <a:ext cx="7505700" cy="2928000"/>
          </a:xfrm>
          <a:prstGeom prst="rect">
            <a:avLst/>
          </a:prstGeom>
        </p:spPr>
        <p:txBody>
          <a:bodyPr anchorCtr="0" anchor="t" bIns="91425" lIns="91425" spcFirstLastPara="1" rIns="91425" wrap="square" tIns="91425">
            <a:noAutofit/>
          </a:bodyPr>
          <a:lstStyle/>
          <a:p>
            <a:pPr indent="-365125" lvl="0" marL="457200" rtl="0" algn="l">
              <a:lnSpc>
                <a:spcPct val="150000"/>
              </a:lnSpc>
              <a:spcBef>
                <a:spcPts val="0"/>
              </a:spcBef>
              <a:spcAft>
                <a:spcPts val="0"/>
              </a:spcAft>
              <a:buClr>
                <a:srgbClr val="020303"/>
              </a:buClr>
              <a:buSzPts val="2150"/>
              <a:buFont typeface="Times New Roman"/>
              <a:buChar char="●"/>
            </a:pPr>
            <a:r>
              <a:rPr lang="en" sz="2150">
                <a:solidFill>
                  <a:srgbClr val="020303"/>
                </a:solidFill>
                <a:latin typeface="Times New Roman"/>
                <a:ea typeface="Times New Roman"/>
                <a:cs typeface="Times New Roman"/>
                <a:sym typeface="Times New Roman"/>
              </a:rPr>
              <a:t>A fully managed service to easily and securely connect, manage, and ingest data from globally dispersed devices.</a:t>
            </a:r>
            <a:endParaRPr sz="2150">
              <a:solidFill>
                <a:srgbClr val="020303"/>
              </a:solidFill>
              <a:latin typeface="Times New Roman"/>
              <a:ea typeface="Times New Roman"/>
              <a:cs typeface="Times New Roman"/>
              <a:sym typeface="Times New Roman"/>
            </a:endParaRPr>
          </a:p>
          <a:p>
            <a:pPr indent="-365125" lvl="0" marL="457200" rtl="0" algn="l">
              <a:lnSpc>
                <a:spcPct val="150000"/>
              </a:lnSpc>
              <a:spcBef>
                <a:spcPts val="0"/>
              </a:spcBef>
              <a:spcAft>
                <a:spcPts val="0"/>
              </a:spcAft>
              <a:buClr>
                <a:srgbClr val="020303"/>
              </a:buClr>
              <a:buSzPts val="2150"/>
              <a:buFont typeface="Times New Roman"/>
              <a:buChar char="●"/>
            </a:pPr>
            <a:r>
              <a:rPr lang="en" sz="2150">
                <a:solidFill>
                  <a:srgbClr val="020303"/>
                </a:solidFill>
                <a:latin typeface="Times New Roman"/>
                <a:ea typeface="Times New Roman"/>
                <a:cs typeface="Times New Roman"/>
                <a:sym typeface="Times New Roman"/>
              </a:rPr>
              <a:t>IoT Core runs on Google’s serverless infrastructure, which scales automatically in response to real-time changes and adheres to stringent industry-standard security protocols that protect business dat</a:t>
            </a:r>
            <a:r>
              <a:rPr lang="en" sz="2150">
                <a:solidFill>
                  <a:srgbClr val="020303"/>
                </a:solidFill>
                <a:latin typeface="Times New Roman"/>
                <a:ea typeface="Times New Roman"/>
                <a:cs typeface="Times New Roman"/>
                <a:sym typeface="Times New Roman"/>
              </a:rPr>
              <a:t>a.</a:t>
            </a:r>
            <a:endParaRPr sz="2150">
              <a:solidFill>
                <a:srgbClr val="020303"/>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SzPts val="1018"/>
              <a:buNone/>
            </a:pPr>
            <a:r>
              <a:t/>
            </a:r>
            <a:endParaRPr sz="2150">
              <a:solidFill>
                <a:srgbClr val="020303"/>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687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Cloud IoT Core</a:t>
            </a:r>
            <a:endParaRPr>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166" name="Google Shape;166;p19"/>
          <p:cNvSpPr txBox="1"/>
          <p:nvPr>
            <p:ph idx="1" type="body"/>
          </p:nvPr>
        </p:nvSpPr>
        <p:spPr>
          <a:xfrm>
            <a:off x="819150" y="1755225"/>
            <a:ext cx="7505700" cy="2683500"/>
          </a:xfrm>
          <a:prstGeom prst="rect">
            <a:avLst/>
          </a:prstGeom>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20303"/>
              </a:buClr>
              <a:buSzPts val="2000"/>
              <a:buFont typeface="Times New Roman"/>
              <a:buChar char="●"/>
            </a:pPr>
            <a:r>
              <a:rPr lang="en" sz="2000">
                <a:solidFill>
                  <a:srgbClr val="020303"/>
                </a:solidFill>
                <a:latin typeface="Times New Roman"/>
                <a:ea typeface="Times New Roman"/>
                <a:cs typeface="Times New Roman"/>
                <a:sym typeface="Times New Roman"/>
              </a:rPr>
              <a:t>can easily reduce capital expenditures on your IoT projects and maintenance costs with a pay-as-you-go service.</a:t>
            </a:r>
            <a:endParaRPr sz="2000">
              <a:solidFill>
                <a:srgbClr val="020303"/>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20303"/>
              </a:buClr>
              <a:buSzPts val="2000"/>
              <a:buFont typeface="Times New Roman"/>
              <a:buChar char="●"/>
            </a:pPr>
            <a:r>
              <a:rPr lang="en" sz="2000">
                <a:solidFill>
                  <a:srgbClr val="020303"/>
                </a:solidFill>
                <a:latin typeface="Times New Roman"/>
                <a:ea typeface="Times New Roman"/>
                <a:cs typeface="Times New Roman"/>
                <a:sym typeface="Times New Roman"/>
              </a:rPr>
              <a:t>This establish a two way communication with our devices.</a:t>
            </a:r>
            <a:endParaRPr sz="2000">
              <a:solidFill>
                <a:srgbClr val="020303"/>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000">
              <a:solidFill>
                <a:srgbClr val="020303"/>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On Google Cloud</a:t>
            </a:r>
            <a:endParaRPr>
              <a:latin typeface="Times New Roman"/>
              <a:ea typeface="Times New Roman"/>
              <a:cs typeface="Times New Roman"/>
              <a:sym typeface="Times New Roman"/>
            </a:endParaRPr>
          </a:p>
        </p:txBody>
      </p:sp>
      <p:sp>
        <p:nvSpPr>
          <p:cNvPr id="172" name="Google Shape;172;p20"/>
          <p:cNvSpPr txBox="1"/>
          <p:nvPr>
            <p:ph idx="1" type="body"/>
          </p:nvPr>
        </p:nvSpPr>
        <p:spPr>
          <a:xfrm>
            <a:off x="819150" y="1532900"/>
            <a:ext cx="7505700" cy="2905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900" u="sng">
                <a:solidFill>
                  <a:srgbClr val="000000"/>
                </a:solidFill>
                <a:latin typeface="Times New Roman"/>
                <a:ea typeface="Times New Roman"/>
                <a:cs typeface="Times New Roman"/>
                <a:sym typeface="Times New Roman"/>
              </a:rPr>
              <a:t>Step 1</a:t>
            </a:r>
            <a:r>
              <a:rPr lang="en" sz="1900">
                <a:solidFill>
                  <a:srgbClr val="000000"/>
                </a:solidFill>
                <a:latin typeface="Times New Roman"/>
                <a:ea typeface="Times New Roman"/>
                <a:cs typeface="Times New Roman"/>
                <a:sym typeface="Times New Roman"/>
              </a:rPr>
              <a:t>: Enable the Cloud IoT Core and Cloud Pub/Sub APIs.</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Following this link:</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https://console.cloud.google.com/flows/enableapi?apiid=cloudiot.googleapis.com,pubsub&amp;_ga=2.214956752.655476539.1626648635-1854975120.1626472934</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900">
                <a:solidFill>
                  <a:srgbClr val="000000"/>
                </a:solidFill>
                <a:latin typeface="Times New Roman"/>
                <a:ea typeface="Times New Roman"/>
                <a:cs typeface="Times New Roman"/>
                <a:sym typeface="Times New Roman"/>
              </a:rPr>
              <a:t>On the Enable APIs, we can create a new project too</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type="title"/>
          </p:nvPr>
        </p:nvSpPr>
        <p:spPr>
          <a:xfrm>
            <a:off x="819150" y="345675"/>
            <a:ext cx="7505700" cy="68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On Google Cloud</a:t>
            </a:r>
            <a:endParaRPr>
              <a:latin typeface="Times New Roman"/>
              <a:ea typeface="Times New Roman"/>
              <a:cs typeface="Times New Roman"/>
              <a:sym typeface="Times New Roman"/>
            </a:endParaRPr>
          </a:p>
        </p:txBody>
      </p:sp>
      <p:sp>
        <p:nvSpPr>
          <p:cNvPr id="178" name="Google Shape;178;p21"/>
          <p:cNvSpPr txBox="1"/>
          <p:nvPr>
            <p:ph idx="1" type="body"/>
          </p:nvPr>
        </p:nvSpPr>
        <p:spPr>
          <a:xfrm>
            <a:off x="819150" y="918900"/>
            <a:ext cx="7505700" cy="290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Times New Roman"/>
                <a:ea typeface="Times New Roman"/>
                <a:cs typeface="Times New Roman"/>
                <a:sym typeface="Times New Roman"/>
              </a:rPr>
              <a:t>Step 2: </a:t>
            </a:r>
            <a:endParaRPr b="1"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Go to the </a:t>
            </a:r>
            <a:r>
              <a:rPr b="1" lang="en" sz="1400">
                <a:solidFill>
                  <a:srgbClr val="000000"/>
                </a:solidFill>
                <a:latin typeface="Times New Roman"/>
                <a:ea typeface="Times New Roman"/>
                <a:cs typeface="Times New Roman"/>
                <a:sym typeface="Times New Roman"/>
              </a:rPr>
              <a:t>Google Cloud IoT Core</a:t>
            </a:r>
            <a:r>
              <a:rPr lang="en" sz="1400">
                <a:solidFill>
                  <a:srgbClr val="000000"/>
                </a:solidFill>
                <a:latin typeface="Times New Roman"/>
                <a:ea typeface="Times New Roman"/>
                <a:cs typeface="Times New Roman"/>
                <a:sym typeface="Times New Roman"/>
              </a:rPr>
              <a:t> page in Cloud Console.</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Click</a:t>
            </a:r>
            <a:r>
              <a:rPr b="1" lang="en" sz="1400">
                <a:solidFill>
                  <a:srgbClr val="000000"/>
                </a:solidFill>
                <a:latin typeface="Times New Roman"/>
                <a:ea typeface="Times New Roman"/>
                <a:cs typeface="Times New Roman"/>
                <a:sym typeface="Times New Roman"/>
              </a:rPr>
              <a:t> Create registry</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Enter</a:t>
            </a:r>
            <a:r>
              <a:rPr i="1" lang="en" sz="1400">
                <a:solidFill>
                  <a:srgbClr val="000000"/>
                </a:solidFill>
                <a:latin typeface="Times New Roman"/>
                <a:ea typeface="Times New Roman"/>
                <a:cs typeface="Times New Roman"/>
                <a:sym typeface="Times New Roman"/>
              </a:rPr>
              <a:t> rasp-registry</a:t>
            </a:r>
            <a:r>
              <a:rPr lang="en" sz="1400">
                <a:solidFill>
                  <a:srgbClr val="000000"/>
                </a:solidFill>
                <a:latin typeface="Times New Roman"/>
                <a:ea typeface="Times New Roman"/>
                <a:cs typeface="Times New Roman"/>
                <a:sym typeface="Times New Roman"/>
              </a:rPr>
              <a:t> for the Registry ID of the raspberry pi </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If you're in the US, select us-central1 for the Region. If you're outside the US, select your preferred region.</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Select MQTT for the Protocol. (for low energy device)</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In the</a:t>
            </a:r>
            <a:r>
              <a:rPr b="1" lang="en" sz="1400">
                <a:solidFill>
                  <a:srgbClr val="000000"/>
                </a:solidFill>
                <a:latin typeface="Times New Roman"/>
                <a:ea typeface="Times New Roman"/>
                <a:cs typeface="Times New Roman"/>
                <a:sym typeface="Times New Roman"/>
              </a:rPr>
              <a:t> Cloud Pub/Sub topics </a:t>
            </a:r>
            <a:r>
              <a:rPr lang="en" sz="1400">
                <a:solidFill>
                  <a:srgbClr val="000000"/>
                </a:solidFill>
                <a:latin typeface="Times New Roman"/>
                <a:ea typeface="Times New Roman"/>
                <a:cs typeface="Times New Roman"/>
                <a:sym typeface="Times New Roman"/>
              </a:rPr>
              <a:t>dropdown list, select </a:t>
            </a:r>
            <a:r>
              <a:rPr b="1" lang="en" sz="1400">
                <a:solidFill>
                  <a:srgbClr val="000000"/>
                </a:solidFill>
                <a:latin typeface="Times New Roman"/>
                <a:ea typeface="Times New Roman"/>
                <a:cs typeface="Times New Roman"/>
                <a:sym typeface="Times New Roman"/>
              </a:rPr>
              <a:t>Create a topic.</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In the </a:t>
            </a:r>
            <a:r>
              <a:rPr b="1" lang="en" sz="1400">
                <a:solidFill>
                  <a:srgbClr val="000000"/>
                </a:solidFill>
                <a:latin typeface="Times New Roman"/>
                <a:ea typeface="Times New Roman"/>
                <a:cs typeface="Times New Roman"/>
                <a:sym typeface="Times New Roman"/>
              </a:rPr>
              <a:t>Create a topic dialog</a:t>
            </a:r>
            <a:r>
              <a:rPr lang="en" sz="1400">
                <a:solidFill>
                  <a:srgbClr val="000000"/>
                </a:solidFill>
                <a:latin typeface="Times New Roman"/>
                <a:ea typeface="Times New Roman"/>
                <a:cs typeface="Times New Roman"/>
                <a:sym typeface="Times New Roman"/>
              </a:rPr>
              <a:t>, enter </a:t>
            </a:r>
            <a:r>
              <a:rPr i="1" lang="en" sz="1400">
                <a:solidFill>
                  <a:srgbClr val="000000"/>
                </a:solidFill>
                <a:latin typeface="Times New Roman"/>
                <a:ea typeface="Times New Roman"/>
                <a:cs typeface="Times New Roman"/>
                <a:sym typeface="Times New Roman"/>
              </a:rPr>
              <a:t>iot-data</a:t>
            </a:r>
            <a:r>
              <a:rPr lang="en" sz="1400">
                <a:solidFill>
                  <a:srgbClr val="000000"/>
                </a:solidFill>
                <a:latin typeface="Times New Roman"/>
                <a:ea typeface="Times New Roman"/>
                <a:cs typeface="Times New Roman"/>
                <a:sym typeface="Times New Roman"/>
              </a:rPr>
              <a:t> in the Name field.</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Arial"/>
              <a:buChar char="●"/>
            </a:pPr>
            <a:r>
              <a:rPr lang="en" sz="1400">
                <a:solidFill>
                  <a:srgbClr val="000000"/>
                </a:solidFill>
                <a:latin typeface="Times New Roman"/>
                <a:ea typeface="Times New Roman"/>
                <a:cs typeface="Times New Roman"/>
                <a:sym typeface="Times New Roman"/>
              </a:rPr>
              <a:t>Click </a:t>
            </a:r>
            <a:r>
              <a:rPr b="1" lang="en" sz="1400">
                <a:solidFill>
                  <a:srgbClr val="000000"/>
                </a:solidFill>
                <a:latin typeface="Times New Roman"/>
                <a:ea typeface="Times New Roman"/>
                <a:cs typeface="Times New Roman"/>
                <a:sym typeface="Times New Roman"/>
              </a:rPr>
              <a:t>Create </a:t>
            </a:r>
            <a:r>
              <a:rPr lang="en" sz="1400">
                <a:solidFill>
                  <a:srgbClr val="000000"/>
                </a:solidFill>
                <a:latin typeface="Times New Roman"/>
                <a:ea typeface="Times New Roman"/>
                <a:cs typeface="Times New Roman"/>
                <a:sym typeface="Times New Roman"/>
              </a:rPr>
              <a:t>in the Create a topic dialog.</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The Device state topic and Certificate value fields are optional, so leave them blank.</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Click Create on the Cloud IoT Core </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