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T Sans Narrow"/>
      <p:regular r:id="rId41"/>
      <p:bold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TSansNarrow-bold.fntdata"/><Relationship Id="rId41" Type="http://schemas.openxmlformats.org/officeDocument/2006/relationships/font" Target="fonts/PTSansNarrow-regular.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dcfbb409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dcfbb409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dcfbb4095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dcfbb4095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cfbb4095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dcfbb4095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dcfbb4095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dcfbb4095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dcfbb4095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dcfbb4095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cfbb4095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dcfbb4095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cfbb4095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dcfbb4095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dcfbb4095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dcfbb4095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dcfbb4095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dcfbb4095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dcfbb409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dcfbb409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dcfbb4095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dcfbb4095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dcfbb4095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dcfbb4095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dcfbb4095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dcfbb4095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dcfbb409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dcfbb409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dcfbb4095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dcfbb4095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dcfbb4095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dcfbb4095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dcfbb409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dcfbb409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dcfbb4095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dcfbb4095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dcfbb4095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dcfbb4095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dcfbb4095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dcfbb4095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ff632ad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ff632ad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dcfbb4095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dcfbb4095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f632ad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ff632ad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ff632ad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ff632ad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ff632ad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ff632ad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dcfbb4095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dcfbb4095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dcfbb4095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dcfbb4095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dcfbb4095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dcfbb4095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dcfbb4095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dcfbb409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dcfbb4095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dcfbb4095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dcfbb40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dcfbb40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dcfbb4095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dcfbb4095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dcfbb4095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dcfbb4095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dcfbb409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dcfbb409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chiark.greenend.org.uk/~sgtatham/putty/latest.html" TargetMode="External"/><Relationship Id="rId4" Type="http://schemas.openxmlformats.org/officeDocument/2006/relationships/hyperlink" Target="https://www.raspberrypi.org/software/operating-systems/" TargetMode="External"/><Relationship Id="rId5" Type="http://schemas.openxmlformats.org/officeDocument/2006/relationships/hyperlink" Target="https://www.balena.i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sdcard.org/downloads/formatter/sd-memory-card-formatter-for-windows-download/" TargetMode="External"/><Relationship Id="rId4" Type="http://schemas.openxmlformats.org/officeDocument/2006/relationships/hyperlink" Target="https://www.raspberrypi.org/products/raspberry-pi-4-model-b/specific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INTERFACE WITH RASPBERRY PI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GB"/>
              <a:t>STUDENT INFORMATION</a:t>
            </a:r>
            <a:endParaRPr/>
          </a:p>
          <a:p>
            <a:pPr indent="0" lvl="0" marL="0" rtl="0" algn="ctr">
              <a:spcBef>
                <a:spcPts val="0"/>
              </a:spcBef>
              <a:spcAft>
                <a:spcPts val="0"/>
              </a:spcAft>
              <a:buNone/>
            </a:pPr>
            <a:r>
              <a:rPr lang="en-GB"/>
              <a:t>AMONJOT SINGH CHHINA</a:t>
            </a:r>
            <a:endParaRPr/>
          </a:p>
          <a:p>
            <a:pPr indent="0" lvl="0" marL="0" rtl="0" algn="ctr">
              <a:spcBef>
                <a:spcPts val="0"/>
              </a:spcBef>
              <a:spcAft>
                <a:spcPts val="0"/>
              </a:spcAft>
              <a:buNone/>
            </a:pPr>
            <a:r>
              <a:rPr lang="en-GB"/>
              <a:t>C0772326 GROUP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08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311700" y="1152425"/>
            <a:ext cx="7872224" cy="375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p:txBody>
      </p:sp>
      <p:sp>
        <p:nvSpPr>
          <p:cNvPr id="132" name="Google Shape;13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image building software would be required to build the latest image for raspberry pi and we will use the Balena Etcher image building software and in order to  download </a:t>
            </a:r>
            <a:r>
              <a:rPr lang="en-GB"/>
              <a:t>the</a:t>
            </a:r>
            <a:r>
              <a:rPr lang="en-GB"/>
              <a:t> Balena Etcher image building software we need to download the software from Balena.io and then selecting balena etcher from resources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4"/>
          <p:cNvPicPr preferRelativeResize="0"/>
          <p:nvPr/>
        </p:nvPicPr>
        <p:blipFill>
          <a:blip r:embed="rId3">
            <a:alphaModFix/>
          </a:blip>
          <a:stretch>
            <a:fillRect/>
          </a:stretch>
        </p:blipFill>
        <p:spPr>
          <a:xfrm>
            <a:off x="0" y="1222925"/>
            <a:ext cx="9144001" cy="3875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5" name="Google Shape;145;p25"/>
          <p:cNvPicPr preferRelativeResize="0"/>
          <p:nvPr/>
        </p:nvPicPr>
        <p:blipFill>
          <a:blip r:embed="rId3">
            <a:alphaModFix/>
          </a:blip>
          <a:stretch>
            <a:fillRect/>
          </a:stretch>
        </p:blipFill>
        <p:spPr>
          <a:xfrm>
            <a:off x="561075" y="707400"/>
            <a:ext cx="8151599" cy="4483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83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453425" y="891300"/>
            <a:ext cx="7371701" cy="4078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229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8" name="Google Shape;158;p27"/>
          <p:cNvPicPr preferRelativeResize="0"/>
          <p:nvPr/>
        </p:nvPicPr>
        <p:blipFill>
          <a:blip r:embed="rId3">
            <a:alphaModFix/>
          </a:blip>
          <a:stretch>
            <a:fillRect/>
          </a:stretch>
        </p:blipFill>
        <p:spPr>
          <a:xfrm>
            <a:off x="1410347" y="1152422"/>
            <a:ext cx="5911851" cy="377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166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4" name="Google Shape;164;p28"/>
          <p:cNvPicPr preferRelativeResize="0"/>
          <p:nvPr/>
        </p:nvPicPr>
        <p:blipFill>
          <a:blip r:embed="rId3">
            <a:alphaModFix/>
          </a:blip>
          <a:stretch>
            <a:fillRect/>
          </a:stretch>
        </p:blipFill>
        <p:spPr>
          <a:xfrm>
            <a:off x="1326625" y="874300"/>
            <a:ext cx="7069674" cy="411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Making the connections </a:t>
            </a:r>
            <a:endParaRPr/>
          </a:p>
        </p:txBody>
      </p:sp>
      <p:sp>
        <p:nvSpPr>
          <p:cNvPr id="170" name="Google Shape;170;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Now we have SD card ready with latest image we need to make the physical connections including </a:t>
            </a:r>
            <a:endParaRPr/>
          </a:p>
          <a:p>
            <a:pPr indent="-342900" lvl="0" marL="457200" rtl="0" algn="l">
              <a:spcBef>
                <a:spcPts val="1200"/>
              </a:spcBef>
              <a:spcAft>
                <a:spcPts val="0"/>
              </a:spcAft>
              <a:buSzPts val="1800"/>
              <a:buChar char="●"/>
            </a:pPr>
            <a:r>
              <a:rPr lang="en-GB"/>
              <a:t>Inserting SD card inside Raspberry pi </a:t>
            </a:r>
            <a:endParaRPr/>
          </a:p>
          <a:p>
            <a:pPr indent="-342900" lvl="0" marL="457200" rtl="0" algn="l">
              <a:spcBef>
                <a:spcPts val="0"/>
              </a:spcBef>
              <a:spcAft>
                <a:spcPts val="0"/>
              </a:spcAft>
              <a:buSzPts val="1800"/>
              <a:buChar char="●"/>
            </a:pPr>
            <a:r>
              <a:rPr lang="en-GB"/>
              <a:t>Connecting Ethernet cable to Raspberry pi </a:t>
            </a:r>
            <a:endParaRPr/>
          </a:p>
          <a:p>
            <a:pPr indent="-342900" lvl="0" marL="457200" rtl="0" algn="l">
              <a:spcBef>
                <a:spcPts val="0"/>
              </a:spcBef>
              <a:spcAft>
                <a:spcPts val="0"/>
              </a:spcAft>
              <a:buSzPts val="1800"/>
              <a:buChar char="●"/>
            </a:pPr>
            <a:r>
              <a:rPr lang="en-GB"/>
              <a:t>Connecting USB cable to Raspberry pi that will act as connection </a:t>
            </a:r>
            <a:r>
              <a:rPr lang="en-GB"/>
              <a:t>wire as well as power source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Making the connections </a:t>
            </a:r>
            <a:endParaRPr/>
          </a:p>
        </p:txBody>
      </p:sp>
      <p:pic>
        <p:nvPicPr>
          <p:cNvPr id="176" name="Google Shape;176;p30"/>
          <p:cNvPicPr preferRelativeResize="0"/>
          <p:nvPr/>
        </p:nvPicPr>
        <p:blipFill rotWithShape="1">
          <a:blip r:embed="rId3">
            <a:alphaModFix/>
          </a:blip>
          <a:srcRect b="13418" l="6164" r="0" t="16548"/>
          <a:stretch/>
        </p:blipFill>
        <p:spPr>
          <a:xfrm>
            <a:off x="5413800" y="670413"/>
            <a:ext cx="3317551" cy="3802675"/>
          </a:xfrm>
          <a:prstGeom prst="rect">
            <a:avLst/>
          </a:prstGeom>
          <a:noFill/>
          <a:ln>
            <a:noFill/>
          </a:ln>
        </p:spPr>
      </p:pic>
      <p:pic>
        <p:nvPicPr>
          <p:cNvPr id="177" name="Google Shape;177;p30"/>
          <p:cNvPicPr preferRelativeResize="0"/>
          <p:nvPr/>
        </p:nvPicPr>
        <p:blipFill rotWithShape="1">
          <a:blip r:embed="rId4">
            <a:alphaModFix/>
          </a:blip>
          <a:srcRect b="0" l="0" r="0" t="24242"/>
          <a:stretch/>
        </p:blipFill>
        <p:spPr>
          <a:xfrm>
            <a:off x="904275" y="707402"/>
            <a:ext cx="3317551" cy="3860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Putty</a:t>
            </a:r>
            <a:endParaRPr/>
          </a:p>
          <a:p>
            <a:pPr indent="0" lvl="0" marL="0" rtl="0" algn="l">
              <a:spcBef>
                <a:spcPts val="0"/>
              </a:spcBef>
              <a:spcAft>
                <a:spcPts val="0"/>
              </a:spcAft>
              <a:buNone/>
            </a:pPr>
            <a:r>
              <a:t/>
            </a:r>
            <a:endParaRPr/>
          </a:p>
        </p:txBody>
      </p:sp>
      <p:sp>
        <p:nvSpPr>
          <p:cNvPr id="183" name="Google Shape;183;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Using putty is one of the two ways we will be using to connect to raspberry pi and in order to do that we will need to download the </a:t>
            </a:r>
            <a:r>
              <a:rPr lang="en-GB"/>
              <a:t>putty</a:t>
            </a:r>
            <a:r>
              <a:rPr lang="en-GB"/>
              <a:t> software </a:t>
            </a:r>
            <a:r>
              <a:rPr lang="en-GB"/>
              <a:t>from the official website followed by installation and setting up the SSH link through putty interface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3" name="Google Shape;73;p14"/>
          <p:cNvSpPr txBox="1"/>
          <p:nvPr>
            <p:ph idx="1" type="body"/>
          </p:nvPr>
        </p:nvSpPr>
        <p:spPr>
          <a:xfrm>
            <a:off x="180100" y="1427550"/>
            <a:ext cx="4160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this ppt step by step guide for connecting </a:t>
            </a:r>
            <a:r>
              <a:rPr lang="en-GB"/>
              <a:t>raspberry pi to host machine is given using SSH link through Putty and Command prompt and then updating and upgrading the software to the latest version</a:t>
            </a:r>
            <a:endParaRPr/>
          </a:p>
        </p:txBody>
      </p:sp>
      <p:pic>
        <p:nvPicPr>
          <p:cNvPr id="74" name="Google Shape;74;p14"/>
          <p:cNvPicPr preferRelativeResize="0"/>
          <p:nvPr/>
        </p:nvPicPr>
        <p:blipFill>
          <a:blip r:embed="rId3">
            <a:alphaModFix/>
          </a:blip>
          <a:stretch>
            <a:fillRect/>
          </a:stretch>
        </p:blipFill>
        <p:spPr>
          <a:xfrm>
            <a:off x="4292950" y="993825"/>
            <a:ext cx="4590675" cy="2684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a:t>
            </a:r>
            <a:r>
              <a:rPr lang="en-GB"/>
              <a:t>Raspberry Pi</a:t>
            </a:r>
            <a:r>
              <a:rPr lang="en-GB"/>
              <a:t> Using Putty</a:t>
            </a:r>
            <a:endParaRPr/>
          </a:p>
        </p:txBody>
      </p:sp>
      <p:pic>
        <p:nvPicPr>
          <p:cNvPr id="189" name="Google Shape;189;p32"/>
          <p:cNvPicPr preferRelativeResize="0"/>
          <p:nvPr/>
        </p:nvPicPr>
        <p:blipFill>
          <a:blip r:embed="rId3">
            <a:alphaModFix/>
          </a:blip>
          <a:stretch>
            <a:fillRect/>
          </a:stretch>
        </p:blipFill>
        <p:spPr>
          <a:xfrm>
            <a:off x="152400" y="1304825"/>
            <a:ext cx="8521859" cy="3838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Putty</a:t>
            </a:r>
            <a:endParaRPr/>
          </a:p>
          <a:p>
            <a:pPr indent="0" lvl="0" marL="0" rtl="0" algn="l">
              <a:spcBef>
                <a:spcPts val="0"/>
              </a:spcBef>
              <a:spcAft>
                <a:spcPts val="0"/>
              </a:spcAft>
              <a:buNone/>
            </a:pPr>
            <a:r>
              <a:t/>
            </a:r>
            <a:endParaRPr/>
          </a:p>
        </p:txBody>
      </p:sp>
      <p:sp>
        <p:nvSpPr>
          <p:cNvPr id="195" name="Google Shape;195;p33"/>
          <p:cNvSpPr txBox="1"/>
          <p:nvPr>
            <p:ph idx="1" type="body"/>
          </p:nvPr>
        </p:nvSpPr>
        <p:spPr>
          <a:xfrm>
            <a:off x="311700" y="1266325"/>
            <a:ext cx="4295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set up Putty we need to enter the hostname as pi@raspberrypi.local and </a:t>
            </a:r>
            <a:r>
              <a:rPr lang="en-GB"/>
              <a:t>choose the connection type ssh and we can choose to save the settings so we do not need to setup the configuration every time we are using Putty after saving we need to click on load followed by Open and that will open the putty terminal </a:t>
            </a:r>
            <a:endParaRPr/>
          </a:p>
        </p:txBody>
      </p:sp>
      <p:pic>
        <p:nvPicPr>
          <p:cNvPr id="196" name="Google Shape;196;p33"/>
          <p:cNvPicPr preferRelativeResize="0"/>
          <p:nvPr/>
        </p:nvPicPr>
        <p:blipFill>
          <a:blip r:embed="rId3">
            <a:alphaModFix/>
          </a:blip>
          <a:stretch>
            <a:fillRect/>
          </a:stretch>
        </p:blipFill>
        <p:spPr>
          <a:xfrm>
            <a:off x="4633913" y="798350"/>
            <a:ext cx="4295775" cy="423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239925" y="98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Putty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2" name="Google Shape;202;p34"/>
          <p:cNvSpPr txBox="1"/>
          <p:nvPr>
            <p:ph idx="1" type="body"/>
          </p:nvPr>
        </p:nvSpPr>
        <p:spPr>
          <a:xfrm>
            <a:off x="299725" y="871575"/>
            <a:ext cx="2402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need to enter the default password here which is ‘raspberry’</a:t>
            </a:r>
            <a:endParaRPr/>
          </a:p>
        </p:txBody>
      </p:sp>
      <p:pic>
        <p:nvPicPr>
          <p:cNvPr id="203" name="Google Shape;203;p34"/>
          <p:cNvPicPr preferRelativeResize="0"/>
          <p:nvPr/>
        </p:nvPicPr>
        <p:blipFill>
          <a:blip r:embed="rId3">
            <a:alphaModFix/>
          </a:blip>
          <a:stretch>
            <a:fillRect/>
          </a:stretch>
        </p:blipFill>
        <p:spPr>
          <a:xfrm>
            <a:off x="2780425" y="805525"/>
            <a:ext cx="6286500" cy="4000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Putty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9" name="Google Shape;209;p35"/>
          <p:cNvPicPr preferRelativeResize="0"/>
          <p:nvPr/>
        </p:nvPicPr>
        <p:blipFill>
          <a:blip r:embed="rId3">
            <a:alphaModFix/>
          </a:blip>
          <a:stretch>
            <a:fillRect/>
          </a:stretch>
        </p:blipFill>
        <p:spPr>
          <a:xfrm>
            <a:off x="437700" y="707388"/>
            <a:ext cx="6324600" cy="401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Command Prompt </a:t>
            </a:r>
            <a:endParaRPr/>
          </a:p>
        </p:txBody>
      </p:sp>
      <p:sp>
        <p:nvSpPr>
          <p:cNvPr id="215" name="Google Shape;215;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Command prompt is the second method we will use to connect to Raspberry pi in windows and in order to connect to raspberry pi using command prompt we will use SSH link through the command ssh pi@raspberrypi.local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Command Prompt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1" name="Google Shape;221;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Type</a:t>
            </a:r>
            <a:r>
              <a:rPr lang="en-GB"/>
              <a:t> yes and then press enter to continue the connection</a:t>
            </a:r>
            <a:endParaRPr/>
          </a:p>
        </p:txBody>
      </p:sp>
      <p:pic>
        <p:nvPicPr>
          <p:cNvPr id="222" name="Google Shape;222;p37"/>
          <p:cNvPicPr preferRelativeResize="0"/>
          <p:nvPr/>
        </p:nvPicPr>
        <p:blipFill>
          <a:blip r:embed="rId3">
            <a:alphaModFix/>
          </a:blip>
          <a:stretch>
            <a:fillRect/>
          </a:stretch>
        </p:blipFill>
        <p:spPr>
          <a:xfrm>
            <a:off x="472200" y="2075525"/>
            <a:ext cx="7469175" cy="2258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Command Prompt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8" name="Google Shape;228;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After the last step we will have raspberry pi running and ready to use </a:t>
            </a:r>
            <a:endParaRPr/>
          </a:p>
        </p:txBody>
      </p:sp>
      <p:pic>
        <p:nvPicPr>
          <p:cNvPr id="229" name="Google Shape;229;p38"/>
          <p:cNvPicPr preferRelativeResize="0"/>
          <p:nvPr/>
        </p:nvPicPr>
        <p:blipFill>
          <a:blip r:embed="rId3">
            <a:alphaModFix/>
          </a:blip>
          <a:stretch>
            <a:fillRect/>
          </a:stretch>
        </p:blipFill>
        <p:spPr>
          <a:xfrm>
            <a:off x="203350" y="2059951"/>
            <a:ext cx="8520600" cy="25142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Updating</a:t>
            </a:r>
            <a:r>
              <a:rPr lang="en-GB"/>
              <a:t> the Raspberry pi </a:t>
            </a:r>
            <a:endParaRPr/>
          </a:p>
        </p:txBody>
      </p:sp>
      <p:sp>
        <p:nvSpPr>
          <p:cNvPr id="235" name="Google Shape;235;p39"/>
          <p:cNvSpPr txBox="1"/>
          <p:nvPr>
            <p:ph idx="1" type="body"/>
          </p:nvPr>
        </p:nvSpPr>
        <p:spPr>
          <a:xfrm>
            <a:off x="257675" y="12720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need Raspberry pi to be installed with latest updates in order to use it. To update the </a:t>
            </a:r>
            <a:r>
              <a:rPr lang="en-GB"/>
              <a:t>raspberry</a:t>
            </a:r>
            <a:r>
              <a:rPr lang="en-GB"/>
              <a:t> pi we would use the command sudo apt-update and then press enter and we will get the updates</a:t>
            </a:r>
            <a:endParaRPr/>
          </a:p>
        </p:txBody>
      </p:sp>
      <p:pic>
        <p:nvPicPr>
          <p:cNvPr id="236" name="Google Shape;236;p39"/>
          <p:cNvPicPr preferRelativeResize="0"/>
          <p:nvPr/>
        </p:nvPicPr>
        <p:blipFill>
          <a:blip r:embed="rId3">
            <a:alphaModFix/>
          </a:blip>
          <a:stretch>
            <a:fillRect/>
          </a:stretch>
        </p:blipFill>
        <p:spPr>
          <a:xfrm>
            <a:off x="257650" y="2628500"/>
            <a:ext cx="8628675" cy="1504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Upgrading the Raspberry pi </a:t>
            </a:r>
            <a:endParaRPr/>
          </a:p>
          <a:p>
            <a:pPr indent="0" lvl="0" marL="0" rtl="0" algn="l">
              <a:spcBef>
                <a:spcPts val="0"/>
              </a:spcBef>
              <a:spcAft>
                <a:spcPts val="0"/>
              </a:spcAft>
              <a:buNone/>
            </a:pPr>
            <a:r>
              <a:t/>
            </a:r>
            <a:endParaRPr/>
          </a:p>
        </p:txBody>
      </p:sp>
      <p:sp>
        <p:nvSpPr>
          <p:cNvPr id="242" name="Google Shape;242;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After updating the Raspberry pi we also need to upgrade that will upgrade the kernel to latest version, it can take </a:t>
            </a:r>
            <a:r>
              <a:rPr lang="en-GB"/>
              <a:t>around</a:t>
            </a:r>
            <a:r>
              <a:rPr lang="en-GB"/>
              <a:t> 10-20 minutes </a:t>
            </a:r>
            <a:endParaRPr/>
          </a:p>
        </p:txBody>
      </p:sp>
      <p:pic>
        <p:nvPicPr>
          <p:cNvPr id="243" name="Google Shape;243;p40"/>
          <p:cNvPicPr preferRelativeResize="0"/>
          <p:nvPr/>
        </p:nvPicPr>
        <p:blipFill>
          <a:blip r:embed="rId3">
            <a:alphaModFix/>
          </a:blip>
          <a:stretch>
            <a:fillRect/>
          </a:stretch>
        </p:blipFill>
        <p:spPr>
          <a:xfrm>
            <a:off x="311700" y="2260450"/>
            <a:ext cx="8261300" cy="176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VNC viewer</a:t>
            </a:r>
            <a:endParaRPr/>
          </a:p>
        </p:txBody>
      </p:sp>
      <p:sp>
        <p:nvSpPr>
          <p:cNvPr id="249" name="Google Shape;249;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Vnc viewer is used to access </a:t>
            </a:r>
            <a:r>
              <a:rPr lang="en-GB"/>
              <a:t>raspbian</a:t>
            </a:r>
            <a:r>
              <a:rPr lang="en-GB"/>
              <a:t> without the use of additional monitor. Raspbian can be accessed through host machine. In order to do that we need login to raspberry pi using putty or command prompt and then use the command VNS server a ips level would be created to access the raspbian.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Specifications of Raspberry pi 4</a:t>
            </a:r>
            <a:endParaRPr/>
          </a:p>
          <a:p>
            <a:pPr indent="0" lvl="0" marL="0" rtl="0" algn="l">
              <a:spcBef>
                <a:spcPts val="0"/>
              </a:spcBef>
              <a:spcAft>
                <a:spcPts val="0"/>
              </a:spcAft>
              <a:buNone/>
            </a:pPr>
            <a:r>
              <a:t/>
            </a:r>
            <a:endParaRPr/>
          </a:p>
        </p:txBody>
      </p:sp>
      <p:sp>
        <p:nvSpPr>
          <p:cNvPr id="80" name="Google Shape;80;p15"/>
          <p:cNvSpPr txBox="1"/>
          <p:nvPr>
            <p:ph idx="1" type="body"/>
          </p:nvPr>
        </p:nvSpPr>
        <p:spPr>
          <a:xfrm>
            <a:off x="311700" y="1266325"/>
            <a:ext cx="8520600" cy="3345000"/>
          </a:xfrm>
          <a:prstGeom prst="rect">
            <a:avLst/>
          </a:prstGeom>
        </p:spPr>
        <p:txBody>
          <a:bodyPr anchorCtr="0" anchor="t" bIns="91425" lIns="91425" spcFirstLastPara="1" rIns="91425" wrap="square" tIns="91425">
            <a:noAutofit/>
          </a:bodyPr>
          <a:lstStyle/>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Broadcom BCM2711, Quad core Cortex-A72 (ARM v8) 64-bit SoC @ 1.5GHz</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2GB,</a:t>
            </a:r>
            <a:r>
              <a:rPr lang="en-GB">
                <a:solidFill>
                  <a:srgbClr val="222222"/>
                </a:solidFill>
                <a:highlight>
                  <a:srgbClr val="FFFFFF"/>
                </a:highlight>
              </a:rPr>
              <a:t> 4GB or 8GB </a:t>
            </a:r>
            <a:r>
              <a:rPr lang="en-GB">
                <a:solidFill>
                  <a:srgbClr val="222222"/>
                </a:solidFill>
                <a:highlight>
                  <a:srgbClr val="FFFFFF"/>
                </a:highlight>
              </a:rPr>
              <a:t>LPDDR4-3200 SDRAM (depending on model)</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2.4 GHz and 5.0 GHz IEEE 802.11ac wireless, Bluetooth 5.0, BLE</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Gigabit Ethernet</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 USB 3.0 ports; 2 USB 2.0 ports.</a:t>
            </a:r>
            <a:endParaRPr>
              <a:solidFill>
                <a:srgbClr val="222222"/>
              </a:solidFill>
              <a:highlight>
                <a:srgbClr val="FFFFFF"/>
              </a:highlight>
            </a:endParaRPr>
          </a:p>
          <a:p>
            <a:pPr indent="0" lvl="0" marL="914400" rtl="0" algn="l">
              <a:spcBef>
                <a:spcPts val="2500"/>
              </a:spcBef>
              <a:spcAft>
                <a:spcPts val="1200"/>
              </a:spcAft>
              <a:buNone/>
            </a:pPr>
            <a:r>
              <a:t/>
            </a:r>
            <a:endParaRPr>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80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VNC viewer</a:t>
            </a:r>
            <a:endParaRPr/>
          </a:p>
        </p:txBody>
      </p:sp>
      <p:pic>
        <p:nvPicPr>
          <p:cNvPr id="255" name="Google Shape;255;p42"/>
          <p:cNvPicPr preferRelativeResize="0"/>
          <p:nvPr/>
        </p:nvPicPr>
        <p:blipFill>
          <a:blip r:embed="rId3">
            <a:alphaModFix/>
          </a:blip>
          <a:stretch>
            <a:fillRect/>
          </a:stretch>
        </p:blipFill>
        <p:spPr>
          <a:xfrm>
            <a:off x="422088" y="749488"/>
            <a:ext cx="6524625" cy="3819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VNC viewer</a:t>
            </a:r>
            <a:endParaRPr/>
          </a:p>
        </p:txBody>
      </p:sp>
      <p:sp>
        <p:nvSpPr>
          <p:cNvPr id="261" name="Google Shape;261;p43"/>
          <p:cNvSpPr txBox="1"/>
          <p:nvPr>
            <p:ph idx="1" type="body"/>
          </p:nvPr>
        </p:nvSpPr>
        <p:spPr>
          <a:xfrm>
            <a:off x="254825" y="14711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Add the ip </a:t>
            </a:r>
            <a:r>
              <a:rPr lang="en-GB"/>
              <a:t>address</a:t>
            </a:r>
            <a:r>
              <a:rPr lang="en-GB"/>
              <a:t> to the VNC viewer application and a login window would appear and we have to enter the id and password Id- pi password- raspberry and we would be able to access to VNC viewer</a:t>
            </a:r>
            <a:endParaRPr/>
          </a:p>
        </p:txBody>
      </p:sp>
      <p:pic>
        <p:nvPicPr>
          <p:cNvPr id="262" name="Google Shape;262;p43"/>
          <p:cNvPicPr preferRelativeResize="0"/>
          <p:nvPr/>
        </p:nvPicPr>
        <p:blipFill>
          <a:blip r:embed="rId3">
            <a:alphaModFix/>
          </a:blip>
          <a:stretch>
            <a:fillRect/>
          </a:stretch>
        </p:blipFill>
        <p:spPr>
          <a:xfrm>
            <a:off x="443025" y="2571760"/>
            <a:ext cx="7740525" cy="1510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40272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VNC viewer</a:t>
            </a:r>
            <a:endParaRPr/>
          </a:p>
        </p:txBody>
      </p:sp>
      <p:pic>
        <p:nvPicPr>
          <p:cNvPr id="268" name="Google Shape;268;p44"/>
          <p:cNvPicPr preferRelativeResize="0"/>
          <p:nvPr/>
        </p:nvPicPr>
        <p:blipFill>
          <a:blip r:embed="rId3">
            <a:alphaModFix/>
          </a:blip>
          <a:stretch>
            <a:fillRect/>
          </a:stretch>
        </p:blipFill>
        <p:spPr>
          <a:xfrm>
            <a:off x="288948" y="606224"/>
            <a:ext cx="8356753" cy="4239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THANK-YOU</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279" name="Google Shape;279;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345281" lvl="0" marL="457200" rtl="0" algn="l">
              <a:spcBef>
                <a:spcPts val="0"/>
              </a:spcBef>
              <a:spcAft>
                <a:spcPts val="0"/>
              </a:spcAft>
              <a:buSzPct val="100000"/>
              <a:buChar char="●"/>
            </a:pPr>
            <a:r>
              <a:rPr lang="en-GB" sz="7350"/>
              <a:t>Download PuTTY: latest release (0.75). (n.d.).  </a:t>
            </a:r>
            <a:r>
              <a:rPr lang="en-GB" sz="7350" u="sng">
                <a:solidFill>
                  <a:schemeClr val="hlink"/>
                </a:solidFill>
                <a:hlinkClick r:id="rId3"/>
              </a:rPr>
              <a:t>https://www.chiark.greenend.org.uk/~sgtatham/putty/latest.html</a:t>
            </a:r>
            <a:endParaRPr sz="7350"/>
          </a:p>
          <a:p>
            <a:pPr indent="0" lvl="0" marL="0" rtl="0" algn="l">
              <a:spcBef>
                <a:spcPts val="1200"/>
              </a:spcBef>
              <a:spcAft>
                <a:spcPts val="0"/>
              </a:spcAft>
              <a:buNone/>
            </a:pPr>
            <a:r>
              <a:rPr lang="en-GB" sz="7350"/>
              <a:t> </a:t>
            </a:r>
            <a:endParaRPr sz="7350"/>
          </a:p>
          <a:p>
            <a:pPr indent="-345281" lvl="0" marL="457200" rtl="0" algn="l">
              <a:spcBef>
                <a:spcPts val="1200"/>
              </a:spcBef>
              <a:spcAft>
                <a:spcPts val="0"/>
              </a:spcAft>
              <a:buSzPct val="100000"/>
              <a:buChar char="●"/>
            </a:pPr>
            <a:r>
              <a:rPr lang="en-GB" sz="7350"/>
              <a:t>Raspberry Pi. (n.d.). Operating system images. Raspberry Pi. </a:t>
            </a:r>
            <a:r>
              <a:rPr lang="en-GB" sz="7350" u="sng">
                <a:solidFill>
                  <a:schemeClr val="hlink"/>
                </a:solidFill>
                <a:hlinkClick r:id="rId4"/>
              </a:rPr>
              <a:t>https://www.raspberrypi.org/software/operating-systems/</a:t>
            </a:r>
            <a:endParaRPr sz="7350"/>
          </a:p>
          <a:p>
            <a:pPr indent="0" lvl="0" marL="457200" rtl="0" algn="l">
              <a:spcBef>
                <a:spcPts val="1200"/>
              </a:spcBef>
              <a:spcAft>
                <a:spcPts val="0"/>
              </a:spcAft>
              <a:buNone/>
            </a:pPr>
            <a:r>
              <a:t/>
            </a:r>
            <a:endParaRPr sz="7350"/>
          </a:p>
          <a:p>
            <a:pPr indent="-345281" lvl="0" marL="457200" rtl="0" algn="l">
              <a:spcBef>
                <a:spcPts val="1200"/>
              </a:spcBef>
              <a:spcAft>
                <a:spcPts val="0"/>
              </a:spcAft>
              <a:buSzPct val="100000"/>
              <a:buChar char="●"/>
            </a:pPr>
            <a:r>
              <a:rPr lang="en-GB" sz="7350"/>
              <a:t>The complete IoT fleet management platform. balena. (n.d.). </a:t>
            </a:r>
            <a:r>
              <a:rPr lang="en-GB" sz="7350" u="sng">
                <a:solidFill>
                  <a:schemeClr val="hlink"/>
                </a:solidFill>
                <a:hlinkClick r:id="rId5"/>
              </a:rPr>
              <a:t>https://www.balena.io/</a:t>
            </a:r>
            <a:endParaRPr sz="7350"/>
          </a:p>
          <a:p>
            <a:pPr indent="0" lvl="0" marL="457200" rtl="0" algn="l">
              <a:spcBef>
                <a:spcPts val="1200"/>
              </a:spcBef>
              <a:spcAft>
                <a:spcPts val="0"/>
              </a:spcAft>
              <a:buNone/>
            </a:pPr>
            <a:r>
              <a:rPr lang="en-GB" sz="7350"/>
              <a:t> </a:t>
            </a:r>
            <a:endParaRPr sz="735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285" name="Google Shape;285;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GB"/>
              <a:t>SD Memory Card Formatter for Windows Download: SD Association. SD Association | The SD Association. (2021, March 17). </a:t>
            </a:r>
            <a:r>
              <a:rPr lang="en-GB" u="sng">
                <a:solidFill>
                  <a:schemeClr val="accent5"/>
                </a:solidFill>
                <a:hlinkClick r:id="rId3">
                  <a:extLst>
                    <a:ext uri="{A12FA001-AC4F-418D-AE19-62706E023703}">
                      <ahyp:hlinkClr val="tx"/>
                    </a:ext>
                  </a:extLst>
                </a:hlinkClick>
              </a:rPr>
              <a:t>https://www.sdcard.org/downloads/formatter/sd-memory-card-formatter-for-windows-download/</a:t>
            </a:r>
            <a:r>
              <a:rPr lang="en-GB"/>
              <a:t>.</a:t>
            </a:r>
            <a:endParaRPr/>
          </a:p>
          <a:p>
            <a:pPr indent="-274320" lvl="0" marL="457200" rtl="0" algn="l">
              <a:lnSpc>
                <a:spcPct val="105000"/>
              </a:lnSpc>
              <a:spcBef>
                <a:spcPts val="0"/>
              </a:spcBef>
              <a:spcAft>
                <a:spcPts val="0"/>
              </a:spcAft>
              <a:buSzPts val="720"/>
              <a:buChar char="●"/>
            </a:pPr>
            <a:r>
              <a:rPr lang="en-GB"/>
              <a:t>Raspberry pi model 4 tech specs(n.d) </a:t>
            </a:r>
            <a:r>
              <a:rPr lang="en-GB" u="sng">
                <a:solidFill>
                  <a:schemeClr val="hlink"/>
                </a:solidFill>
                <a:hlinkClick r:id="rId4"/>
              </a:rPr>
              <a:t>https://www.raspberrypi.org/products/raspberry-pi-4-model-b/specifications/</a:t>
            </a:r>
            <a:endParaRPr/>
          </a:p>
          <a:p>
            <a:pPr indent="0" lvl="0" marL="457200" rtl="0" algn="l">
              <a:lnSpc>
                <a:spcPct val="105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Specifications of Raspberry pi 4</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Raspberry Pi standard 40 pin GPIO header (fully backwards compatible with previous boards)</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 × micro-HDMI ports (up to 4kp60 supported)</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2-lane MIPI DSI display port</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2-lane MIPI CSI camera port</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4-pole stereo audio and composite video port</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H.265 (4kp60 decode), H264 (1080p60 decode, 1080p30 encode)</a:t>
            </a:r>
            <a:endParaRPr>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Specifications of Raspberry pi 4</a:t>
            </a:r>
            <a:endParaRPr/>
          </a:p>
          <a:p>
            <a:pPr indent="0" lvl="0" marL="0" rtl="0" algn="l">
              <a:spcBef>
                <a:spcPts val="0"/>
              </a:spcBef>
              <a:spcAft>
                <a:spcPts val="0"/>
              </a:spcAft>
              <a:buNone/>
            </a:pPr>
            <a:r>
              <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OpenGL ES 3.1, Vulkan 1.0</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Micro-SD card slot for loading operating system and data storage</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5V DC via USB-C connector (minimum 3A*)</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5V DC via GPIO header (minimum 3A*)</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Power over Ethernet (PoE) enabled (requires separate PoE HAT)</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Operating temperature: 0 – 50 degrees C ambient</a:t>
            </a:r>
            <a:endParaRPr>
              <a:solidFill>
                <a:srgbClr val="222222"/>
              </a:solidFill>
              <a:highlight>
                <a:srgbClr val="FFFFFF"/>
              </a:highlight>
            </a:endParaRPr>
          </a:p>
          <a:p>
            <a:pPr indent="0" lvl="0" marL="0" rtl="0" algn="l">
              <a:spcBef>
                <a:spcPts val="2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REQUIRED </a:t>
            </a:r>
            <a:r>
              <a:rPr lang="en-GB"/>
              <a:t>APPARATUS</a:t>
            </a:r>
            <a:r>
              <a:rPr lang="en-GB"/>
              <a:t> FOR STARTING UP</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Raspberry pi 4</a:t>
            </a:r>
            <a:endParaRPr/>
          </a:p>
          <a:p>
            <a:pPr indent="-342900" lvl="0" marL="457200" rtl="0" algn="l">
              <a:spcBef>
                <a:spcPts val="0"/>
              </a:spcBef>
              <a:spcAft>
                <a:spcPts val="0"/>
              </a:spcAft>
              <a:buSzPts val="1800"/>
              <a:buChar char="●"/>
            </a:pPr>
            <a:r>
              <a:rPr lang="en-GB"/>
              <a:t>Ethernet Cable</a:t>
            </a:r>
            <a:endParaRPr/>
          </a:p>
          <a:p>
            <a:pPr indent="-342900" lvl="0" marL="457200" rtl="0" algn="l">
              <a:spcBef>
                <a:spcPts val="0"/>
              </a:spcBef>
              <a:spcAft>
                <a:spcPts val="0"/>
              </a:spcAft>
              <a:buSzPts val="1800"/>
              <a:buChar char="●"/>
            </a:pPr>
            <a:r>
              <a:rPr lang="en-GB"/>
              <a:t>Micro SD card </a:t>
            </a:r>
            <a:endParaRPr/>
          </a:p>
          <a:p>
            <a:pPr indent="-342900" lvl="0" marL="457200" rtl="0" algn="l">
              <a:spcBef>
                <a:spcPts val="0"/>
              </a:spcBef>
              <a:spcAft>
                <a:spcPts val="0"/>
              </a:spcAft>
              <a:buSzPts val="1800"/>
              <a:buChar char="●"/>
            </a:pPr>
            <a:r>
              <a:rPr lang="en-GB"/>
              <a:t>SD card adapter</a:t>
            </a:r>
            <a:endParaRPr/>
          </a:p>
          <a:p>
            <a:pPr indent="-342900" lvl="0" marL="457200" rtl="0" algn="l">
              <a:spcBef>
                <a:spcPts val="0"/>
              </a:spcBef>
              <a:spcAft>
                <a:spcPts val="0"/>
              </a:spcAft>
              <a:buSzPts val="1800"/>
              <a:buChar char="●"/>
            </a:pPr>
            <a:r>
              <a:rPr lang="en-GB"/>
              <a:t>Laptop/ Host machine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1: Formatting the SD card </a:t>
            </a:r>
            <a:endParaRPr/>
          </a:p>
        </p:txBody>
      </p:sp>
      <p:sp>
        <p:nvSpPr>
          <p:cNvPr id="104" name="Google Shape;104;p19"/>
          <p:cNvSpPr txBox="1"/>
          <p:nvPr>
            <p:ph idx="1" type="body"/>
          </p:nvPr>
        </p:nvSpPr>
        <p:spPr>
          <a:xfrm>
            <a:off x="311700" y="1342525"/>
            <a:ext cx="4872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need to format the sd card before using </a:t>
            </a:r>
            <a:r>
              <a:rPr lang="en-GB"/>
              <a:t>i</a:t>
            </a:r>
            <a:r>
              <a:rPr lang="en-GB"/>
              <a:t>t to get rid of the </a:t>
            </a:r>
            <a:r>
              <a:rPr lang="en-GB"/>
              <a:t>unwanted files or cache present in SD card</a:t>
            </a:r>
            <a:r>
              <a:rPr lang="en-GB"/>
              <a:t> and in order to do that we need to download  a SD card formatting software and we are using the one by sdcard.org and doing overwrite format instead of quick format</a:t>
            </a:r>
            <a:endParaRPr/>
          </a:p>
        </p:txBody>
      </p:sp>
      <p:pic>
        <p:nvPicPr>
          <p:cNvPr id="105" name="Google Shape;105;p19"/>
          <p:cNvPicPr preferRelativeResize="0"/>
          <p:nvPr/>
        </p:nvPicPr>
        <p:blipFill>
          <a:blip r:embed="rId3">
            <a:alphaModFix/>
          </a:blip>
          <a:stretch>
            <a:fillRect/>
          </a:stretch>
        </p:blipFill>
        <p:spPr>
          <a:xfrm>
            <a:off x="5184600" y="772650"/>
            <a:ext cx="3733800" cy="409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901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Raspberry pi need to be installed with latest image before usage and in order to do that we will download latest image from the raspberry pi website and out of three options(</a:t>
            </a:r>
            <a:r>
              <a:rPr lang="en-GB">
                <a:solidFill>
                  <a:srgbClr val="222222"/>
                </a:solidFill>
                <a:highlight>
                  <a:srgbClr val="FFFFFF"/>
                </a:highlight>
              </a:rPr>
              <a:t>Raspberry Pi OS with desktop and recommended software, Raspberry Pi OS with desktop, Raspberry Pi OS Lite) </a:t>
            </a:r>
            <a:r>
              <a:rPr lang="en-GB"/>
              <a:t> We will download the Raspberry Pi OS lite for now because we are not using monitor with raspberry for now and we can download the software according to system requirements</a:t>
            </a:r>
            <a:endParaRPr/>
          </a:p>
        </p:txBody>
      </p:sp>
      <p:sp>
        <p:nvSpPr>
          <p:cNvPr id="111" name="Google Shape;111;p20"/>
          <p:cNvSpPr txBox="1"/>
          <p:nvPr>
            <p:ph type="title"/>
          </p:nvPr>
        </p:nvSpPr>
        <p:spPr>
          <a:xfrm>
            <a:off x="311700" y="150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2: Downloading the image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50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2: Downloading the image </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389175" y="857900"/>
            <a:ext cx="7782676" cy="4048801"/>
          </a:xfrm>
          <a:prstGeom prst="rect">
            <a:avLst/>
          </a:prstGeom>
          <a:noFill/>
          <a:ln>
            <a:noFill/>
          </a:ln>
        </p:spPr>
      </p:pic>
      <p:cxnSp>
        <p:nvCxnSpPr>
          <p:cNvPr id="119" name="Google Shape;119;p21"/>
          <p:cNvCxnSpPr/>
          <p:nvPr/>
        </p:nvCxnSpPr>
        <p:spPr>
          <a:xfrm>
            <a:off x="2929475" y="3522875"/>
            <a:ext cx="5179500" cy="1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