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39"/>
  </p:notesMasterIdLst>
  <p:sldIdLst>
    <p:sldId id="256" r:id="rId2"/>
    <p:sldId id="257" r:id="rId3"/>
    <p:sldId id="258" r:id="rId4"/>
    <p:sldId id="259" r:id="rId5"/>
    <p:sldId id="260" r:id="rId6"/>
    <p:sldId id="261" r:id="rId7"/>
    <p:sldId id="262" r:id="rId8"/>
    <p:sldId id="265" r:id="rId9"/>
    <p:sldId id="267" r:id="rId10"/>
    <p:sldId id="263" r:id="rId11"/>
    <p:sldId id="264" r:id="rId12"/>
    <p:sldId id="266" r:id="rId13"/>
    <p:sldId id="273" r:id="rId14"/>
    <p:sldId id="268" r:id="rId15"/>
    <p:sldId id="269" r:id="rId16"/>
    <p:sldId id="271" r:id="rId17"/>
    <p:sldId id="270" r:id="rId18"/>
    <p:sldId id="272" r:id="rId19"/>
    <p:sldId id="274" r:id="rId20"/>
    <p:sldId id="275" r:id="rId21"/>
    <p:sldId id="277" r:id="rId22"/>
    <p:sldId id="278" r:id="rId23"/>
    <p:sldId id="280" r:id="rId24"/>
    <p:sldId id="279" r:id="rId25"/>
    <p:sldId id="281" r:id="rId26"/>
    <p:sldId id="282" r:id="rId27"/>
    <p:sldId id="283" r:id="rId28"/>
    <p:sldId id="284" r:id="rId29"/>
    <p:sldId id="285" r:id="rId30"/>
    <p:sldId id="286" r:id="rId31"/>
    <p:sldId id="287" r:id="rId32"/>
    <p:sldId id="288" r:id="rId33"/>
    <p:sldId id="289" r:id="rId34"/>
    <p:sldId id="291" r:id="rId35"/>
    <p:sldId id="290" r:id="rId36"/>
    <p:sldId id="292" r:id="rId37"/>
    <p:sldId id="27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5D12F-5B8B-4F2A-948B-E2C197B2E181}" type="datetimeFigureOut">
              <a:rPr lang="en-CA" smtClean="0"/>
              <a:t>2021-06-28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A55B7-341C-496B-AD09-C3F504D3A994}" type="slidenum">
              <a:rPr lang="en-CA" smtClean="0"/>
              <a:t>‹#›</a:t>
            </a:fld>
            <a:endParaRPr lang="en-CA"/>
          </a:p>
        </p:txBody>
      </p:sp>
    </p:spTree>
    <p:extLst>
      <p:ext uri="{BB962C8B-B14F-4D97-AF65-F5344CB8AC3E}">
        <p14:creationId xmlns:p14="http://schemas.microsoft.com/office/powerpoint/2010/main" val="2141870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A55B7-341C-496B-AD09-C3F504D3A994}" type="slidenum">
              <a:rPr lang="en-CA" smtClean="0"/>
              <a:t>18</a:t>
            </a:fld>
            <a:endParaRPr lang="en-CA"/>
          </a:p>
        </p:txBody>
      </p:sp>
    </p:spTree>
    <p:extLst>
      <p:ext uri="{BB962C8B-B14F-4D97-AF65-F5344CB8AC3E}">
        <p14:creationId xmlns:p14="http://schemas.microsoft.com/office/powerpoint/2010/main" val="4103133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A55B7-341C-496B-AD09-C3F504D3A994}" type="slidenum">
              <a:rPr lang="en-CA" smtClean="0"/>
              <a:t>37</a:t>
            </a:fld>
            <a:endParaRPr lang="en-CA"/>
          </a:p>
        </p:txBody>
      </p:sp>
    </p:spTree>
    <p:extLst>
      <p:ext uri="{BB962C8B-B14F-4D97-AF65-F5344CB8AC3E}">
        <p14:creationId xmlns:p14="http://schemas.microsoft.com/office/powerpoint/2010/main" val="370321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6547AA-0C30-44EA-B66D-6D875D43B7DD}" type="datetimeFigureOut">
              <a:rPr lang="en-CA" smtClean="0"/>
              <a:t>2021-06-27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329387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547AA-0C30-44EA-B66D-6D875D43B7DD}" type="datetimeFigureOut">
              <a:rPr lang="en-CA" smtClean="0"/>
              <a:t>2021-06-27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422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547AA-0C30-44EA-B66D-6D875D43B7DD}" type="datetimeFigureOut">
              <a:rPr lang="en-CA" smtClean="0"/>
              <a:t>2021-06-27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10570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547AA-0C30-44EA-B66D-6D875D43B7DD}" type="datetimeFigureOut">
              <a:rPr lang="en-CA" smtClean="0"/>
              <a:t>2021-06-27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348945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547AA-0C30-44EA-B66D-6D875D43B7DD}" type="datetimeFigureOut">
              <a:rPr lang="en-CA" smtClean="0"/>
              <a:t>2021-06-27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184030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6547AA-0C30-44EA-B66D-6D875D43B7DD}" type="datetimeFigureOut">
              <a:rPr lang="en-CA" smtClean="0"/>
              <a:t>2021-06-27</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221530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06547AA-0C30-44EA-B66D-6D875D43B7DD}" type="datetimeFigureOut">
              <a:rPr lang="en-CA" smtClean="0"/>
              <a:t>2021-06-27</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34239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06547AA-0C30-44EA-B66D-6D875D43B7DD}" type="datetimeFigureOut">
              <a:rPr lang="en-CA" smtClean="0"/>
              <a:t>2021-06-27</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407756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6547AA-0C30-44EA-B66D-6D875D43B7DD}" type="datetimeFigureOut">
              <a:rPr lang="en-CA" smtClean="0"/>
              <a:t>2021-06-27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270042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6547AA-0C30-44EA-B66D-6D875D43B7DD}" type="datetimeFigureOut">
              <a:rPr lang="en-CA" smtClean="0"/>
              <a:t>2021-06-27</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237857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6547AA-0C30-44EA-B66D-6D875D43B7DD}" type="datetimeFigureOut">
              <a:rPr lang="en-CA" smtClean="0"/>
              <a:t>2021-06-27</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220152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06547AA-0C30-44EA-B66D-6D875D43B7DD}" type="datetimeFigureOut">
              <a:rPr lang="en-CA" smtClean="0"/>
              <a:t>2021-06-27</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17BC584-BEFA-4359-BC61-E45F5544B071}" type="slidenum">
              <a:rPr lang="en-CA" smtClean="0"/>
              <a:t>‹#›</a:t>
            </a:fld>
            <a:endParaRPr lang="en-CA"/>
          </a:p>
        </p:txBody>
      </p:sp>
    </p:spTree>
    <p:extLst>
      <p:ext uri="{BB962C8B-B14F-4D97-AF65-F5344CB8AC3E}">
        <p14:creationId xmlns:p14="http://schemas.microsoft.com/office/powerpoint/2010/main" val="3552021120"/>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bristolwatch.com/rpi/i2clcd.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dafruit.com/product/732" TargetMode="External"/><Relationship Id="rId2" Type="http://schemas.openxmlformats.org/officeDocument/2006/relationships/hyperlink" Target="https://www.adafruit.com/product/59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5134-B302-421A-9D15-D99E8831B345}"/>
              </a:ext>
            </a:extLst>
          </p:cNvPr>
          <p:cNvSpPr>
            <a:spLocks noGrp="1"/>
          </p:cNvSpPr>
          <p:nvPr>
            <p:ph type="ctrTitle"/>
          </p:nvPr>
        </p:nvSpPr>
        <p:spPr/>
        <p:txBody>
          <a:bodyPr/>
          <a:lstStyle/>
          <a:p>
            <a:r>
              <a:rPr lang="en-US" dirty="0"/>
              <a:t>LCD – Raspberry pi 4 Interfacing</a:t>
            </a:r>
            <a:endParaRPr lang="en-CA" dirty="0"/>
          </a:p>
        </p:txBody>
      </p:sp>
      <p:sp>
        <p:nvSpPr>
          <p:cNvPr id="3" name="Subtitle 2">
            <a:extLst>
              <a:ext uri="{FF2B5EF4-FFF2-40B4-BE49-F238E27FC236}">
                <a16:creationId xmlns:a16="http://schemas.microsoft.com/office/drawing/2014/main" id="{31BD0210-2180-4168-9980-C2C0A71A0666}"/>
              </a:ext>
            </a:extLst>
          </p:cNvPr>
          <p:cNvSpPr>
            <a:spLocks noGrp="1"/>
          </p:cNvSpPr>
          <p:nvPr>
            <p:ph type="subTitle" idx="1"/>
          </p:nvPr>
        </p:nvSpPr>
        <p:spPr/>
        <p:txBody>
          <a:bodyPr/>
          <a:lstStyle/>
          <a:p>
            <a:r>
              <a:rPr lang="en-US" dirty="0"/>
              <a:t>Vy. N – C0776242 – Group 1</a:t>
            </a:r>
            <a:endParaRPr lang="en-CA" dirty="0"/>
          </a:p>
        </p:txBody>
      </p:sp>
    </p:spTree>
    <p:extLst>
      <p:ext uri="{BB962C8B-B14F-4D97-AF65-F5344CB8AC3E}">
        <p14:creationId xmlns:p14="http://schemas.microsoft.com/office/powerpoint/2010/main" val="748227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00FD-C12A-4574-A0FE-49BB97403430}"/>
              </a:ext>
            </a:extLst>
          </p:cNvPr>
          <p:cNvSpPr>
            <a:spLocks noGrp="1"/>
          </p:cNvSpPr>
          <p:nvPr>
            <p:ph type="title"/>
          </p:nvPr>
        </p:nvSpPr>
        <p:spPr/>
        <p:txBody>
          <a:bodyPr/>
          <a:lstStyle/>
          <a:p>
            <a:r>
              <a:rPr lang="en-US" dirty="0"/>
              <a:t>Character LCD – I2C/SPI LCD Backpack</a:t>
            </a:r>
            <a:endParaRPr lang="en-CA" dirty="0"/>
          </a:p>
        </p:txBody>
      </p:sp>
      <p:pic>
        <p:nvPicPr>
          <p:cNvPr id="3074" name="Picture 2">
            <a:extLst>
              <a:ext uri="{FF2B5EF4-FFF2-40B4-BE49-F238E27FC236}">
                <a16:creationId xmlns:a16="http://schemas.microsoft.com/office/drawing/2014/main" id="{64331DE5-64F0-453A-9C36-2171318321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8338" y="1138237"/>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80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31E5-AB1B-4D7C-BFA3-6C8308BB7799}"/>
              </a:ext>
            </a:extLst>
          </p:cNvPr>
          <p:cNvSpPr>
            <a:spLocks noGrp="1"/>
          </p:cNvSpPr>
          <p:nvPr>
            <p:ph type="title"/>
          </p:nvPr>
        </p:nvSpPr>
        <p:spPr/>
        <p:txBody>
          <a:bodyPr/>
          <a:lstStyle/>
          <a:p>
            <a:r>
              <a:rPr lang="en-US" dirty="0"/>
              <a:t>Character LCD – I2C/SPI LCD Backpack</a:t>
            </a:r>
            <a:endParaRPr lang="en-CA" dirty="0"/>
          </a:p>
        </p:txBody>
      </p:sp>
      <p:sp>
        <p:nvSpPr>
          <p:cNvPr id="3" name="Content Placeholder 2">
            <a:extLst>
              <a:ext uri="{FF2B5EF4-FFF2-40B4-BE49-F238E27FC236}">
                <a16:creationId xmlns:a16="http://schemas.microsoft.com/office/drawing/2014/main" id="{5BF398D0-0B39-47D7-9240-28C55CA3B74A}"/>
              </a:ext>
            </a:extLst>
          </p:cNvPr>
          <p:cNvSpPr>
            <a:spLocks noGrp="1"/>
          </p:cNvSpPr>
          <p:nvPr>
            <p:ph idx="1"/>
          </p:nvPr>
        </p:nvSpPr>
        <p:spPr/>
        <p:txBody>
          <a:bodyPr/>
          <a:lstStyle/>
          <a:p>
            <a:pPr algn="l"/>
            <a:r>
              <a:rPr lang="en-US" dirty="0"/>
              <a:t>I2c/SPI LCD backpack is using MCP23008 to expand the digitals pins that can communicate with the raspberry pi via I2C or SPI communication. Saving the digitals pin on raspberry pi for other usage. </a:t>
            </a:r>
            <a:endParaRPr lang="en-CA" dirty="0"/>
          </a:p>
        </p:txBody>
      </p:sp>
    </p:spTree>
    <p:extLst>
      <p:ext uri="{BB962C8B-B14F-4D97-AF65-F5344CB8AC3E}">
        <p14:creationId xmlns:p14="http://schemas.microsoft.com/office/powerpoint/2010/main" val="399490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3309-6F2F-4E43-95A5-13E39C3E1991}"/>
              </a:ext>
            </a:extLst>
          </p:cNvPr>
          <p:cNvSpPr>
            <a:spLocks noGrp="1"/>
          </p:cNvSpPr>
          <p:nvPr>
            <p:ph type="title"/>
          </p:nvPr>
        </p:nvSpPr>
        <p:spPr/>
        <p:txBody>
          <a:bodyPr/>
          <a:lstStyle/>
          <a:p>
            <a:r>
              <a:rPr lang="en-US" dirty="0"/>
              <a:t>Character LCD – I2C/SPI LCD Backpack soldering</a:t>
            </a:r>
            <a:endParaRPr lang="en-CA" dirty="0"/>
          </a:p>
        </p:txBody>
      </p:sp>
      <p:sp>
        <p:nvSpPr>
          <p:cNvPr id="3" name="Content Placeholder 2">
            <a:extLst>
              <a:ext uri="{FF2B5EF4-FFF2-40B4-BE49-F238E27FC236}">
                <a16:creationId xmlns:a16="http://schemas.microsoft.com/office/drawing/2014/main" id="{56424A26-AD4C-4C5F-8A99-8874D5193E32}"/>
              </a:ext>
            </a:extLst>
          </p:cNvPr>
          <p:cNvSpPr>
            <a:spLocks noGrp="1"/>
          </p:cNvSpPr>
          <p:nvPr>
            <p:ph idx="1"/>
          </p:nvPr>
        </p:nvSpPr>
        <p:spPr>
          <a:xfrm>
            <a:off x="3869267" y="864108"/>
            <a:ext cx="3068973" cy="5120640"/>
          </a:xfrm>
        </p:spPr>
        <p:txBody>
          <a:bodyPr>
            <a:normAutofit/>
          </a:bodyPr>
          <a:lstStyle/>
          <a:p>
            <a:r>
              <a:rPr lang="en-US" b="0" i="0" dirty="0">
                <a:solidFill>
                  <a:srgbClr val="333333"/>
                </a:solidFill>
                <a:effectLst/>
                <a:latin typeface="proxima nova"/>
              </a:rPr>
              <a:t>There are two options, you can tuck the backpack behind the LCD</a:t>
            </a:r>
          </a:p>
          <a:p>
            <a:r>
              <a:rPr lang="en-US" b="0" i="0" dirty="0">
                <a:solidFill>
                  <a:srgbClr val="333333"/>
                </a:solidFill>
                <a:effectLst/>
                <a:latin typeface="proxima nova"/>
              </a:rPr>
              <a:t>Or solder it so it's to the side, this way it's thinner.</a:t>
            </a:r>
          </a:p>
          <a:p>
            <a:r>
              <a:rPr lang="en-US" dirty="0"/>
              <a:t>Make sure that you line up pin 1 of the backpack with pin 1 of the display. Pin 1 is on the right side of the backpack closest to the Adafruit logo</a:t>
            </a:r>
            <a:endParaRPr lang="en-CA" dirty="0"/>
          </a:p>
        </p:txBody>
      </p:sp>
      <p:pic>
        <p:nvPicPr>
          <p:cNvPr id="5122" name="Picture 2">
            <a:extLst>
              <a:ext uri="{FF2B5EF4-FFF2-40B4-BE49-F238E27FC236}">
                <a16:creationId xmlns:a16="http://schemas.microsoft.com/office/drawing/2014/main" id="{04DB47EF-D0F4-4389-9A3A-06A2E992E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241" y="3694554"/>
            <a:ext cx="47625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83B178E-7969-4359-9263-BDD877AD0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8241" y="507566"/>
            <a:ext cx="47625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38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C96C-4993-4AE4-BD7B-6D5A6B528EDE}"/>
              </a:ext>
            </a:extLst>
          </p:cNvPr>
          <p:cNvSpPr>
            <a:spLocks noGrp="1"/>
          </p:cNvSpPr>
          <p:nvPr>
            <p:ph type="title"/>
          </p:nvPr>
        </p:nvSpPr>
        <p:spPr>
          <a:xfrm>
            <a:off x="252919" y="1123837"/>
            <a:ext cx="3136826" cy="4601183"/>
          </a:xfrm>
        </p:spPr>
        <p:txBody>
          <a:bodyPr/>
          <a:lstStyle/>
          <a:p>
            <a:r>
              <a:rPr lang="en-US" dirty="0"/>
              <a:t>I2c Communication – Brief summary </a:t>
            </a:r>
            <a:endParaRPr lang="en-CA" dirty="0"/>
          </a:p>
        </p:txBody>
      </p:sp>
      <p:sp>
        <p:nvSpPr>
          <p:cNvPr id="3" name="Content Placeholder 2">
            <a:extLst>
              <a:ext uri="{FF2B5EF4-FFF2-40B4-BE49-F238E27FC236}">
                <a16:creationId xmlns:a16="http://schemas.microsoft.com/office/drawing/2014/main" id="{5D2FC444-8107-451E-9DA2-494D18F8D996}"/>
              </a:ext>
            </a:extLst>
          </p:cNvPr>
          <p:cNvSpPr>
            <a:spLocks noGrp="1"/>
          </p:cNvSpPr>
          <p:nvPr>
            <p:ph idx="1"/>
          </p:nvPr>
        </p:nvSpPr>
        <p:spPr/>
        <p:txBody>
          <a:bodyPr>
            <a:normAutofit lnSpcReduction="10000"/>
          </a:bodyPr>
          <a:lstStyle/>
          <a:p>
            <a:r>
              <a:rPr lang="en-US" dirty="0"/>
              <a:t>Inter-Integrated Circuit (IIC or I2 C) is a two-wire bus that was designed by Philips in the 1980s to interface microprocessors or microcontrollers to low-speed peripheral devices. A master device,  controls the bus, and many addressable slave devices can be attached to the same two wires. It has remained popular over the years, mainly because of its relative simplicity and breadth of adoption.</a:t>
            </a:r>
          </a:p>
          <a:p>
            <a:pPr lvl="1"/>
            <a:r>
              <a:rPr lang="en-US" dirty="0"/>
              <a:t>Only two signal lines are required for communication, the Serial Data (SDA) line for the bidirectional transmission of data, and the Serial Clock (SCL) line.</a:t>
            </a:r>
          </a:p>
          <a:p>
            <a:pPr lvl="1"/>
            <a:r>
              <a:rPr lang="en-US" dirty="0"/>
              <a:t>Each device on the bus can act as a master or a slave. The master device is the one that initiates communication, and the slave device is the one that responds.</a:t>
            </a:r>
          </a:p>
          <a:p>
            <a:pPr lvl="1"/>
            <a:r>
              <a:rPr lang="en-US" dirty="0"/>
              <a:t>Each slave device attached to the bus is pre-assigned a unique address, which is in either 7-bit or 10-bit form. In the following examples, 7-bit addressing is used, i.e., 0x00 to 0x7F (2</a:t>
            </a:r>
            <a:r>
              <a:rPr lang="en-US" baseline="30000" dirty="0"/>
              <a:t>7</a:t>
            </a:r>
            <a:r>
              <a:rPr lang="en-US" dirty="0"/>
              <a:t> = 128</a:t>
            </a:r>
            <a:r>
              <a:rPr lang="en-US" baseline="-25000" dirty="0"/>
              <a:t>10</a:t>
            </a:r>
            <a:r>
              <a:rPr lang="en-US" dirty="0"/>
              <a:t> = 0x80)</a:t>
            </a:r>
          </a:p>
          <a:p>
            <a:pPr lvl="1"/>
            <a:r>
              <a:rPr lang="en-US" dirty="0"/>
              <a:t>It has true multi-master bus facilities, including collision detection and arbitration if two or more master devices activate at once</a:t>
            </a:r>
          </a:p>
          <a:p>
            <a:pPr lvl="1"/>
            <a:endParaRPr lang="en-CA" dirty="0"/>
          </a:p>
        </p:txBody>
      </p:sp>
    </p:spTree>
    <p:extLst>
      <p:ext uri="{BB962C8B-B14F-4D97-AF65-F5344CB8AC3E}">
        <p14:creationId xmlns:p14="http://schemas.microsoft.com/office/powerpoint/2010/main" val="31910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4D7D-DC22-4C44-940F-B910FF7536EC}"/>
              </a:ext>
            </a:extLst>
          </p:cNvPr>
          <p:cNvSpPr>
            <a:spLocks noGrp="1"/>
          </p:cNvSpPr>
          <p:nvPr>
            <p:ph type="title"/>
          </p:nvPr>
        </p:nvSpPr>
        <p:spPr/>
        <p:txBody>
          <a:bodyPr/>
          <a:lstStyle/>
          <a:p>
            <a:r>
              <a:rPr lang="en-US" dirty="0"/>
              <a:t>Raspberry pi  4 – I2C configuration</a:t>
            </a:r>
            <a:endParaRPr lang="en-CA" dirty="0"/>
          </a:p>
        </p:txBody>
      </p:sp>
      <p:sp>
        <p:nvSpPr>
          <p:cNvPr id="3" name="Content Placeholder 2">
            <a:extLst>
              <a:ext uri="{FF2B5EF4-FFF2-40B4-BE49-F238E27FC236}">
                <a16:creationId xmlns:a16="http://schemas.microsoft.com/office/drawing/2014/main" id="{B772AD77-BE8B-460E-BD6B-2D2DF748FE4D}"/>
              </a:ext>
            </a:extLst>
          </p:cNvPr>
          <p:cNvSpPr>
            <a:spLocks noGrp="1"/>
          </p:cNvSpPr>
          <p:nvPr>
            <p:ph idx="1"/>
          </p:nvPr>
        </p:nvSpPr>
        <p:spPr/>
        <p:txBody>
          <a:bodyPr/>
          <a:lstStyle/>
          <a:p>
            <a:r>
              <a:rPr lang="en-US" b="1" dirty="0"/>
              <a:t>Method 1: </a:t>
            </a:r>
            <a:r>
              <a:rPr lang="en-US" dirty="0"/>
              <a:t>Installing Kernel Support (with </a:t>
            </a:r>
            <a:r>
              <a:rPr lang="en-US" dirty="0" err="1"/>
              <a:t>Raspi</a:t>
            </a:r>
            <a:r>
              <a:rPr lang="en-US" dirty="0"/>
              <a:t>-Config)</a:t>
            </a:r>
          </a:p>
          <a:p>
            <a:pPr lvl="1"/>
            <a:r>
              <a:rPr lang="en-US" dirty="0"/>
              <a:t>Run </a:t>
            </a:r>
            <a:r>
              <a:rPr lang="en-US" b="1" dirty="0" err="1"/>
              <a:t>sudo</a:t>
            </a:r>
            <a:r>
              <a:rPr lang="en-US" b="1" dirty="0"/>
              <a:t> </a:t>
            </a:r>
            <a:r>
              <a:rPr lang="en-US" b="1" dirty="0" err="1"/>
              <a:t>raspi</a:t>
            </a:r>
            <a:r>
              <a:rPr lang="en-US" b="1" dirty="0"/>
              <a:t>-config </a:t>
            </a:r>
            <a:r>
              <a:rPr lang="en-US" dirty="0"/>
              <a:t>and follow the prompts to install i2c support for the ARM core and </a:t>
            </a:r>
            <a:r>
              <a:rPr lang="en-US" dirty="0" err="1"/>
              <a:t>linux</a:t>
            </a:r>
            <a:r>
              <a:rPr lang="en-US" dirty="0"/>
              <a:t> kernel</a:t>
            </a:r>
          </a:p>
          <a:p>
            <a:pPr lvl="1"/>
            <a:r>
              <a:rPr lang="en-CA" dirty="0"/>
              <a:t>Go to Interfacing Options.</a:t>
            </a:r>
          </a:p>
          <a:p>
            <a:pPr lvl="1"/>
            <a:r>
              <a:rPr lang="en-US" dirty="0"/>
              <a:t>On older versions, look under Advanced.</a:t>
            </a:r>
          </a:p>
          <a:p>
            <a:pPr lvl="1"/>
            <a:r>
              <a:rPr lang="en-CA" dirty="0"/>
              <a:t>Then choose I2C.</a:t>
            </a:r>
          </a:p>
          <a:p>
            <a:pPr lvl="1"/>
            <a:r>
              <a:rPr lang="en-CA" dirty="0"/>
              <a:t>Enable!</a:t>
            </a:r>
          </a:p>
        </p:txBody>
      </p:sp>
    </p:spTree>
    <p:extLst>
      <p:ext uri="{BB962C8B-B14F-4D97-AF65-F5344CB8AC3E}">
        <p14:creationId xmlns:p14="http://schemas.microsoft.com/office/powerpoint/2010/main" val="166062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B9AC-A0BB-43EC-A03A-8454A5841D9F}"/>
              </a:ext>
            </a:extLst>
          </p:cNvPr>
          <p:cNvSpPr>
            <a:spLocks noGrp="1"/>
          </p:cNvSpPr>
          <p:nvPr>
            <p:ph type="title"/>
          </p:nvPr>
        </p:nvSpPr>
        <p:spPr/>
        <p:txBody>
          <a:bodyPr/>
          <a:lstStyle/>
          <a:p>
            <a:r>
              <a:rPr lang="en-US" dirty="0"/>
              <a:t>Raspberry pi  4 – I2C configuration (cont.) </a:t>
            </a:r>
            <a:endParaRPr lang="en-CA" dirty="0"/>
          </a:p>
        </p:txBody>
      </p:sp>
      <p:sp>
        <p:nvSpPr>
          <p:cNvPr id="3" name="Content Placeholder 2">
            <a:extLst>
              <a:ext uri="{FF2B5EF4-FFF2-40B4-BE49-F238E27FC236}">
                <a16:creationId xmlns:a16="http://schemas.microsoft.com/office/drawing/2014/main" id="{0B6E034A-F4EB-4815-8638-E002B214C249}"/>
              </a:ext>
            </a:extLst>
          </p:cNvPr>
          <p:cNvSpPr>
            <a:spLocks noGrp="1"/>
          </p:cNvSpPr>
          <p:nvPr>
            <p:ph idx="1"/>
          </p:nvPr>
        </p:nvSpPr>
        <p:spPr>
          <a:xfrm>
            <a:off x="3869267" y="864109"/>
            <a:ext cx="7445277" cy="2340909"/>
          </a:xfrm>
        </p:spPr>
        <p:txBody>
          <a:bodyPr/>
          <a:lstStyle/>
          <a:p>
            <a:r>
              <a:rPr lang="en-US" b="1" dirty="0"/>
              <a:t>Method 2: using VNC and enable i2c</a:t>
            </a:r>
          </a:p>
          <a:p>
            <a:pPr lvl="1"/>
            <a:r>
              <a:rPr lang="en-US" b="1" dirty="0"/>
              <a:t>On raspberry pi terminal (log in via Putty or </a:t>
            </a:r>
            <a:r>
              <a:rPr lang="en-US" b="1" dirty="0" err="1"/>
              <a:t>cmd</a:t>
            </a:r>
            <a:r>
              <a:rPr lang="en-US" b="1" dirty="0"/>
              <a:t> prompt on Windows, or terminal on Linux )Type </a:t>
            </a:r>
            <a:r>
              <a:rPr lang="en-US" b="1" dirty="0" err="1"/>
              <a:t>vncserver</a:t>
            </a:r>
            <a:endParaRPr lang="en-US" b="1" dirty="0"/>
          </a:p>
          <a:p>
            <a:pPr lvl="1"/>
            <a:r>
              <a:rPr lang="en-US" b="1" dirty="0"/>
              <a:t>On desktop machine, go to </a:t>
            </a:r>
            <a:r>
              <a:rPr lang="en-US" b="1" dirty="0" err="1"/>
              <a:t>vnc</a:t>
            </a:r>
            <a:r>
              <a:rPr lang="en-US" b="1" dirty="0"/>
              <a:t> and connect to raspberry pi</a:t>
            </a:r>
          </a:p>
          <a:p>
            <a:pPr lvl="1"/>
            <a:r>
              <a:rPr lang="en-US" b="1" dirty="0"/>
              <a:t>Then go to raspberry pi icon </a:t>
            </a:r>
            <a:r>
              <a:rPr lang="en-US" b="1" dirty="0">
                <a:sym typeface="Wingdings" panose="05000000000000000000" pitchFamily="2" charset="2"/>
              </a:rPr>
              <a:t> </a:t>
            </a:r>
            <a:r>
              <a:rPr lang="en-US" b="1" dirty="0"/>
              <a:t> Preferences </a:t>
            </a:r>
            <a:r>
              <a:rPr lang="en-US" b="1" dirty="0">
                <a:sym typeface="Wingdings" panose="05000000000000000000" pitchFamily="2" charset="2"/>
              </a:rPr>
              <a:t> Raspberry Pi Configuration  Interfaces  Enable i2c.</a:t>
            </a:r>
            <a:endParaRPr lang="en-US" b="1" dirty="0"/>
          </a:p>
          <a:p>
            <a:pPr lvl="1"/>
            <a:endParaRPr lang="en-CA" b="1" dirty="0"/>
          </a:p>
        </p:txBody>
      </p:sp>
      <p:pic>
        <p:nvPicPr>
          <p:cNvPr id="7" name="Picture 6">
            <a:extLst>
              <a:ext uri="{FF2B5EF4-FFF2-40B4-BE49-F238E27FC236}">
                <a16:creationId xmlns:a16="http://schemas.microsoft.com/office/drawing/2014/main" id="{9B0FBE44-F278-40ED-95C4-DD73B9C315D5}"/>
              </a:ext>
            </a:extLst>
          </p:cNvPr>
          <p:cNvPicPr>
            <a:picLocks noChangeAspect="1"/>
          </p:cNvPicPr>
          <p:nvPr/>
        </p:nvPicPr>
        <p:blipFill>
          <a:blip r:embed="rId2"/>
          <a:stretch>
            <a:fillRect/>
          </a:stretch>
        </p:blipFill>
        <p:spPr>
          <a:xfrm>
            <a:off x="5383583" y="2974109"/>
            <a:ext cx="4416643" cy="3596409"/>
          </a:xfrm>
          <a:prstGeom prst="rect">
            <a:avLst/>
          </a:prstGeom>
        </p:spPr>
      </p:pic>
    </p:spTree>
    <p:extLst>
      <p:ext uri="{BB962C8B-B14F-4D97-AF65-F5344CB8AC3E}">
        <p14:creationId xmlns:p14="http://schemas.microsoft.com/office/powerpoint/2010/main" val="13140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AED0-4DEF-4F33-A2E6-BB176A55EE12}"/>
              </a:ext>
            </a:extLst>
          </p:cNvPr>
          <p:cNvSpPr>
            <a:spLocks noGrp="1"/>
          </p:cNvSpPr>
          <p:nvPr>
            <p:ph type="title"/>
          </p:nvPr>
        </p:nvSpPr>
        <p:spPr/>
        <p:txBody>
          <a:bodyPr/>
          <a:lstStyle/>
          <a:p>
            <a:r>
              <a:rPr lang="en-US" dirty="0"/>
              <a:t>Raspberry pi  4 -  I2C/SPI LCD</a:t>
            </a:r>
            <a:br>
              <a:rPr lang="en-US" dirty="0"/>
            </a:br>
            <a:r>
              <a:rPr lang="en-US" dirty="0"/>
              <a:t>pin connection</a:t>
            </a:r>
            <a:endParaRPr lang="en-CA" dirty="0"/>
          </a:p>
        </p:txBody>
      </p:sp>
      <p:sp>
        <p:nvSpPr>
          <p:cNvPr id="3" name="Content Placeholder 2">
            <a:extLst>
              <a:ext uri="{FF2B5EF4-FFF2-40B4-BE49-F238E27FC236}">
                <a16:creationId xmlns:a16="http://schemas.microsoft.com/office/drawing/2014/main" id="{62DD371A-838A-4212-ADA2-92B92603661F}"/>
              </a:ext>
            </a:extLst>
          </p:cNvPr>
          <p:cNvSpPr>
            <a:spLocks noGrp="1"/>
          </p:cNvSpPr>
          <p:nvPr>
            <p:ph idx="1"/>
          </p:nvPr>
        </p:nvSpPr>
        <p:spPr>
          <a:xfrm>
            <a:off x="3435927" y="864108"/>
            <a:ext cx="3464837" cy="5120640"/>
          </a:xfrm>
        </p:spPr>
        <p:txBody>
          <a:bodyPr/>
          <a:lstStyle/>
          <a:p>
            <a:pPr algn="l">
              <a:buFont typeface="Arial" panose="020B0604020202020204" pitchFamily="34" charset="0"/>
              <a:buChar char="•"/>
            </a:pPr>
            <a:r>
              <a:rPr lang="en-US" b="1" i="0" dirty="0">
                <a:solidFill>
                  <a:srgbClr val="333333"/>
                </a:solidFill>
                <a:effectLst/>
                <a:latin typeface="proxima nova"/>
              </a:rPr>
              <a:t>5V </a:t>
            </a:r>
            <a:r>
              <a:rPr lang="en-US" b="0" i="0" dirty="0">
                <a:solidFill>
                  <a:srgbClr val="333333"/>
                </a:solidFill>
                <a:effectLst/>
                <a:latin typeface="proxima nova"/>
              </a:rPr>
              <a:t>to your </a:t>
            </a:r>
            <a:r>
              <a:rPr lang="en-US" b="1" i="0" dirty="0">
                <a:solidFill>
                  <a:srgbClr val="333333"/>
                </a:solidFill>
                <a:effectLst/>
                <a:latin typeface="proxima nova"/>
              </a:rPr>
              <a:t>5V</a:t>
            </a:r>
            <a:r>
              <a:rPr lang="en-US" b="0" i="0" dirty="0">
                <a:solidFill>
                  <a:srgbClr val="333333"/>
                </a:solidFill>
                <a:effectLst/>
                <a:latin typeface="proxima nova"/>
              </a:rPr>
              <a:t> power pin - don't use 3.3V power, the LCD needs 5V for contrast! The I2C pullups are fairly weak so you can use </a:t>
            </a:r>
            <a:r>
              <a:rPr lang="en-US" b="0" i="0" dirty="0" err="1">
                <a:solidFill>
                  <a:srgbClr val="333333"/>
                </a:solidFill>
                <a:effectLst/>
                <a:latin typeface="proxima nova"/>
              </a:rPr>
              <a:t>use</a:t>
            </a:r>
            <a:r>
              <a:rPr lang="en-US" b="0" i="0" dirty="0">
                <a:solidFill>
                  <a:srgbClr val="333333"/>
                </a:solidFill>
                <a:effectLst/>
                <a:latin typeface="proxima nova"/>
              </a:rPr>
              <a:t> 3.3V logic for SDA/SCL even if the board is powered with 5V</a:t>
            </a:r>
          </a:p>
          <a:p>
            <a:pPr algn="l">
              <a:buFont typeface="Arial" panose="020B0604020202020204" pitchFamily="34" charset="0"/>
              <a:buChar char="•"/>
            </a:pPr>
            <a:r>
              <a:rPr lang="en-US" b="1" i="0" dirty="0">
                <a:solidFill>
                  <a:srgbClr val="333333"/>
                </a:solidFill>
                <a:effectLst/>
                <a:latin typeface="proxima nova"/>
              </a:rPr>
              <a:t>GND</a:t>
            </a:r>
            <a:r>
              <a:rPr lang="en-US" b="0" i="0" dirty="0">
                <a:solidFill>
                  <a:srgbClr val="333333"/>
                </a:solidFill>
                <a:effectLst/>
                <a:latin typeface="proxima nova"/>
              </a:rPr>
              <a:t> to </a:t>
            </a:r>
            <a:r>
              <a:rPr lang="en-US" b="1" i="0" dirty="0">
                <a:solidFill>
                  <a:srgbClr val="333333"/>
                </a:solidFill>
                <a:effectLst/>
                <a:latin typeface="proxima nova"/>
              </a:rPr>
              <a:t>Ground</a:t>
            </a:r>
            <a:endParaRPr lang="en-US" b="0" i="0" dirty="0">
              <a:solidFill>
                <a:srgbClr val="333333"/>
              </a:solidFill>
              <a:effectLst/>
              <a:latin typeface="proxima nova"/>
            </a:endParaRPr>
          </a:p>
          <a:p>
            <a:pPr algn="l">
              <a:buFont typeface="Arial" panose="020B0604020202020204" pitchFamily="34" charset="0"/>
              <a:buChar char="•"/>
            </a:pPr>
            <a:r>
              <a:rPr lang="en-US" b="1" i="0" dirty="0">
                <a:solidFill>
                  <a:srgbClr val="333333"/>
                </a:solidFill>
                <a:effectLst/>
                <a:latin typeface="proxima nova"/>
              </a:rPr>
              <a:t>DAT (SDA)</a:t>
            </a:r>
            <a:r>
              <a:rPr lang="en-US" b="0" i="0" dirty="0">
                <a:solidFill>
                  <a:srgbClr val="333333"/>
                </a:solidFill>
                <a:effectLst/>
                <a:latin typeface="proxima nova"/>
              </a:rPr>
              <a:t> to I2C Data (pin 2)</a:t>
            </a:r>
          </a:p>
          <a:p>
            <a:pPr algn="l">
              <a:buFont typeface="Arial" panose="020B0604020202020204" pitchFamily="34" charset="0"/>
              <a:buChar char="•"/>
            </a:pPr>
            <a:r>
              <a:rPr lang="en-US" b="1" i="0" dirty="0">
                <a:solidFill>
                  <a:srgbClr val="333333"/>
                </a:solidFill>
                <a:effectLst/>
                <a:latin typeface="proxima nova"/>
              </a:rPr>
              <a:t>CLK (SCL) </a:t>
            </a:r>
            <a:r>
              <a:rPr lang="en-US" b="0" i="0" dirty="0">
                <a:solidFill>
                  <a:srgbClr val="333333"/>
                </a:solidFill>
                <a:effectLst/>
                <a:latin typeface="proxima nova"/>
              </a:rPr>
              <a:t>to I2C Clock (pin 3)</a:t>
            </a:r>
            <a:endParaRPr lang="en-CA" dirty="0"/>
          </a:p>
        </p:txBody>
      </p:sp>
      <p:pic>
        <p:nvPicPr>
          <p:cNvPr id="5" name="Picture 2" descr="Raspberry Pi 4 Pins - Complete Practical Guide - The Robotics Back-End">
            <a:extLst>
              <a:ext uri="{FF2B5EF4-FFF2-40B4-BE49-F238E27FC236}">
                <a16:creationId xmlns:a16="http://schemas.microsoft.com/office/drawing/2014/main" id="{16B20E5C-9AF5-4D74-8908-0B9AD07EE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764" y="941480"/>
            <a:ext cx="4853941"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78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CFCF-B27F-44C4-A092-970659DECCE9}"/>
              </a:ext>
            </a:extLst>
          </p:cNvPr>
          <p:cNvSpPr>
            <a:spLocks noGrp="1"/>
          </p:cNvSpPr>
          <p:nvPr>
            <p:ph type="title"/>
          </p:nvPr>
        </p:nvSpPr>
        <p:spPr/>
        <p:txBody>
          <a:bodyPr/>
          <a:lstStyle/>
          <a:p>
            <a:r>
              <a:rPr lang="en-US" dirty="0"/>
              <a:t>Raspberry pi  4 -  I2C/SPI LCD testing</a:t>
            </a:r>
            <a:endParaRPr lang="en-CA" dirty="0"/>
          </a:p>
        </p:txBody>
      </p:sp>
      <p:sp>
        <p:nvSpPr>
          <p:cNvPr id="3" name="Content Placeholder 2">
            <a:extLst>
              <a:ext uri="{FF2B5EF4-FFF2-40B4-BE49-F238E27FC236}">
                <a16:creationId xmlns:a16="http://schemas.microsoft.com/office/drawing/2014/main" id="{331DFA1C-7902-4DA5-AAC3-8F8C21FD6577}"/>
              </a:ext>
            </a:extLst>
          </p:cNvPr>
          <p:cNvSpPr>
            <a:spLocks noGrp="1"/>
          </p:cNvSpPr>
          <p:nvPr>
            <p:ph idx="1"/>
          </p:nvPr>
        </p:nvSpPr>
        <p:spPr/>
        <p:txBody>
          <a:bodyPr/>
          <a:lstStyle/>
          <a:p>
            <a:pPr marL="0" indent="0">
              <a:buNone/>
            </a:pPr>
            <a:r>
              <a:rPr lang="en-US" dirty="0"/>
              <a:t>Now on the command prompt (or terminal) of the raspberry pi</a:t>
            </a:r>
          </a:p>
          <a:p>
            <a:pPr lvl="1"/>
            <a:r>
              <a:rPr lang="en-CA" b="0" i="0" dirty="0">
                <a:solidFill>
                  <a:srgbClr val="545454"/>
                </a:solidFill>
                <a:effectLst/>
                <a:latin typeface="Consolas" panose="020B0609020204030204" pitchFamily="49" charset="0"/>
              </a:rPr>
              <a:t>Type </a:t>
            </a:r>
            <a:r>
              <a:rPr lang="en-CA" b="0" i="0" dirty="0" err="1">
                <a:solidFill>
                  <a:srgbClr val="545454"/>
                </a:solidFill>
                <a:effectLst/>
                <a:latin typeface="Consolas" panose="020B0609020204030204" pitchFamily="49" charset="0"/>
              </a:rPr>
              <a:t>sudo</a:t>
            </a:r>
            <a:r>
              <a:rPr lang="en-CA" b="0" i="0" dirty="0">
                <a:solidFill>
                  <a:srgbClr val="545454"/>
                </a:solidFill>
                <a:effectLst/>
                <a:latin typeface="Consolas" panose="020B0609020204030204" pitchFamily="49" charset="0"/>
              </a:rPr>
              <a:t> i2cdetect -y 1. </a:t>
            </a:r>
            <a:r>
              <a:rPr lang="en-US" b="0" i="0" dirty="0">
                <a:solidFill>
                  <a:srgbClr val="545454"/>
                </a:solidFill>
                <a:effectLst/>
                <a:latin typeface="Consolas" panose="020B0609020204030204" pitchFamily="49" charset="0"/>
              </a:rPr>
              <a:t>This shows that two I2C addresses are in use</a:t>
            </a:r>
          </a:p>
          <a:p>
            <a:pPr lvl="1"/>
            <a:r>
              <a:rPr lang="en-US" dirty="0">
                <a:solidFill>
                  <a:srgbClr val="545454"/>
                </a:solidFill>
                <a:latin typeface="Consolas" panose="020B0609020204030204" pitchFamily="49" charset="0"/>
              </a:rPr>
              <a:t>Using i2cdumb with the address show from the i2c address about to access the register information of the device.</a:t>
            </a:r>
            <a:endParaRPr lang="en-CA" dirty="0"/>
          </a:p>
        </p:txBody>
      </p:sp>
    </p:spTree>
    <p:extLst>
      <p:ext uri="{BB962C8B-B14F-4D97-AF65-F5344CB8AC3E}">
        <p14:creationId xmlns:p14="http://schemas.microsoft.com/office/powerpoint/2010/main" val="92660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9414-B6CC-49AF-A052-6648BD06B199}"/>
              </a:ext>
            </a:extLst>
          </p:cNvPr>
          <p:cNvSpPr>
            <a:spLocks noGrp="1"/>
          </p:cNvSpPr>
          <p:nvPr>
            <p:ph type="title"/>
          </p:nvPr>
        </p:nvSpPr>
        <p:spPr/>
        <p:txBody>
          <a:bodyPr/>
          <a:lstStyle/>
          <a:p>
            <a:r>
              <a:rPr lang="en-US" dirty="0"/>
              <a:t>Raspberry pi 4 – LCD i2c Interfacing.</a:t>
            </a:r>
            <a:endParaRPr lang="en-CA" dirty="0"/>
          </a:p>
        </p:txBody>
      </p:sp>
      <p:sp>
        <p:nvSpPr>
          <p:cNvPr id="3" name="Content Placeholder 2">
            <a:extLst>
              <a:ext uri="{FF2B5EF4-FFF2-40B4-BE49-F238E27FC236}">
                <a16:creationId xmlns:a16="http://schemas.microsoft.com/office/drawing/2014/main" id="{E3F5DF1C-9DE8-4A23-AB04-AACA04F2139B}"/>
              </a:ext>
            </a:extLst>
          </p:cNvPr>
          <p:cNvSpPr>
            <a:spLocks noGrp="1"/>
          </p:cNvSpPr>
          <p:nvPr>
            <p:ph idx="1"/>
          </p:nvPr>
        </p:nvSpPr>
        <p:spPr>
          <a:xfrm>
            <a:off x="3869268" y="864108"/>
            <a:ext cx="7315200" cy="3144595"/>
          </a:xfrm>
        </p:spPr>
        <p:txBody>
          <a:bodyPr/>
          <a:lstStyle/>
          <a:p>
            <a:r>
              <a:rPr lang="en-US" dirty="0"/>
              <a:t>In this section, we will talk about the LCD and Raspberry interfacing via I2c communication.</a:t>
            </a:r>
          </a:p>
          <a:p>
            <a:r>
              <a:rPr lang="en-US" dirty="0"/>
              <a:t>The idea of this system will be illustrated like the block diagram below: </a:t>
            </a:r>
          </a:p>
          <a:p>
            <a:endParaRPr lang="en-US" dirty="0"/>
          </a:p>
          <a:p>
            <a:endParaRPr lang="en-CA" dirty="0"/>
          </a:p>
        </p:txBody>
      </p:sp>
      <p:grpSp>
        <p:nvGrpSpPr>
          <p:cNvPr id="16" name="Group 15">
            <a:extLst>
              <a:ext uri="{FF2B5EF4-FFF2-40B4-BE49-F238E27FC236}">
                <a16:creationId xmlns:a16="http://schemas.microsoft.com/office/drawing/2014/main" id="{34349F3C-4FCA-4DCE-B716-996CA94B06C3}"/>
              </a:ext>
            </a:extLst>
          </p:cNvPr>
          <p:cNvGrpSpPr/>
          <p:nvPr/>
        </p:nvGrpSpPr>
        <p:grpSpPr>
          <a:xfrm>
            <a:off x="4184072" y="3288145"/>
            <a:ext cx="6290733" cy="1071418"/>
            <a:chOff x="4193309" y="3842327"/>
            <a:chExt cx="6290733" cy="1071418"/>
          </a:xfrm>
        </p:grpSpPr>
        <p:sp>
          <p:nvSpPr>
            <p:cNvPr id="4" name="Rectangle 3">
              <a:extLst>
                <a:ext uri="{FF2B5EF4-FFF2-40B4-BE49-F238E27FC236}">
                  <a16:creationId xmlns:a16="http://schemas.microsoft.com/office/drawing/2014/main" id="{219EBB3F-A739-4694-B240-563CB77CCE3A}"/>
                </a:ext>
              </a:extLst>
            </p:cNvPr>
            <p:cNvSpPr/>
            <p:nvPr/>
          </p:nvSpPr>
          <p:spPr>
            <a:xfrm>
              <a:off x="4193309" y="3842327"/>
              <a:ext cx="1653309" cy="1071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LCD Display</a:t>
              </a:r>
            </a:p>
            <a:p>
              <a:pPr algn="ctr"/>
              <a:r>
                <a:rPr lang="en-US" dirty="0">
                  <a:solidFill>
                    <a:schemeClr val="tx1"/>
                  </a:solidFill>
                </a:rPr>
                <a:t>(HD44780)</a:t>
              </a:r>
              <a:endParaRPr lang="en-CA" dirty="0">
                <a:solidFill>
                  <a:schemeClr val="tx1"/>
                </a:solidFill>
              </a:endParaRPr>
            </a:p>
          </p:txBody>
        </p:sp>
        <p:grpSp>
          <p:nvGrpSpPr>
            <p:cNvPr id="15" name="Group 14">
              <a:extLst>
                <a:ext uri="{FF2B5EF4-FFF2-40B4-BE49-F238E27FC236}">
                  <a16:creationId xmlns:a16="http://schemas.microsoft.com/office/drawing/2014/main" id="{4550B3D7-66A0-4FF7-9B3D-956582400620}"/>
                </a:ext>
              </a:extLst>
            </p:cNvPr>
            <p:cNvGrpSpPr/>
            <p:nvPr/>
          </p:nvGrpSpPr>
          <p:grpSpPr>
            <a:xfrm>
              <a:off x="5846618" y="3842327"/>
              <a:ext cx="4637424" cy="1071418"/>
              <a:chOff x="5846618" y="3842327"/>
              <a:chExt cx="4637424" cy="1071418"/>
            </a:xfrm>
          </p:grpSpPr>
          <p:sp>
            <p:nvSpPr>
              <p:cNvPr id="5" name="Rectangle 4">
                <a:extLst>
                  <a:ext uri="{FF2B5EF4-FFF2-40B4-BE49-F238E27FC236}">
                    <a16:creationId xmlns:a16="http://schemas.microsoft.com/office/drawing/2014/main" id="{BEB9DC4A-7CB9-4FC7-819B-A2C2E4F15ED1}"/>
                  </a:ext>
                </a:extLst>
              </p:cNvPr>
              <p:cNvSpPr/>
              <p:nvPr/>
            </p:nvSpPr>
            <p:spPr>
              <a:xfrm>
                <a:off x="6515485" y="3842327"/>
                <a:ext cx="1653309" cy="1071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I2C/SPI – Backpack (MCP23008)</a:t>
                </a:r>
                <a:endParaRPr lang="en-CA" dirty="0">
                  <a:solidFill>
                    <a:schemeClr val="tx1"/>
                  </a:solidFill>
                </a:endParaRPr>
              </a:p>
            </p:txBody>
          </p:sp>
          <p:sp>
            <p:nvSpPr>
              <p:cNvPr id="6" name="Rectangle 5">
                <a:extLst>
                  <a:ext uri="{FF2B5EF4-FFF2-40B4-BE49-F238E27FC236}">
                    <a16:creationId xmlns:a16="http://schemas.microsoft.com/office/drawing/2014/main" id="{95D66C2E-7D33-45A1-ADAE-AC417C9B56D5}"/>
                  </a:ext>
                </a:extLst>
              </p:cNvPr>
              <p:cNvSpPr/>
              <p:nvPr/>
            </p:nvSpPr>
            <p:spPr>
              <a:xfrm>
                <a:off x="8830733" y="3842327"/>
                <a:ext cx="1653309" cy="1071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Raspberry Pi 4</a:t>
                </a:r>
                <a:endParaRPr lang="en-CA" dirty="0">
                  <a:solidFill>
                    <a:schemeClr val="tx1"/>
                  </a:solidFill>
                </a:endParaRPr>
              </a:p>
            </p:txBody>
          </p:sp>
          <p:cxnSp>
            <p:nvCxnSpPr>
              <p:cNvPr id="8" name="Straight Arrow Connector 7">
                <a:extLst>
                  <a:ext uri="{FF2B5EF4-FFF2-40B4-BE49-F238E27FC236}">
                    <a16:creationId xmlns:a16="http://schemas.microsoft.com/office/drawing/2014/main" id="{DFC87996-4262-440A-B45D-12F937203BEF}"/>
                  </a:ext>
                </a:extLst>
              </p:cNvPr>
              <p:cNvCxnSpPr>
                <a:stCxn id="4" idx="3"/>
                <a:endCxn id="5" idx="1"/>
              </p:cNvCxnSpPr>
              <p:nvPr/>
            </p:nvCxnSpPr>
            <p:spPr>
              <a:xfrm>
                <a:off x="5846618" y="4378036"/>
                <a:ext cx="6688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A318D7-A5AE-4098-BDD6-BCC3A0E48055}"/>
                  </a:ext>
                </a:extLst>
              </p:cNvPr>
              <p:cNvCxnSpPr>
                <a:stCxn id="5" idx="3"/>
                <a:endCxn id="6" idx="1"/>
              </p:cNvCxnSpPr>
              <p:nvPr/>
            </p:nvCxnSpPr>
            <p:spPr>
              <a:xfrm>
                <a:off x="8168794" y="4378036"/>
                <a:ext cx="661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4B6995E-B38D-4BA8-8B25-1BDA5A91AAE7}"/>
                  </a:ext>
                </a:extLst>
              </p:cNvPr>
              <p:cNvSpPr txBox="1"/>
              <p:nvPr/>
            </p:nvSpPr>
            <p:spPr>
              <a:xfrm>
                <a:off x="5853546" y="4008704"/>
                <a:ext cx="914400" cy="369332"/>
              </a:xfrm>
              <a:prstGeom prst="rect">
                <a:avLst/>
              </a:prstGeom>
              <a:noFill/>
            </p:spPr>
            <p:txBody>
              <a:bodyPr wrap="square" rtlCol="0">
                <a:spAutoFit/>
              </a:bodyPr>
              <a:lstStyle/>
              <a:p>
                <a:r>
                  <a:rPr lang="en-US" dirty="0"/>
                  <a:t>GPIO</a:t>
                </a:r>
                <a:endParaRPr lang="en-CA" dirty="0"/>
              </a:p>
            </p:txBody>
          </p:sp>
          <p:sp>
            <p:nvSpPr>
              <p:cNvPr id="12" name="TextBox 11">
                <a:extLst>
                  <a:ext uri="{FF2B5EF4-FFF2-40B4-BE49-F238E27FC236}">
                    <a16:creationId xmlns:a16="http://schemas.microsoft.com/office/drawing/2014/main" id="{E7C1CEFD-F335-4F53-BA17-1F8DC732C942}"/>
                  </a:ext>
                </a:extLst>
              </p:cNvPr>
              <p:cNvSpPr txBox="1"/>
              <p:nvPr/>
            </p:nvSpPr>
            <p:spPr>
              <a:xfrm>
                <a:off x="8251975" y="4008704"/>
                <a:ext cx="495649" cy="369332"/>
              </a:xfrm>
              <a:prstGeom prst="rect">
                <a:avLst/>
              </a:prstGeom>
              <a:noFill/>
            </p:spPr>
            <p:txBody>
              <a:bodyPr wrap="none" rtlCol="0">
                <a:spAutoFit/>
              </a:bodyPr>
              <a:lstStyle/>
              <a:p>
                <a:r>
                  <a:rPr lang="en-US" dirty="0"/>
                  <a:t>I2C</a:t>
                </a:r>
                <a:endParaRPr lang="en-CA" dirty="0"/>
              </a:p>
            </p:txBody>
          </p:sp>
        </p:grpSp>
      </p:grpSp>
    </p:spTree>
    <p:extLst>
      <p:ext uri="{BB962C8B-B14F-4D97-AF65-F5344CB8AC3E}">
        <p14:creationId xmlns:p14="http://schemas.microsoft.com/office/powerpoint/2010/main" val="389789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5C9-477C-40DB-B8E7-44A51D60820B}"/>
              </a:ext>
            </a:extLst>
          </p:cNvPr>
          <p:cNvSpPr>
            <a:spLocks noGrp="1"/>
          </p:cNvSpPr>
          <p:nvPr>
            <p:ph type="title"/>
          </p:nvPr>
        </p:nvSpPr>
        <p:spPr/>
        <p:txBody>
          <a:bodyPr/>
          <a:lstStyle/>
          <a:p>
            <a:r>
              <a:rPr lang="en-US" dirty="0"/>
              <a:t>Raspberry pi 4 – LCD I2C Interfacing.</a:t>
            </a:r>
            <a:br>
              <a:rPr lang="en-US" dirty="0"/>
            </a:br>
            <a:r>
              <a:rPr lang="en-US" dirty="0"/>
              <a:t>Supported library</a:t>
            </a:r>
            <a:endParaRPr lang="en-CA" dirty="0"/>
          </a:p>
        </p:txBody>
      </p:sp>
      <p:sp>
        <p:nvSpPr>
          <p:cNvPr id="3" name="Content Placeholder 2">
            <a:extLst>
              <a:ext uri="{FF2B5EF4-FFF2-40B4-BE49-F238E27FC236}">
                <a16:creationId xmlns:a16="http://schemas.microsoft.com/office/drawing/2014/main" id="{F4A58F53-1DFC-4148-903F-BA7E5E0D0E0A}"/>
              </a:ext>
            </a:extLst>
          </p:cNvPr>
          <p:cNvSpPr>
            <a:spLocks noGrp="1"/>
          </p:cNvSpPr>
          <p:nvPr>
            <p:ph idx="1"/>
          </p:nvPr>
        </p:nvSpPr>
        <p:spPr/>
        <p:txBody>
          <a:bodyPr/>
          <a:lstStyle/>
          <a:p>
            <a:pPr marL="0" indent="0">
              <a:buNone/>
            </a:pPr>
            <a:r>
              <a:rPr lang="en-US" b="1" dirty="0" err="1"/>
              <a:t>WiringPI</a:t>
            </a:r>
            <a:r>
              <a:rPr lang="en-US" dirty="0"/>
              <a:t> library:</a:t>
            </a:r>
          </a:p>
          <a:p>
            <a:pPr marL="0" indent="0">
              <a:buNone/>
            </a:pPr>
            <a:r>
              <a:rPr lang="en-US" b="1" dirty="0" err="1"/>
              <a:t>WiringPi</a:t>
            </a:r>
            <a:r>
              <a:rPr lang="en-US" dirty="0"/>
              <a:t> is an Arduino wiring-like library written in C and released under the GNU LGPLv3 license which is usable from C and C++ and many other languages with suitable wrappers </a:t>
            </a:r>
          </a:p>
          <a:p>
            <a:pPr marL="502920" lvl="1" indent="0">
              <a:buNone/>
            </a:pPr>
            <a:r>
              <a:rPr lang="en-US" i="1" dirty="0"/>
              <a:t>You may be familiar with the Arduino… Briefly; Arduino is really two things; one is a hardware platform, the other software, and part of the software is a package called Wiring. Wiring is the core of the input and output for the Arduino, so I thought it would be good to replicate that functionality (or a good usable subset) on the Raspberry Pi.</a:t>
            </a:r>
          </a:p>
          <a:p>
            <a:pPr marL="0" indent="0">
              <a:buNone/>
            </a:pPr>
            <a:r>
              <a:rPr lang="en-US" b="1" i="1" dirty="0" err="1"/>
              <a:t>WiringPi</a:t>
            </a:r>
            <a:r>
              <a:rPr lang="en-US" b="1" i="1" dirty="0"/>
              <a:t> </a:t>
            </a:r>
            <a:r>
              <a:rPr lang="en-US" i="1" dirty="0"/>
              <a:t>includes a command-line utility </a:t>
            </a:r>
            <a:r>
              <a:rPr lang="en-US" i="1" dirty="0" err="1"/>
              <a:t>gpio</a:t>
            </a:r>
            <a:r>
              <a:rPr lang="en-US" i="1" dirty="0"/>
              <a:t> which can be used to program and setup the GPIO pins. You can use this to read and write the pins and even use it to control them from shell scripts.</a:t>
            </a:r>
          </a:p>
          <a:p>
            <a:endParaRPr lang="en-CA" dirty="0"/>
          </a:p>
        </p:txBody>
      </p:sp>
    </p:spTree>
    <p:extLst>
      <p:ext uri="{BB962C8B-B14F-4D97-AF65-F5344CB8AC3E}">
        <p14:creationId xmlns:p14="http://schemas.microsoft.com/office/powerpoint/2010/main" val="96585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C32D-8941-43DB-8D2C-1A4F5AD6FA8B}"/>
              </a:ext>
            </a:extLst>
          </p:cNvPr>
          <p:cNvSpPr>
            <a:spLocks noGrp="1"/>
          </p:cNvSpPr>
          <p:nvPr>
            <p:ph type="title"/>
          </p:nvPr>
        </p:nvSpPr>
        <p:spPr/>
        <p:txBody>
          <a:bodyPr/>
          <a:lstStyle/>
          <a:p>
            <a:r>
              <a:rPr lang="en-US" dirty="0"/>
              <a:t>Project summary – Block diagram</a:t>
            </a:r>
            <a:endParaRPr lang="en-CA" dirty="0"/>
          </a:p>
        </p:txBody>
      </p:sp>
      <p:pic>
        <p:nvPicPr>
          <p:cNvPr id="8" name="Picture 7">
            <a:extLst>
              <a:ext uri="{FF2B5EF4-FFF2-40B4-BE49-F238E27FC236}">
                <a16:creationId xmlns:a16="http://schemas.microsoft.com/office/drawing/2014/main" id="{0979B174-A6C3-4D91-A715-932B4AF4D978}"/>
              </a:ext>
            </a:extLst>
          </p:cNvPr>
          <p:cNvPicPr>
            <a:picLocks noChangeAspect="1"/>
          </p:cNvPicPr>
          <p:nvPr/>
        </p:nvPicPr>
        <p:blipFill>
          <a:blip r:embed="rId2"/>
          <a:stretch>
            <a:fillRect/>
          </a:stretch>
        </p:blipFill>
        <p:spPr>
          <a:xfrm>
            <a:off x="3468380" y="832103"/>
            <a:ext cx="8036221" cy="4909127"/>
          </a:xfrm>
          <a:prstGeom prst="rect">
            <a:avLst/>
          </a:prstGeom>
        </p:spPr>
      </p:pic>
    </p:spTree>
    <p:extLst>
      <p:ext uri="{BB962C8B-B14F-4D97-AF65-F5344CB8AC3E}">
        <p14:creationId xmlns:p14="http://schemas.microsoft.com/office/powerpoint/2010/main" val="1356920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5EB-1F85-4BF2-9634-525371B5C1D8}"/>
              </a:ext>
            </a:extLst>
          </p:cNvPr>
          <p:cNvSpPr>
            <a:spLocks noGrp="1"/>
          </p:cNvSpPr>
          <p:nvPr>
            <p:ph type="title"/>
          </p:nvPr>
        </p:nvSpPr>
        <p:spPr/>
        <p:txBody>
          <a:bodyPr/>
          <a:lstStyle/>
          <a:p>
            <a:r>
              <a:rPr lang="en-US" dirty="0"/>
              <a:t>Raspberry pi 4 – LCD I2C Interfacing.</a:t>
            </a:r>
            <a:br>
              <a:rPr lang="en-US" dirty="0"/>
            </a:br>
            <a:r>
              <a:rPr lang="en-US" dirty="0"/>
              <a:t>In C.</a:t>
            </a:r>
            <a:endParaRPr lang="en-CA" dirty="0"/>
          </a:p>
        </p:txBody>
      </p:sp>
      <p:sp>
        <p:nvSpPr>
          <p:cNvPr id="3" name="Content Placeholder 2">
            <a:extLst>
              <a:ext uri="{FF2B5EF4-FFF2-40B4-BE49-F238E27FC236}">
                <a16:creationId xmlns:a16="http://schemas.microsoft.com/office/drawing/2014/main" id="{6F85638D-A9AE-4485-985D-A02236B13C76}"/>
              </a:ext>
            </a:extLst>
          </p:cNvPr>
          <p:cNvSpPr>
            <a:spLocks noGrp="1"/>
          </p:cNvSpPr>
          <p:nvPr>
            <p:ph idx="1"/>
          </p:nvPr>
        </p:nvSpPr>
        <p:spPr/>
        <p:txBody>
          <a:bodyPr/>
          <a:lstStyle/>
          <a:p>
            <a:r>
              <a:rPr lang="en-US" dirty="0"/>
              <a:t>In this section, we will explain about the library and functions that we used in order to control the LCD (HD44780).</a:t>
            </a:r>
          </a:p>
          <a:p>
            <a:pPr lvl="1"/>
            <a:r>
              <a:rPr lang="en-US" dirty="0"/>
              <a:t>#include &lt;wiringPiI2C.h&gt;</a:t>
            </a:r>
          </a:p>
          <a:p>
            <a:pPr lvl="1"/>
            <a:r>
              <a:rPr lang="en-US" dirty="0"/>
              <a:t>#include &lt;</a:t>
            </a:r>
            <a:r>
              <a:rPr lang="en-US" dirty="0" err="1"/>
              <a:t>wiringPi.h</a:t>
            </a:r>
            <a:r>
              <a:rPr lang="en-US" dirty="0"/>
              <a:t>&gt;</a:t>
            </a:r>
          </a:p>
          <a:p>
            <a:pPr lvl="1"/>
            <a:r>
              <a:rPr lang="en-US" dirty="0"/>
              <a:t>#include &lt;</a:t>
            </a:r>
            <a:r>
              <a:rPr lang="en-US" dirty="0" err="1"/>
              <a:t>stdlib.h</a:t>
            </a:r>
            <a:r>
              <a:rPr lang="en-US" dirty="0"/>
              <a:t>&gt;</a:t>
            </a:r>
          </a:p>
          <a:p>
            <a:pPr lvl="1"/>
            <a:r>
              <a:rPr lang="en-US" dirty="0"/>
              <a:t>#include &lt;</a:t>
            </a:r>
            <a:r>
              <a:rPr lang="en-US" dirty="0" err="1"/>
              <a:t>stdio.h</a:t>
            </a:r>
            <a:r>
              <a:rPr lang="en-US" dirty="0"/>
              <a:t>&gt;</a:t>
            </a:r>
          </a:p>
          <a:p>
            <a:r>
              <a:rPr lang="en-US" dirty="0"/>
              <a:t>The code is developed by Lewis </a:t>
            </a:r>
            <a:r>
              <a:rPr lang="en-US" dirty="0" err="1"/>
              <a:t>Loflin</a:t>
            </a:r>
            <a:r>
              <a:rPr lang="en-US" dirty="0"/>
              <a:t>, for more </a:t>
            </a:r>
            <a:r>
              <a:rPr lang="en-US" dirty="0" err="1"/>
              <a:t>infimation</a:t>
            </a:r>
            <a:r>
              <a:rPr lang="en-US" dirty="0"/>
              <a:t>, following this </a:t>
            </a:r>
            <a:r>
              <a:rPr lang="en-US" dirty="0">
                <a:hlinkClick r:id="rId2"/>
              </a:rPr>
              <a:t>site</a:t>
            </a:r>
            <a:endParaRPr lang="en-US" dirty="0"/>
          </a:p>
        </p:txBody>
      </p:sp>
    </p:spTree>
    <p:extLst>
      <p:ext uri="{BB962C8B-B14F-4D97-AF65-F5344CB8AC3E}">
        <p14:creationId xmlns:p14="http://schemas.microsoft.com/office/powerpoint/2010/main" val="166593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BD06-492F-4B1D-9201-64346C81EA45}"/>
              </a:ext>
            </a:extLst>
          </p:cNvPr>
          <p:cNvSpPr>
            <a:spLocks noGrp="1"/>
          </p:cNvSpPr>
          <p:nvPr>
            <p:ph type="title"/>
          </p:nvPr>
        </p:nvSpPr>
        <p:spPr>
          <a:xfrm>
            <a:off x="252918" y="1123837"/>
            <a:ext cx="3044463" cy="4601183"/>
          </a:xfrm>
        </p:spPr>
        <p:txBody>
          <a:bodyPr/>
          <a:lstStyle/>
          <a:p>
            <a:r>
              <a:rPr lang="en-US" dirty="0"/>
              <a:t>Raspberry pi 4 – LCD I2C Interfacing. &lt;wiringPiI2c.h&gt;</a:t>
            </a:r>
            <a:endParaRPr lang="en-CA" dirty="0"/>
          </a:p>
        </p:txBody>
      </p:sp>
      <p:sp>
        <p:nvSpPr>
          <p:cNvPr id="3" name="Content Placeholder 2">
            <a:extLst>
              <a:ext uri="{FF2B5EF4-FFF2-40B4-BE49-F238E27FC236}">
                <a16:creationId xmlns:a16="http://schemas.microsoft.com/office/drawing/2014/main" id="{036571D2-186D-431B-B64F-9E1138CF3E1E}"/>
              </a:ext>
            </a:extLst>
          </p:cNvPr>
          <p:cNvSpPr>
            <a:spLocks noGrp="1"/>
          </p:cNvSpPr>
          <p:nvPr>
            <p:ph idx="1"/>
          </p:nvPr>
        </p:nvSpPr>
        <p:spPr/>
        <p:txBody>
          <a:bodyPr>
            <a:normAutofit/>
          </a:bodyPr>
          <a:lstStyle/>
          <a:p>
            <a:pPr marL="0" indent="0">
              <a:buNone/>
            </a:pPr>
            <a:r>
              <a:rPr lang="en-CA" b="1" dirty="0"/>
              <a:t>&lt;wiringPiI2C.h&gt;</a:t>
            </a:r>
          </a:p>
          <a:p>
            <a:r>
              <a:rPr lang="en-US" dirty="0"/>
              <a:t>Before you can use the I2C interface, you may need to use the </a:t>
            </a:r>
            <a:r>
              <a:rPr lang="en-US" dirty="0" err="1"/>
              <a:t>gpio</a:t>
            </a:r>
            <a:r>
              <a:rPr lang="en-US" dirty="0"/>
              <a:t> utility to load the I2C drivers into the kernel:</a:t>
            </a:r>
          </a:p>
          <a:p>
            <a:pPr lvl="1"/>
            <a:r>
              <a:rPr lang="en-CA" b="1" dirty="0" err="1"/>
              <a:t>gpio</a:t>
            </a:r>
            <a:r>
              <a:rPr lang="en-CA" b="1" dirty="0"/>
              <a:t> load i2c</a:t>
            </a:r>
            <a:endParaRPr lang="en-US" dirty="0"/>
          </a:p>
          <a:p>
            <a:r>
              <a:rPr lang="en-US" dirty="0"/>
              <a:t>If you need a baud rate other than the default 100Kbps, then you can supply this on the command-line:</a:t>
            </a:r>
          </a:p>
          <a:p>
            <a:pPr lvl="1"/>
            <a:r>
              <a:rPr lang="en-US" b="1" dirty="0" err="1"/>
              <a:t>gpio</a:t>
            </a:r>
            <a:r>
              <a:rPr lang="en-US" b="1" dirty="0"/>
              <a:t> load i2c 1000</a:t>
            </a:r>
          </a:p>
          <a:p>
            <a:pPr marL="0" indent="0">
              <a:buNone/>
            </a:pPr>
            <a:r>
              <a:rPr lang="en-US" dirty="0"/>
              <a:t>will set the baud rate to 1000Kbps – </a:t>
            </a:r>
            <a:r>
              <a:rPr lang="en-US" dirty="0" err="1"/>
              <a:t>ie</a:t>
            </a:r>
            <a:r>
              <a:rPr lang="en-US" dirty="0"/>
              <a:t>. 1,000,000 bps. (K here is times 1000)</a:t>
            </a:r>
          </a:p>
          <a:p>
            <a:r>
              <a:rPr lang="en-US" dirty="0"/>
              <a:t>To use the I2C library, you need to:</a:t>
            </a:r>
          </a:p>
          <a:p>
            <a:pPr lvl="1"/>
            <a:r>
              <a:rPr lang="en-US" b="1" dirty="0"/>
              <a:t>#include &lt;wiringPiI2C.h&gt;</a:t>
            </a:r>
            <a:endParaRPr lang="en-US" dirty="0"/>
          </a:p>
          <a:p>
            <a:pPr marL="0" indent="0">
              <a:buNone/>
            </a:pPr>
            <a:r>
              <a:rPr lang="en-US" b="0" i="0" dirty="0">
                <a:solidFill>
                  <a:srgbClr val="444444"/>
                </a:solidFill>
                <a:effectLst/>
                <a:latin typeface="Arial" panose="020B0604020202020204" pitchFamily="34" charset="0"/>
              </a:rPr>
              <a:t>in your program. Programs need to be linked with -</a:t>
            </a:r>
            <a:r>
              <a:rPr lang="en-US" b="0" i="0" dirty="0" err="1">
                <a:solidFill>
                  <a:srgbClr val="444444"/>
                </a:solidFill>
                <a:effectLst/>
                <a:latin typeface="Arial" panose="020B0604020202020204" pitchFamily="34" charset="0"/>
              </a:rPr>
              <a:t>lwiringPi</a:t>
            </a:r>
            <a:r>
              <a:rPr lang="en-US" b="0" i="0" dirty="0">
                <a:solidFill>
                  <a:srgbClr val="444444"/>
                </a:solidFill>
                <a:effectLst/>
                <a:latin typeface="Arial" panose="020B0604020202020204" pitchFamily="34" charset="0"/>
              </a:rPr>
              <a:t> as usual.</a:t>
            </a:r>
          </a:p>
        </p:txBody>
      </p:sp>
    </p:spTree>
    <p:extLst>
      <p:ext uri="{BB962C8B-B14F-4D97-AF65-F5344CB8AC3E}">
        <p14:creationId xmlns:p14="http://schemas.microsoft.com/office/powerpoint/2010/main" val="249450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B72D-B5F7-45EC-A390-28D5D87EED9A}"/>
              </a:ext>
            </a:extLst>
          </p:cNvPr>
          <p:cNvSpPr>
            <a:spLocks noGrp="1"/>
          </p:cNvSpPr>
          <p:nvPr>
            <p:ph type="title"/>
          </p:nvPr>
        </p:nvSpPr>
        <p:spPr>
          <a:xfrm>
            <a:off x="252918" y="1123837"/>
            <a:ext cx="3007517" cy="4601183"/>
          </a:xfrm>
        </p:spPr>
        <p:txBody>
          <a:bodyPr/>
          <a:lstStyle/>
          <a:p>
            <a:r>
              <a:rPr lang="en-US" dirty="0"/>
              <a:t>Raspberry pi 4 – LCD I2C Interfacing. &lt;wiringPiI2c.h&gt;</a:t>
            </a:r>
            <a:br>
              <a:rPr lang="en-US" dirty="0"/>
            </a:br>
            <a:r>
              <a:rPr lang="en-US" dirty="0"/>
              <a:t>- functions</a:t>
            </a:r>
            <a:endParaRPr lang="en-CA" dirty="0"/>
          </a:p>
        </p:txBody>
      </p:sp>
      <p:sp>
        <p:nvSpPr>
          <p:cNvPr id="3" name="Content Placeholder 2">
            <a:extLst>
              <a:ext uri="{FF2B5EF4-FFF2-40B4-BE49-F238E27FC236}">
                <a16:creationId xmlns:a16="http://schemas.microsoft.com/office/drawing/2014/main" id="{130AB144-81C3-423F-A84D-27C9CF67DF55}"/>
              </a:ext>
            </a:extLst>
          </p:cNvPr>
          <p:cNvSpPr>
            <a:spLocks noGrp="1"/>
          </p:cNvSpPr>
          <p:nvPr>
            <p:ph idx="1"/>
          </p:nvPr>
        </p:nvSpPr>
        <p:spPr>
          <a:xfrm>
            <a:off x="3685310" y="864108"/>
            <a:ext cx="7961746" cy="5120640"/>
          </a:xfrm>
        </p:spPr>
        <p:txBody>
          <a:bodyPr>
            <a:normAutofit/>
          </a:bodyPr>
          <a:lstStyle/>
          <a:p>
            <a:pPr marL="0" indent="0">
              <a:buNone/>
            </a:pPr>
            <a:r>
              <a:rPr lang="en-CA" b="1" i="0" dirty="0">
                <a:solidFill>
                  <a:srgbClr val="444444"/>
                </a:solidFill>
                <a:effectLst/>
                <a:latin typeface="Arial" panose="020B0604020202020204" pitchFamily="34" charset="0"/>
              </a:rPr>
              <a:t>int wiringPiI2CSetup (int </a:t>
            </a:r>
            <a:r>
              <a:rPr lang="en-CA" b="1" i="0" dirty="0" err="1">
                <a:solidFill>
                  <a:srgbClr val="444444"/>
                </a:solidFill>
                <a:effectLst/>
                <a:latin typeface="Arial" panose="020B0604020202020204" pitchFamily="34" charset="0"/>
              </a:rPr>
              <a:t>devId</a:t>
            </a:r>
            <a:r>
              <a:rPr lang="en-CA" b="1" i="0" dirty="0">
                <a:solidFill>
                  <a:srgbClr val="444444"/>
                </a:solidFill>
                <a:effectLst/>
                <a:latin typeface="Arial" panose="020B0604020202020204" pitchFamily="34" charset="0"/>
              </a:rPr>
              <a:t>) ;</a:t>
            </a:r>
            <a:endParaRPr lang="en-CA" b="0" i="0" dirty="0">
              <a:solidFill>
                <a:srgbClr val="444444"/>
              </a:solidFill>
              <a:effectLst/>
              <a:latin typeface="Arial" panose="020B0604020202020204" pitchFamily="34" charset="0"/>
            </a:endParaRPr>
          </a:p>
          <a:p>
            <a:pPr lvl="1"/>
            <a:r>
              <a:rPr lang="en-US" dirty="0"/>
              <a:t>This </a:t>
            </a:r>
            <a:r>
              <a:rPr lang="en-US" dirty="0" err="1"/>
              <a:t>initialises</a:t>
            </a:r>
            <a:r>
              <a:rPr lang="en-US" dirty="0"/>
              <a:t> the I2C system with your given device identifier. The ID is the I2C number of the device and you can use the i2cdetect program to find this out. wiringPiI2CSetup() will work out which revision Raspberry Pi you have and open the appropriate device in /dev.</a:t>
            </a:r>
          </a:p>
          <a:p>
            <a:pPr lvl="1"/>
            <a:r>
              <a:rPr lang="en-US" dirty="0"/>
              <a:t>The return value is the standard Linux </a:t>
            </a:r>
            <a:r>
              <a:rPr lang="en-US" dirty="0" err="1"/>
              <a:t>filehandle</a:t>
            </a:r>
            <a:r>
              <a:rPr lang="en-US" dirty="0"/>
              <a:t>, or -1 if any error – in which case, you can consult </a:t>
            </a:r>
            <a:r>
              <a:rPr lang="en-US" dirty="0" err="1"/>
              <a:t>errno</a:t>
            </a:r>
            <a:r>
              <a:rPr lang="en-US" dirty="0"/>
              <a:t> as usual.</a:t>
            </a:r>
          </a:p>
          <a:p>
            <a:pPr marL="0" indent="0" algn="l" fontAlgn="base">
              <a:buNone/>
            </a:pPr>
            <a:r>
              <a:rPr lang="en-US" b="1" i="0" dirty="0">
                <a:solidFill>
                  <a:srgbClr val="444444"/>
                </a:solidFill>
                <a:effectLst/>
                <a:latin typeface="Arial" panose="020B0604020202020204" pitchFamily="34" charset="0"/>
              </a:rPr>
              <a:t>int wiringPiI2CRead (int </a:t>
            </a:r>
            <a:r>
              <a:rPr lang="en-US" b="1" i="0" dirty="0" err="1">
                <a:solidFill>
                  <a:srgbClr val="444444"/>
                </a:solidFill>
                <a:effectLst/>
                <a:latin typeface="Arial" panose="020B0604020202020204" pitchFamily="34" charset="0"/>
              </a:rPr>
              <a:t>fd</a:t>
            </a:r>
            <a:r>
              <a:rPr lang="en-US" b="1" i="0" dirty="0">
                <a:solidFill>
                  <a:srgbClr val="444444"/>
                </a:solidFill>
                <a:effectLst/>
                <a:latin typeface="Arial" panose="020B0604020202020204" pitchFamily="34" charset="0"/>
              </a:rPr>
              <a:t>) ;</a:t>
            </a:r>
            <a:endParaRPr lang="en-US" b="0" i="0" dirty="0">
              <a:solidFill>
                <a:srgbClr val="444444"/>
              </a:solidFill>
              <a:effectLst/>
              <a:latin typeface="Arial" panose="020B0604020202020204" pitchFamily="34" charset="0"/>
            </a:endParaRPr>
          </a:p>
          <a:p>
            <a:pPr lvl="1" algn="just" fontAlgn="base"/>
            <a:r>
              <a:rPr lang="en-US" b="0" i="0" dirty="0">
                <a:solidFill>
                  <a:srgbClr val="444444"/>
                </a:solidFill>
                <a:effectLst/>
                <a:latin typeface="Arial" panose="020B0604020202020204" pitchFamily="34" charset="0"/>
              </a:rPr>
              <a:t>Simple device read. Some devices present data when you read them without having to do any register transactions.</a:t>
            </a:r>
          </a:p>
          <a:p>
            <a:pPr marL="0" indent="0" algn="l" fontAlgn="base">
              <a:buNone/>
            </a:pPr>
            <a:r>
              <a:rPr lang="en-CA" b="1" i="0" dirty="0">
                <a:solidFill>
                  <a:srgbClr val="444444"/>
                </a:solidFill>
                <a:effectLst/>
                <a:latin typeface="Arial" panose="020B0604020202020204" pitchFamily="34" charset="0"/>
              </a:rPr>
              <a:t>int wiringPiI2CWrite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data) ;</a:t>
            </a:r>
            <a:endParaRPr lang="en-CA" b="0" i="0" dirty="0">
              <a:solidFill>
                <a:srgbClr val="444444"/>
              </a:solidFill>
              <a:effectLst/>
              <a:latin typeface="Arial" panose="020B0604020202020204" pitchFamily="34" charset="0"/>
            </a:endParaRPr>
          </a:p>
          <a:p>
            <a:pPr lvl="1" algn="just" fontAlgn="base"/>
            <a:r>
              <a:rPr lang="en-CA" b="0" i="0" dirty="0">
                <a:solidFill>
                  <a:srgbClr val="444444"/>
                </a:solidFill>
                <a:effectLst/>
                <a:latin typeface="Arial" panose="020B0604020202020204" pitchFamily="34" charset="0"/>
              </a:rPr>
              <a:t>Simple device write. Some devices accept data this way without needing to access any internal registers.</a:t>
            </a:r>
          </a:p>
        </p:txBody>
      </p:sp>
    </p:spTree>
    <p:extLst>
      <p:ext uri="{BB962C8B-B14F-4D97-AF65-F5344CB8AC3E}">
        <p14:creationId xmlns:p14="http://schemas.microsoft.com/office/powerpoint/2010/main" val="1754507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B72D-B5F7-45EC-A390-28D5D87EED9A}"/>
              </a:ext>
            </a:extLst>
          </p:cNvPr>
          <p:cNvSpPr>
            <a:spLocks noGrp="1"/>
          </p:cNvSpPr>
          <p:nvPr>
            <p:ph type="title"/>
          </p:nvPr>
        </p:nvSpPr>
        <p:spPr>
          <a:xfrm>
            <a:off x="252918" y="1123837"/>
            <a:ext cx="3007517" cy="4601183"/>
          </a:xfrm>
        </p:spPr>
        <p:txBody>
          <a:bodyPr/>
          <a:lstStyle/>
          <a:p>
            <a:r>
              <a:rPr lang="en-US" dirty="0"/>
              <a:t>Raspberry pi 4 – LCD I2C Interfacing. &lt;wiringPiI2c.h&gt;</a:t>
            </a:r>
            <a:br>
              <a:rPr lang="en-US" dirty="0"/>
            </a:br>
            <a:r>
              <a:rPr lang="en-US" dirty="0"/>
              <a:t>- functions (</a:t>
            </a:r>
            <a:r>
              <a:rPr lang="en-US" dirty="0" err="1"/>
              <a:t>cnt</a:t>
            </a:r>
            <a:r>
              <a:rPr lang="en-US" dirty="0"/>
              <a:t>.)</a:t>
            </a:r>
            <a:endParaRPr lang="en-CA" dirty="0"/>
          </a:p>
        </p:txBody>
      </p:sp>
      <p:sp>
        <p:nvSpPr>
          <p:cNvPr id="3" name="Content Placeholder 2">
            <a:extLst>
              <a:ext uri="{FF2B5EF4-FFF2-40B4-BE49-F238E27FC236}">
                <a16:creationId xmlns:a16="http://schemas.microsoft.com/office/drawing/2014/main" id="{130AB144-81C3-423F-A84D-27C9CF67DF55}"/>
              </a:ext>
            </a:extLst>
          </p:cNvPr>
          <p:cNvSpPr>
            <a:spLocks noGrp="1"/>
          </p:cNvSpPr>
          <p:nvPr>
            <p:ph idx="1"/>
          </p:nvPr>
        </p:nvSpPr>
        <p:spPr>
          <a:xfrm>
            <a:off x="3685309" y="864108"/>
            <a:ext cx="8091055" cy="5120640"/>
          </a:xfrm>
        </p:spPr>
        <p:txBody>
          <a:bodyPr>
            <a:normAutofit/>
          </a:bodyPr>
          <a:lstStyle/>
          <a:p>
            <a:pPr marL="0" indent="0" algn="l" fontAlgn="base">
              <a:buNone/>
            </a:pPr>
            <a:r>
              <a:rPr lang="en-CA" b="1" i="0" dirty="0">
                <a:solidFill>
                  <a:srgbClr val="444444"/>
                </a:solidFill>
                <a:effectLst/>
                <a:latin typeface="Arial" panose="020B0604020202020204" pitchFamily="34" charset="0"/>
              </a:rPr>
              <a:t>int wiringPiI2CWriteReg8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reg, int data) ;</a:t>
            </a:r>
            <a:endParaRPr lang="en-CA" b="0" i="0" dirty="0">
              <a:solidFill>
                <a:srgbClr val="444444"/>
              </a:solidFill>
              <a:effectLst/>
              <a:latin typeface="Arial" panose="020B0604020202020204" pitchFamily="34" charset="0"/>
            </a:endParaRPr>
          </a:p>
          <a:p>
            <a:pPr marL="0" indent="0" algn="l" fontAlgn="base">
              <a:buNone/>
            </a:pPr>
            <a:r>
              <a:rPr lang="en-CA" b="1" i="0" dirty="0">
                <a:solidFill>
                  <a:srgbClr val="444444"/>
                </a:solidFill>
                <a:effectLst/>
                <a:latin typeface="Arial" panose="020B0604020202020204" pitchFamily="34" charset="0"/>
              </a:rPr>
              <a:t>int wiringPiI2CWriteReg16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reg, int data) ;</a:t>
            </a:r>
            <a:endParaRPr lang="en-CA" b="0" i="0" dirty="0">
              <a:solidFill>
                <a:srgbClr val="444444"/>
              </a:solidFill>
              <a:effectLst/>
              <a:latin typeface="Arial" panose="020B0604020202020204" pitchFamily="34" charset="0"/>
            </a:endParaRPr>
          </a:p>
          <a:p>
            <a:pPr lvl="1" algn="just" fontAlgn="base"/>
            <a:r>
              <a:rPr lang="en-CA" b="0" i="0" dirty="0">
                <a:solidFill>
                  <a:srgbClr val="444444"/>
                </a:solidFill>
                <a:effectLst/>
                <a:latin typeface="Arial" panose="020B0604020202020204" pitchFamily="34" charset="0"/>
              </a:rPr>
              <a:t>These write an 8 or 16-bit data value into the device register indicated.</a:t>
            </a:r>
          </a:p>
          <a:p>
            <a:pPr marL="0" indent="0" algn="l" fontAlgn="base">
              <a:buNone/>
            </a:pPr>
            <a:r>
              <a:rPr lang="en-CA" b="1" i="0" dirty="0">
                <a:solidFill>
                  <a:srgbClr val="444444"/>
                </a:solidFill>
                <a:effectLst/>
                <a:latin typeface="Arial" panose="020B0604020202020204" pitchFamily="34" charset="0"/>
              </a:rPr>
              <a:t>int wiringPiI2CReadReg8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reg) ;</a:t>
            </a:r>
            <a:endParaRPr lang="en-CA" b="0" i="0" dirty="0">
              <a:solidFill>
                <a:srgbClr val="444444"/>
              </a:solidFill>
              <a:effectLst/>
              <a:latin typeface="Arial" panose="020B0604020202020204" pitchFamily="34" charset="0"/>
            </a:endParaRPr>
          </a:p>
          <a:p>
            <a:pPr marL="0" indent="0" algn="l" fontAlgn="base">
              <a:buNone/>
            </a:pPr>
            <a:r>
              <a:rPr lang="en-CA" b="1" i="0" dirty="0">
                <a:solidFill>
                  <a:srgbClr val="444444"/>
                </a:solidFill>
                <a:effectLst/>
                <a:latin typeface="Arial" panose="020B0604020202020204" pitchFamily="34" charset="0"/>
              </a:rPr>
              <a:t>int wiringPiI2CReadReg16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reg) ;</a:t>
            </a:r>
            <a:endParaRPr lang="en-CA" b="0" i="0" dirty="0">
              <a:solidFill>
                <a:srgbClr val="444444"/>
              </a:solidFill>
              <a:effectLst/>
              <a:latin typeface="Arial" panose="020B0604020202020204" pitchFamily="34" charset="0"/>
            </a:endParaRPr>
          </a:p>
          <a:p>
            <a:pPr lvl="1" fontAlgn="base"/>
            <a:r>
              <a:rPr lang="en-CA" b="0" i="0" dirty="0">
                <a:solidFill>
                  <a:srgbClr val="444444"/>
                </a:solidFill>
                <a:effectLst/>
                <a:latin typeface="Arial" panose="020B0604020202020204" pitchFamily="34" charset="0"/>
              </a:rPr>
              <a:t>These read an 8 or 16-bit value from the device register indicated.</a:t>
            </a:r>
          </a:p>
        </p:txBody>
      </p:sp>
    </p:spTree>
    <p:extLst>
      <p:ext uri="{BB962C8B-B14F-4D97-AF65-F5344CB8AC3E}">
        <p14:creationId xmlns:p14="http://schemas.microsoft.com/office/powerpoint/2010/main" val="54996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EBA6-490A-4134-A9A6-41C207278F75}"/>
              </a:ext>
            </a:extLst>
          </p:cNvPr>
          <p:cNvSpPr>
            <a:spLocks noGrp="1"/>
          </p:cNvSpPr>
          <p:nvPr>
            <p:ph type="title"/>
          </p:nvPr>
        </p:nvSpPr>
        <p:spPr/>
        <p:txBody>
          <a:bodyPr/>
          <a:lstStyle/>
          <a:p>
            <a:r>
              <a:rPr lang="en-US" dirty="0"/>
              <a:t>Raspberry pi 4 – LCD I2C Interfacing. Custom  functions</a:t>
            </a:r>
            <a:endParaRPr lang="en-CA" dirty="0"/>
          </a:p>
        </p:txBody>
      </p:sp>
      <p:sp>
        <p:nvSpPr>
          <p:cNvPr id="3" name="Content Placeholder 2">
            <a:extLst>
              <a:ext uri="{FF2B5EF4-FFF2-40B4-BE49-F238E27FC236}">
                <a16:creationId xmlns:a16="http://schemas.microsoft.com/office/drawing/2014/main" id="{53D078D8-6448-4598-A55F-43ED480EB4F1}"/>
              </a:ext>
            </a:extLst>
          </p:cNvPr>
          <p:cNvSpPr>
            <a:spLocks noGrp="1"/>
          </p:cNvSpPr>
          <p:nvPr>
            <p:ph idx="1"/>
          </p:nvPr>
        </p:nvSpPr>
        <p:spPr/>
        <p:txBody>
          <a:bodyPr/>
          <a:lstStyle/>
          <a:p>
            <a:pPr marL="0" indent="0">
              <a:buNone/>
            </a:pPr>
            <a:r>
              <a:rPr lang="en-CA" dirty="0"/>
              <a:t>// added by Lewis</a:t>
            </a:r>
          </a:p>
          <a:p>
            <a:r>
              <a:rPr lang="en-CA" b="1" dirty="0"/>
              <a:t>void </a:t>
            </a:r>
            <a:r>
              <a:rPr lang="en-CA" b="1" dirty="0" err="1"/>
              <a:t>typeInt</a:t>
            </a:r>
            <a:r>
              <a:rPr lang="en-CA" b="1" dirty="0"/>
              <a:t>(int </a:t>
            </a:r>
            <a:r>
              <a:rPr lang="en-CA" b="1" dirty="0" err="1"/>
              <a:t>i</a:t>
            </a:r>
            <a:r>
              <a:rPr lang="en-CA" b="1" dirty="0"/>
              <a:t>);</a:t>
            </a:r>
          </a:p>
          <a:p>
            <a:r>
              <a:rPr lang="en-CA" b="1" dirty="0"/>
              <a:t>void </a:t>
            </a:r>
            <a:r>
              <a:rPr lang="en-CA" b="1" dirty="0" err="1"/>
              <a:t>typeFloat</a:t>
            </a:r>
            <a:r>
              <a:rPr lang="en-CA" b="1" dirty="0"/>
              <a:t>(float </a:t>
            </a:r>
            <a:r>
              <a:rPr lang="en-CA" b="1" dirty="0" err="1"/>
              <a:t>myFloat</a:t>
            </a:r>
            <a:r>
              <a:rPr lang="en-CA" b="1" dirty="0"/>
              <a:t>);</a:t>
            </a:r>
          </a:p>
          <a:p>
            <a:r>
              <a:rPr lang="en-CA" b="1" dirty="0"/>
              <a:t>void </a:t>
            </a:r>
            <a:r>
              <a:rPr lang="en-CA" b="1" dirty="0" err="1"/>
              <a:t>lcdLoc</a:t>
            </a:r>
            <a:r>
              <a:rPr lang="en-CA" b="1" dirty="0"/>
              <a:t>(int line); //move cursor</a:t>
            </a:r>
          </a:p>
          <a:p>
            <a:r>
              <a:rPr lang="en-CA" b="1" dirty="0"/>
              <a:t>void </a:t>
            </a:r>
            <a:r>
              <a:rPr lang="en-CA" b="1" dirty="0" err="1"/>
              <a:t>ClrLcd</a:t>
            </a:r>
            <a:r>
              <a:rPr lang="en-CA" b="1" dirty="0"/>
              <a:t>(void); // </a:t>
            </a:r>
            <a:r>
              <a:rPr lang="en-CA" b="1" dirty="0" err="1"/>
              <a:t>clr</a:t>
            </a:r>
            <a:r>
              <a:rPr lang="en-CA" b="1" dirty="0"/>
              <a:t> LCD return home</a:t>
            </a:r>
          </a:p>
          <a:p>
            <a:r>
              <a:rPr lang="en-CA" b="1" dirty="0"/>
              <a:t>void </a:t>
            </a:r>
            <a:r>
              <a:rPr lang="en-CA" b="1" dirty="0" err="1"/>
              <a:t>typeln</a:t>
            </a:r>
            <a:r>
              <a:rPr lang="en-CA" b="1" dirty="0"/>
              <a:t>(const char *s);</a:t>
            </a:r>
          </a:p>
          <a:p>
            <a:r>
              <a:rPr lang="en-CA" b="1" dirty="0"/>
              <a:t>void </a:t>
            </a:r>
            <a:r>
              <a:rPr lang="en-CA" b="1" dirty="0" err="1"/>
              <a:t>typeChar</a:t>
            </a:r>
            <a:r>
              <a:rPr lang="en-CA" b="1" dirty="0"/>
              <a:t>(char </a:t>
            </a:r>
            <a:r>
              <a:rPr lang="en-CA" b="1" dirty="0" err="1"/>
              <a:t>val</a:t>
            </a:r>
            <a:endParaRPr lang="en-CA" b="1" dirty="0"/>
          </a:p>
        </p:txBody>
      </p:sp>
    </p:spTree>
    <p:extLst>
      <p:ext uri="{BB962C8B-B14F-4D97-AF65-F5344CB8AC3E}">
        <p14:creationId xmlns:p14="http://schemas.microsoft.com/office/powerpoint/2010/main" val="274004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E06E-D78B-49A1-9E1C-D0EA5318CAA1}"/>
              </a:ext>
            </a:extLst>
          </p:cNvPr>
          <p:cNvSpPr>
            <a:spLocks noGrp="1"/>
          </p:cNvSpPr>
          <p:nvPr>
            <p:ph type="title"/>
          </p:nvPr>
        </p:nvSpPr>
        <p:spPr/>
        <p:txBody>
          <a:bodyPr/>
          <a:lstStyle/>
          <a:p>
            <a:r>
              <a:rPr lang="en-US" dirty="0"/>
              <a:t>Raspberry pi 4 – LCD I2C Interfacing. Custom  functions</a:t>
            </a:r>
            <a:endParaRPr lang="en-CA" dirty="0"/>
          </a:p>
        </p:txBody>
      </p:sp>
      <p:sp>
        <p:nvSpPr>
          <p:cNvPr id="3" name="Content Placeholder 2">
            <a:extLst>
              <a:ext uri="{FF2B5EF4-FFF2-40B4-BE49-F238E27FC236}">
                <a16:creationId xmlns:a16="http://schemas.microsoft.com/office/drawing/2014/main" id="{6DB3F8F6-F5E8-4808-8958-84B9B26CBE9B}"/>
              </a:ext>
            </a:extLst>
          </p:cNvPr>
          <p:cNvSpPr>
            <a:spLocks noGrp="1"/>
          </p:cNvSpPr>
          <p:nvPr>
            <p:ph idx="1"/>
          </p:nvPr>
        </p:nvSpPr>
        <p:spPr/>
        <p:txBody>
          <a:bodyPr/>
          <a:lstStyle/>
          <a:p>
            <a:r>
              <a:rPr lang="en-CA" b="1" dirty="0"/>
              <a:t>void </a:t>
            </a:r>
            <a:r>
              <a:rPr lang="en-CA" b="1" dirty="0" err="1"/>
              <a:t>typeInt</a:t>
            </a:r>
            <a:r>
              <a:rPr lang="en-CA" b="1" dirty="0"/>
              <a:t>(int </a:t>
            </a:r>
            <a:r>
              <a:rPr lang="en-CA" b="1" dirty="0" err="1"/>
              <a:t>i</a:t>
            </a:r>
            <a:r>
              <a:rPr lang="en-CA" b="1" dirty="0"/>
              <a:t>);</a:t>
            </a:r>
          </a:p>
          <a:p>
            <a:r>
              <a:rPr lang="en-CA" b="1" dirty="0"/>
              <a:t>void </a:t>
            </a:r>
            <a:r>
              <a:rPr lang="en-CA" b="1" dirty="0" err="1"/>
              <a:t>typeFloat</a:t>
            </a:r>
            <a:r>
              <a:rPr lang="en-CA" b="1" dirty="0"/>
              <a:t>(float </a:t>
            </a:r>
            <a:r>
              <a:rPr lang="en-CA" b="1" dirty="0" err="1"/>
              <a:t>myFloat</a:t>
            </a:r>
            <a:r>
              <a:rPr lang="en-CA" b="1" dirty="0"/>
              <a:t>);</a:t>
            </a:r>
          </a:p>
          <a:p>
            <a:pPr lvl="1"/>
            <a:r>
              <a:rPr lang="en-US" b="0" i="0" dirty="0" err="1">
                <a:solidFill>
                  <a:srgbClr val="333333"/>
                </a:solidFill>
                <a:effectLst/>
                <a:latin typeface="Helvetica Neue"/>
              </a:rPr>
              <a:t>TypeFloat</a:t>
            </a:r>
            <a:r>
              <a:rPr lang="en-US" b="0" i="0" dirty="0">
                <a:solidFill>
                  <a:srgbClr val="333333"/>
                </a:solidFill>
                <a:effectLst/>
                <a:latin typeface="Helvetica Neue"/>
              </a:rPr>
              <a:t>() and </a:t>
            </a:r>
            <a:r>
              <a:rPr lang="en-US" b="0" i="0" dirty="0" err="1">
                <a:solidFill>
                  <a:srgbClr val="333333"/>
                </a:solidFill>
                <a:effectLst/>
                <a:latin typeface="Helvetica Neue"/>
              </a:rPr>
              <a:t>typeInt</a:t>
            </a:r>
            <a:r>
              <a:rPr lang="en-US" b="0" i="0" dirty="0">
                <a:solidFill>
                  <a:srgbClr val="333333"/>
                </a:solidFill>
                <a:effectLst/>
                <a:latin typeface="Helvetica Neue"/>
              </a:rPr>
              <a:t>() functions use the </a:t>
            </a:r>
            <a:r>
              <a:rPr lang="en-US" b="0" i="0" dirty="0" err="1">
                <a:solidFill>
                  <a:srgbClr val="333333"/>
                </a:solidFill>
                <a:effectLst/>
                <a:latin typeface="Helvetica Neue"/>
              </a:rPr>
              <a:t>sprintf</a:t>
            </a:r>
            <a:r>
              <a:rPr lang="en-US" b="0" i="0" dirty="0">
                <a:solidFill>
                  <a:srgbClr val="333333"/>
                </a:solidFill>
                <a:effectLst/>
                <a:latin typeface="Helvetica Neue"/>
              </a:rPr>
              <a:t>() function to convert the integers and floats to as string. Then both are sent to </a:t>
            </a:r>
            <a:r>
              <a:rPr lang="en-US" b="0" i="0" dirty="0" err="1">
                <a:solidFill>
                  <a:srgbClr val="333333"/>
                </a:solidFill>
                <a:effectLst/>
                <a:latin typeface="Helvetica Neue"/>
              </a:rPr>
              <a:t>typeln</a:t>
            </a:r>
            <a:r>
              <a:rPr lang="en-US" b="0" i="0" dirty="0">
                <a:solidFill>
                  <a:srgbClr val="333333"/>
                </a:solidFill>
                <a:effectLst/>
                <a:latin typeface="Helvetica Neue"/>
              </a:rPr>
              <a:t>() function which needs a little explanation</a:t>
            </a:r>
          </a:p>
          <a:p>
            <a:pPr lvl="1"/>
            <a:r>
              <a:rPr lang="en-US" dirty="0"/>
              <a:t>In fact we can send a simple text string director to the </a:t>
            </a:r>
            <a:r>
              <a:rPr lang="en-US" dirty="0" err="1"/>
              <a:t>typeln</a:t>
            </a:r>
            <a:r>
              <a:rPr lang="en-US" dirty="0"/>
              <a:t>() function: </a:t>
            </a:r>
            <a:r>
              <a:rPr lang="en-US" dirty="0" err="1"/>
              <a:t>typeln</a:t>
            </a:r>
            <a:r>
              <a:rPr lang="en-US" dirty="0"/>
              <a:t>("Hello world!").</a:t>
            </a:r>
            <a:endParaRPr lang="en-CA" dirty="0"/>
          </a:p>
        </p:txBody>
      </p:sp>
    </p:spTree>
    <p:extLst>
      <p:ext uri="{BB962C8B-B14F-4D97-AF65-F5344CB8AC3E}">
        <p14:creationId xmlns:p14="http://schemas.microsoft.com/office/powerpoint/2010/main" val="2389562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5E80-D7DA-4462-9CF6-BE77E881A8EC}"/>
              </a:ext>
            </a:extLst>
          </p:cNvPr>
          <p:cNvSpPr>
            <a:spLocks noGrp="1"/>
          </p:cNvSpPr>
          <p:nvPr>
            <p:ph type="title"/>
          </p:nvPr>
        </p:nvSpPr>
        <p:spPr/>
        <p:txBody>
          <a:bodyPr/>
          <a:lstStyle/>
          <a:p>
            <a:r>
              <a:rPr lang="en-US" dirty="0"/>
              <a:t>Raspberry pi 4 – LCD I2C Interfacing. Custom  functions</a:t>
            </a:r>
            <a:endParaRPr lang="en-CA" dirty="0"/>
          </a:p>
        </p:txBody>
      </p:sp>
      <p:sp>
        <p:nvSpPr>
          <p:cNvPr id="3" name="Content Placeholder 2">
            <a:extLst>
              <a:ext uri="{FF2B5EF4-FFF2-40B4-BE49-F238E27FC236}">
                <a16:creationId xmlns:a16="http://schemas.microsoft.com/office/drawing/2014/main" id="{EA03A5F7-B668-4049-9927-623A58B769BA}"/>
              </a:ext>
            </a:extLst>
          </p:cNvPr>
          <p:cNvSpPr>
            <a:spLocks noGrp="1"/>
          </p:cNvSpPr>
          <p:nvPr>
            <p:ph idx="1"/>
          </p:nvPr>
        </p:nvSpPr>
        <p:spPr/>
        <p:txBody>
          <a:bodyPr/>
          <a:lstStyle/>
          <a:p>
            <a:pPr marL="0" indent="0">
              <a:buNone/>
            </a:pPr>
            <a:r>
              <a:rPr lang="en-US" b="1" dirty="0"/>
              <a:t>void </a:t>
            </a:r>
            <a:r>
              <a:rPr lang="en-US" b="1" dirty="0" err="1"/>
              <a:t>lcdLoc</a:t>
            </a:r>
            <a:r>
              <a:rPr lang="en-US" b="1" dirty="0"/>
              <a:t>(int line); //move cursor</a:t>
            </a:r>
          </a:p>
          <a:p>
            <a:pPr marL="0" indent="0">
              <a:buNone/>
            </a:pPr>
            <a:r>
              <a:rPr lang="en-US" b="1" dirty="0"/>
              <a:t>void </a:t>
            </a:r>
            <a:r>
              <a:rPr lang="en-US" b="1" dirty="0" err="1"/>
              <a:t>ClrLcd</a:t>
            </a:r>
            <a:r>
              <a:rPr lang="en-US" b="1" dirty="0"/>
              <a:t>(void); // </a:t>
            </a:r>
            <a:r>
              <a:rPr lang="en-US" b="1" dirty="0" err="1"/>
              <a:t>clr</a:t>
            </a:r>
            <a:r>
              <a:rPr lang="en-US" b="1" dirty="0"/>
              <a:t> LCD return home</a:t>
            </a:r>
          </a:p>
          <a:p>
            <a:r>
              <a:rPr lang="en-US" dirty="0" err="1"/>
              <a:t>lcdLoc</a:t>
            </a:r>
            <a:r>
              <a:rPr lang="en-US" dirty="0"/>
              <a:t>() sets the cursor location for the next character even is programmed to display no blinking cursor. Ox80 (LINE1) is the address for </a:t>
            </a:r>
            <a:r>
              <a:rPr lang="en-US" dirty="0">
                <a:ln>
                  <a:solidFill>
                    <a:schemeClr val="bg2"/>
                  </a:solidFill>
                </a:ln>
                <a:latin typeface="Times New Roman" panose="02020603050405020304" pitchFamily="18" charset="0"/>
                <a:cs typeface="Times New Roman" panose="02020603050405020304" pitchFamily="18" charset="0"/>
              </a:rPr>
              <a:t>ROW 0 COL 0 </a:t>
            </a:r>
            <a:r>
              <a:rPr lang="en-US" dirty="0"/>
              <a:t>while </a:t>
            </a:r>
            <a:r>
              <a:rPr lang="en-US" dirty="0">
                <a:latin typeface="Times New Roman" panose="02020603050405020304" pitchFamily="18" charset="0"/>
                <a:cs typeface="Times New Roman" panose="02020603050405020304" pitchFamily="18" charset="0"/>
              </a:rPr>
              <a:t>0xC0 (LINE2) is ROW 1 COL 0.</a:t>
            </a:r>
          </a:p>
          <a:p>
            <a:r>
              <a:rPr lang="en-US" dirty="0"/>
              <a:t>Assuming a 2-line display and I wanted send a "F" three places to the right on the first line would </a:t>
            </a:r>
            <a:r>
              <a:rPr lang="en-US" dirty="0">
                <a:latin typeface="Times New Roman" panose="02020603050405020304" pitchFamily="18" charset="0"/>
                <a:cs typeface="Times New Roman" panose="02020603050405020304" pitchFamily="18" charset="0"/>
              </a:rPr>
              <a:t>be </a:t>
            </a:r>
            <a:r>
              <a:rPr lang="en-US" dirty="0" err="1">
                <a:latin typeface="Times New Roman" panose="02020603050405020304" pitchFamily="18" charset="0"/>
                <a:cs typeface="Times New Roman" panose="02020603050405020304" pitchFamily="18" charset="0"/>
              </a:rPr>
              <a:t>lcdLoc</a:t>
            </a:r>
            <a:r>
              <a:rPr lang="en-US" dirty="0">
                <a:latin typeface="Times New Roman" panose="02020603050405020304" pitchFamily="18" charset="0"/>
                <a:cs typeface="Times New Roman" panose="02020603050405020304" pitchFamily="18" charset="0"/>
              </a:rPr>
              <a:t>(LINE1 + 3).</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099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563D-185D-4AC0-AD25-6A56553175A0}"/>
              </a:ext>
            </a:extLst>
          </p:cNvPr>
          <p:cNvSpPr>
            <a:spLocks noGrp="1"/>
          </p:cNvSpPr>
          <p:nvPr>
            <p:ph type="title"/>
          </p:nvPr>
        </p:nvSpPr>
        <p:spPr/>
        <p:txBody>
          <a:bodyPr/>
          <a:lstStyle/>
          <a:p>
            <a:r>
              <a:rPr lang="en-US" dirty="0"/>
              <a:t>Raspberry pi 4 – LCD I2C Interfacing. Custom  functions</a:t>
            </a:r>
            <a:endParaRPr lang="en-CA" dirty="0"/>
          </a:p>
        </p:txBody>
      </p:sp>
      <p:sp>
        <p:nvSpPr>
          <p:cNvPr id="3" name="Content Placeholder 2">
            <a:extLst>
              <a:ext uri="{FF2B5EF4-FFF2-40B4-BE49-F238E27FC236}">
                <a16:creationId xmlns:a16="http://schemas.microsoft.com/office/drawing/2014/main" id="{95288EA4-F66E-43AE-9C7F-ED077566C174}"/>
              </a:ext>
            </a:extLst>
          </p:cNvPr>
          <p:cNvSpPr>
            <a:spLocks noGrp="1"/>
          </p:cNvSpPr>
          <p:nvPr>
            <p:ph idx="1"/>
          </p:nvPr>
        </p:nvSpPr>
        <p:spPr>
          <a:xfrm>
            <a:off x="3610649" y="2452763"/>
            <a:ext cx="7315200" cy="1786728"/>
          </a:xfrm>
        </p:spPr>
        <p:txBody>
          <a:bodyPr/>
          <a:lstStyle/>
          <a:p>
            <a:pPr marL="0" indent="0">
              <a:buNone/>
            </a:pPr>
            <a:r>
              <a:rPr lang="en-US" dirty="0"/>
              <a:t>The function </a:t>
            </a:r>
            <a:r>
              <a:rPr lang="en-US" b="1" dirty="0" err="1"/>
              <a:t>typeln</a:t>
            </a:r>
            <a:r>
              <a:rPr lang="en-US" b="1" dirty="0"/>
              <a:t>() </a:t>
            </a:r>
            <a:r>
              <a:rPr lang="en-US" dirty="0"/>
              <a:t>will output to the display via </a:t>
            </a:r>
            <a:r>
              <a:rPr lang="en-US" b="1" dirty="0" err="1"/>
              <a:t>lcd_byte</a:t>
            </a:r>
            <a:r>
              <a:rPr lang="en-US" b="1" dirty="0"/>
              <a:t>() </a:t>
            </a:r>
            <a:r>
              <a:rPr lang="en-US" dirty="0"/>
              <a:t>function one character at a time incrementing the address pointer "s" until the null character is reached terminating the "while" loop.</a:t>
            </a:r>
            <a:endParaRPr lang="en-CA" dirty="0"/>
          </a:p>
        </p:txBody>
      </p:sp>
      <p:graphicFrame>
        <p:nvGraphicFramePr>
          <p:cNvPr id="7" name="Table 6">
            <a:extLst>
              <a:ext uri="{FF2B5EF4-FFF2-40B4-BE49-F238E27FC236}">
                <a16:creationId xmlns:a16="http://schemas.microsoft.com/office/drawing/2014/main" id="{BB80C9EF-3198-4D86-8327-D1C5C9B4FCB2}"/>
              </a:ext>
            </a:extLst>
          </p:cNvPr>
          <p:cNvGraphicFramePr>
            <a:graphicFrameLocks noGrp="1"/>
          </p:cNvGraphicFramePr>
          <p:nvPr>
            <p:extLst>
              <p:ext uri="{D42A27DB-BD31-4B8C-83A1-F6EECF244321}">
                <p14:modId xmlns:p14="http://schemas.microsoft.com/office/powerpoint/2010/main" val="1009025096"/>
              </p:ext>
            </p:extLst>
          </p:nvPr>
        </p:nvGraphicFramePr>
        <p:xfrm>
          <a:off x="3767138" y="1123837"/>
          <a:ext cx="7315200" cy="1102360"/>
        </p:xfrm>
        <a:graphic>
          <a:graphicData uri="http://schemas.openxmlformats.org/drawingml/2006/table">
            <a:tbl>
              <a:tblPr/>
              <a:tblGrid>
                <a:gridCol w="7315200">
                  <a:extLst>
                    <a:ext uri="{9D8B030D-6E8A-4147-A177-3AD203B41FA5}">
                      <a16:colId xmlns:a16="http://schemas.microsoft.com/office/drawing/2014/main" val="620524170"/>
                    </a:ext>
                  </a:extLst>
                </a:gridCol>
              </a:tblGrid>
              <a:tr h="0">
                <a:tc>
                  <a:txBody>
                    <a:bodyPr/>
                    <a:lstStyle/>
                    <a:p>
                      <a:pPr rtl="0" fontAlgn="t">
                        <a:spcBef>
                          <a:spcPts val="0"/>
                        </a:spcBef>
                        <a:spcAft>
                          <a:spcPts val="0"/>
                        </a:spcAft>
                      </a:pPr>
                      <a:r>
                        <a:rPr lang="en-US" sz="1600" b="1" i="0" u="none" strike="noStrike" dirty="0">
                          <a:solidFill>
                            <a:srgbClr val="6C6B5A"/>
                          </a:solidFill>
                          <a:effectLst/>
                          <a:latin typeface="Consolas" panose="020B0609020204030204" pitchFamily="49" charset="0"/>
                        </a:rPr>
                        <a:t>// this allows use of any size string</a:t>
                      </a:r>
                      <a:br>
                        <a:rPr lang="en-US" sz="1600" b="1" i="0" u="none" strike="noStrike" dirty="0">
                          <a:solidFill>
                            <a:srgbClr val="5F5E4E"/>
                          </a:solidFill>
                          <a:effectLst/>
                          <a:latin typeface="Consolas" panose="020B0609020204030204" pitchFamily="49" charset="0"/>
                        </a:rPr>
                      </a:br>
                      <a:r>
                        <a:rPr lang="en-US" sz="1600" b="1" i="0" u="none" strike="noStrike" dirty="0">
                          <a:solidFill>
                            <a:srgbClr val="5F9182"/>
                          </a:solidFill>
                          <a:effectLst/>
                          <a:latin typeface="Consolas" panose="020B0609020204030204" pitchFamily="49" charset="0"/>
                        </a:rPr>
                        <a:t>void</a:t>
                      </a:r>
                      <a:r>
                        <a:rPr lang="en-US" sz="1600" b="1" i="0" u="none" strike="noStrike" dirty="0">
                          <a:solidFill>
                            <a:srgbClr val="5F5E4E"/>
                          </a:solidFill>
                          <a:effectLst/>
                          <a:latin typeface="Consolas" panose="020B0609020204030204" pitchFamily="49" charset="0"/>
                        </a:rPr>
                        <a:t> </a:t>
                      </a:r>
                      <a:r>
                        <a:rPr lang="en-US" sz="1600" b="1" i="0" u="none" strike="noStrike" dirty="0" err="1">
                          <a:solidFill>
                            <a:srgbClr val="36A166"/>
                          </a:solidFill>
                          <a:effectLst/>
                          <a:latin typeface="Consolas" panose="020B0609020204030204" pitchFamily="49" charset="0"/>
                        </a:rPr>
                        <a:t>typeln</a:t>
                      </a:r>
                      <a:r>
                        <a:rPr lang="en-US" sz="1600" b="1" i="0" u="none" strike="noStrike" dirty="0">
                          <a:solidFill>
                            <a:srgbClr val="AE7313"/>
                          </a:solidFill>
                          <a:effectLst/>
                          <a:latin typeface="Consolas" panose="020B0609020204030204" pitchFamily="49" charset="0"/>
                        </a:rPr>
                        <a:t>(</a:t>
                      </a:r>
                      <a:r>
                        <a:rPr lang="en-US" sz="1600" b="1" i="0" u="none" strike="noStrike" dirty="0">
                          <a:solidFill>
                            <a:srgbClr val="5F9182"/>
                          </a:solidFill>
                          <a:effectLst/>
                          <a:latin typeface="Consolas" panose="020B0609020204030204" pitchFamily="49" charset="0"/>
                        </a:rPr>
                        <a:t>const</a:t>
                      </a:r>
                      <a:r>
                        <a:rPr lang="en-US" sz="1600" b="1" i="0" u="none" strike="noStrike" dirty="0">
                          <a:solidFill>
                            <a:srgbClr val="AE7313"/>
                          </a:solidFill>
                          <a:effectLst/>
                          <a:latin typeface="Consolas" panose="020B0609020204030204" pitchFamily="49" charset="0"/>
                        </a:rPr>
                        <a:t> </a:t>
                      </a:r>
                      <a:r>
                        <a:rPr lang="en-US" sz="1600" b="1" i="0" u="none" strike="noStrike" dirty="0">
                          <a:solidFill>
                            <a:srgbClr val="5F9182"/>
                          </a:solidFill>
                          <a:effectLst/>
                          <a:latin typeface="Consolas" panose="020B0609020204030204" pitchFamily="49" charset="0"/>
                        </a:rPr>
                        <a:t>char</a:t>
                      </a:r>
                      <a:r>
                        <a:rPr lang="en-US" sz="1600" b="1" i="0" u="none" strike="noStrike" dirty="0">
                          <a:solidFill>
                            <a:srgbClr val="AE7313"/>
                          </a:solidFill>
                          <a:effectLst/>
                          <a:latin typeface="Consolas" panose="020B0609020204030204" pitchFamily="49" charset="0"/>
                        </a:rPr>
                        <a:t> *s)</a:t>
                      </a:r>
                      <a:r>
                        <a:rPr lang="en-US" sz="1600" b="1" i="0" u="none" strike="noStrike" dirty="0">
                          <a:solidFill>
                            <a:srgbClr val="5F5E4E"/>
                          </a:solidFill>
                          <a:effectLst/>
                          <a:latin typeface="Consolas" panose="020B0609020204030204" pitchFamily="49" charset="0"/>
                        </a:rPr>
                        <a:t>   {</a:t>
                      </a:r>
                      <a:br>
                        <a:rPr lang="en-US" sz="1600" b="1" i="0" u="none" strike="noStrike" dirty="0">
                          <a:solidFill>
                            <a:srgbClr val="5F5E4E"/>
                          </a:solidFill>
                          <a:effectLst/>
                          <a:latin typeface="Consolas" panose="020B0609020204030204" pitchFamily="49" charset="0"/>
                        </a:rPr>
                      </a:br>
                      <a:r>
                        <a:rPr lang="en-US" sz="1600" b="1" i="0" u="none" strike="noStrike" dirty="0">
                          <a:solidFill>
                            <a:srgbClr val="5F5E4E"/>
                          </a:solidFill>
                          <a:effectLst/>
                          <a:latin typeface="Consolas" panose="020B0609020204030204" pitchFamily="49" charset="0"/>
                        </a:rPr>
                        <a:t>  </a:t>
                      </a:r>
                      <a:r>
                        <a:rPr lang="en-US" sz="1600" b="1" i="0" u="none" strike="noStrike" dirty="0">
                          <a:solidFill>
                            <a:srgbClr val="5F9182"/>
                          </a:solidFill>
                          <a:effectLst/>
                          <a:latin typeface="Consolas" panose="020B0609020204030204" pitchFamily="49" charset="0"/>
                        </a:rPr>
                        <a:t>while</a:t>
                      </a:r>
                      <a:r>
                        <a:rPr lang="en-US" sz="1600" b="1" i="0" u="none" strike="noStrike" dirty="0">
                          <a:solidFill>
                            <a:srgbClr val="5F5E4E"/>
                          </a:solidFill>
                          <a:effectLst/>
                          <a:latin typeface="Consolas" panose="020B0609020204030204" pitchFamily="49" charset="0"/>
                        </a:rPr>
                        <a:t> ( *s ) </a:t>
                      </a:r>
                      <a:r>
                        <a:rPr lang="en-US" sz="1600" b="1" i="0" u="none" strike="noStrike" dirty="0" err="1">
                          <a:solidFill>
                            <a:srgbClr val="5F5E4E"/>
                          </a:solidFill>
                          <a:effectLst/>
                          <a:latin typeface="Consolas" panose="020B0609020204030204" pitchFamily="49" charset="0"/>
                        </a:rPr>
                        <a:t>lcd_byte</a:t>
                      </a:r>
                      <a:r>
                        <a:rPr lang="en-US" sz="1600" b="1" i="0" u="none" strike="noStrike" dirty="0">
                          <a:solidFill>
                            <a:srgbClr val="5F5E4E"/>
                          </a:solidFill>
                          <a:effectLst/>
                          <a:latin typeface="Consolas" panose="020B0609020204030204" pitchFamily="49" charset="0"/>
                        </a:rPr>
                        <a:t>(*(s++), LCD_CHR);</a:t>
                      </a:r>
                      <a:br>
                        <a:rPr lang="en-US" sz="1600" b="1" i="0" u="none" strike="noStrike" dirty="0">
                          <a:solidFill>
                            <a:srgbClr val="5F5E4E"/>
                          </a:solidFill>
                          <a:effectLst/>
                          <a:latin typeface="Consolas" panose="020B0609020204030204" pitchFamily="49" charset="0"/>
                        </a:rPr>
                      </a:br>
                      <a:r>
                        <a:rPr lang="en-US" sz="1600" b="1" i="0" u="none" strike="noStrike" dirty="0">
                          <a:solidFill>
                            <a:srgbClr val="5F5E4E"/>
                          </a:solidFill>
                          <a:effectLst/>
                          <a:latin typeface="Consolas" panose="020B0609020204030204" pitchFamily="49" charset="0"/>
                        </a:rPr>
                        <a:t>}</a:t>
                      </a:r>
                      <a:endParaRPr lang="en-US" sz="24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1718381128"/>
                  </a:ext>
                </a:extLst>
              </a:tr>
            </a:tbl>
          </a:graphicData>
        </a:graphic>
      </p:graphicFrame>
    </p:spTree>
    <p:extLst>
      <p:ext uri="{BB962C8B-B14F-4D97-AF65-F5344CB8AC3E}">
        <p14:creationId xmlns:p14="http://schemas.microsoft.com/office/powerpoint/2010/main" val="1191462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B35C-1C01-46ED-B8D1-5C869C73C5EA}"/>
              </a:ext>
            </a:extLst>
          </p:cNvPr>
          <p:cNvSpPr>
            <a:spLocks noGrp="1"/>
          </p:cNvSpPr>
          <p:nvPr>
            <p:ph type="title"/>
          </p:nvPr>
        </p:nvSpPr>
        <p:spPr/>
        <p:txBody>
          <a:bodyPr/>
          <a:lstStyle/>
          <a:p>
            <a:r>
              <a:rPr lang="en-US" dirty="0"/>
              <a:t>Raspberry pi 4 – LCD I2C Interfacing. Code</a:t>
            </a:r>
            <a:endParaRPr lang="en-CA" dirty="0"/>
          </a:p>
        </p:txBody>
      </p:sp>
      <p:sp>
        <p:nvSpPr>
          <p:cNvPr id="5" name="Content Placeholder 2">
            <a:extLst>
              <a:ext uri="{FF2B5EF4-FFF2-40B4-BE49-F238E27FC236}">
                <a16:creationId xmlns:a16="http://schemas.microsoft.com/office/drawing/2014/main" id="{0C093092-67AB-4D20-BB22-4B3DE3358578}"/>
              </a:ext>
            </a:extLst>
          </p:cNvPr>
          <p:cNvSpPr>
            <a:spLocks noGrp="1"/>
          </p:cNvSpPr>
          <p:nvPr>
            <p:ph idx="1"/>
          </p:nvPr>
        </p:nvSpPr>
        <p:spPr>
          <a:xfrm>
            <a:off x="3868738" y="863600"/>
            <a:ext cx="7315200" cy="1390073"/>
          </a:xfrm>
        </p:spPr>
        <p:txBody>
          <a:bodyPr/>
          <a:lstStyle/>
          <a:p>
            <a:pPr marL="0" indent="0">
              <a:buNone/>
            </a:pPr>
            <a:r>
              <a:rPr lang="en-US" dirty="0"/>
              <a:t>Transfer the code from desktop to raspberry pi. Or you can create the source file directly on raspberry pi by using touch command</a:t>
            </a:r>
          </a:p>
          <a:p>
            <a:pPr marL="0" indent="0">
              <a:buNone/>
            </a:pPr>
            <a:endParaRPr lang="en-CA" dirty="0"/>
          </a:p>
        </p:txBody>
      </p:sp>
      <p:graphicFrame>
        <p:nvGraphicFramePr>
          <p:cNvPr id="6" name="Table 5">
            <a:extLst>
              <a:ext uri="{FF2B5EF4-FFF2-40B4-BE49-F238E27FC236}">
                <a16:creationId xmlns:a16="http://schemas.microsoft.com/office/drawing/2014/main" id="{073E752D-B4B5-427A-A048-E7109AD07B18}"/>
              </a:ext>
            </a:extLst>
          </p:cNvPr>
          <p:cNvGraphicFramePr>
            <a:graphicFrameLocks noGrp="1"/>
          </p:cNvGraphicFramePr>
          <p:nvPr>
            <p:extLst>
              <p:ext uri="{D42A27DB-BD31-4B8C-83A1-F6EECF244321}">
                <p14:modId xmlns:p14="http://schemas.microsoft.com/office/powerpoint/2010/main" val="780906450"/>
              </p:ext>
            </p:extLst>
          </p:nvPr>
        </p:nvGraphicFramePr>
        <p:xfrm>
          <a:off x="3869268" y="1924465"/>
          <a:ext cx="7315200" cy="370840"/>
        </p:xfrm>
        <a:graphic>
          <a:graphicData uri="http://schemas.openxmlformats.org/drawingml/2006/table">
            <a:tbl>
              <a:tblPr/>
              <a:tblGrid>
                <a:gridCol w="7315200">
                  <a:extLst>
                    <a:ext uri="{9D8B030D-6E8A-4147-A177-3AD203B41FA5}">
                      <a16:colId xmlns:a16="http://schemas.microsoft.com/office/drawing/2014/main" val="2004173061"/>
                    </a:ext>
                  </a:extLst>
                </a:gridCol>
              </a:tblGrid>
              <a:tr h="0">
                <a:tc>
                  <a:txBody>
                    <a:bodyPr/>
                    <a:lstStyle/>
                    <a:p>
                      <a:pPr rtl="0" fontAlgn="t">
                        <a:spcBef>
                          <a:spcPts val="0"/>
                        </a:spcBef>
                        <a:spcAft>
                          <a:spcPts val="0"/>
                        </a:spcAft>
                      </a:pPr>
                      <a:r>
                        <a:rPr lang="en-CA" sz="1600" b="0" i="0" u="none" strike="noStrike" dirty="0">
                          <a:solidFill>
                            <a:srgbClr val="585260"/>
                          </a:solidFill>
                          <a:effectLst/>
                          <a:latin typeface="Consolas" panose="020B0609020204030204" pitchFamily="49" charset="0"/>
                        </a:rPr>
                        <a:t>~laptop: </a:t>
                      </a:r>
                      <a:r>
                        <a:rPr lang="en-CA" sz="1600" b="0" i="0" u="none" strike="noStrike" dirty="0" err="1">
                          <a:solidFill>
                            <a:srgbClr val="585260"/>
                          </a:solidFill>
                          <a:effectLst/>
                          <a:latin typeface="Consolas" panose="020B0609020204030204" pitchFamily="49" charset="0"/>
                        </a:rPr>
                        <a:t>scp</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lcd.c</a:t>
                      </a:r>
                      <a:r>
                        <a:rPr lang="en-CA" sz="1600" b="0" i="0" u="none" strike="noStrike" dirty="0">
                          <a:solidFill>
                            <a:srgbClr val="585260"/>
                          </a:solidFill>
                          <a:effectLst/>
                          <a:latin typeface="Consolas" panose="020B0609020204030204" pitchFamily="49" charset="0"/>
                        </a:rPr>
                        <a:t> pi@</a:t>
                      </a:r>
                      <a:r>
                        <a:rPr lang="en-CA" sz="1600" b="0" i="0" u="none" strike="noStrike" dirty="0">
                          <a:solidFill>
                            <a:srgbClr val="AA573C"/>
                          </a:solidFill>
                          <a:effectLst/>
                          <a:latin typeface="Consolas" panose="020B0609020204030204" pitchFamily="49" charset="0"/>
                        </a:rPr>
                        <a:t>192.168.2.33</a:t>
                      </a:r>
                      <a:r>
                        <a:rPr lang="en-CA" sz="1600" b="0" i="0" u="none" strike="noStrike" dirty="0">
                          <a:solidFill>
                            <a:srgbClr val="585260"/>
                          </a:solidFill>
                          <a:effectLst/>
                          <a:latin typeface="Consolas" panose="020B0609020204030204" pitchFamily="49" charset="0"/>
                        </a:rPr>
                        <a:t>:~/Project</a:t>
                      </a:r>
                      <a:endParaRPr lang="en-CA" sz="28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2829021891"/>
                  </a:ext>
                </a:extLst>
              </a:tr>
            </a:tbl>
          </a:graphicData>
        </a:graphic>
      </p:graphicFrame>
      <p:sp>
        <p:nvSpPr>
          <p:cNvPr id="7" name="TextBox 6">
            <a:extLst>
              <a:ext uri="{FF2B5EF4-FFF2-40B4-BE49-F238E27FC236}">
                <a16:creationId xmlns:a16="http://schemas.microsoft.com/office/drawing/2014/main" id="{56316C5A-3EC4-476F-BFFC-63E36E2C5AA2}"/>
              </a:ext>
            </a:extLst>
          </p:cNvPr>
          <p:cNvSpPr txBox="1"/>
          <p:nvPr/>
        </p:nvSpPr>
        <p:spPr>
          <a:xfrm>
            <a:off x="3869268" y="2391480"/>
            <a:ext cx="4227439" cy="369332"/>
          </a:xfrm>
          <a:prstGeom prst="rect">
            <a:avLst/>
          </a:prstGeom>
          <a:noFill/>
        </p:spPr>
        <p:txBody>
          <a:bodyPr wrap="none" rtlCol="0">
            <a:spAutoFit/>
          </a:bodyPr>
          <a:lstStyle/>
          <a:p>
            <a:r>
              <a:rPr lang="en-US" dirty="0"/>
              <a:t>Checking the content of the code by using:</a:t>
            </a:r>
            <a:endParaRPr lang="en-CA" dirty="0"/>
          </a:p>
        </p:txBody>
      </p:sp>
      <p:graphicFrame>
        <p:nvGraphicFramePr>
          <p:cNvPr id="8" name="Table 7">
            <a:extLst>
              <a:ext uri="{FF2B5EF4-FFF2-40B4-BE49-F238E27FC236}">
                <a16:creationId xmlns:a16="http://schemas.microsoft.com/office/drawing/2014/main" id="{C321A779-C97F-42A3-9A9B-7A69B638D9F8}"/>
              </a:ext>
            </a:extLst>
          </p:cNvPr>
          <p:cNvGraphicFramePr>
            <a:graphicFrameLocks noGrp="1"/>
          </p:cNvGraphicFramePr>
          <p:nvPr>
            <p:extLst>
              <p:ext uri="{D42A27DB-BD31-4B8C-83A1-F6EECF244321}">
                <p14:modId xmlns:p14="http://schemas.microsoft.com/office/powerpoint/2010/main" val="1071427679"/>
              </p:ext>
            </p:extLst>
          </p:nvPr>
        </p:nvGraphicFramePr>
        <p:xfrm>
          <a:off x="3839961" y="2856987"/>
          <a:ext cx="7315200" cy="370840"/>
        </p:xfrm>
        <a:graphic>
          <a:graphicData uri="http://schemas.openxmlformats.org/drawingml/2006/table">
            <a:tbl>
              <a:tblPr/>
              <a:tblGrid>
                <a:gridCol w="7315200">
                  <a:extLst>
                    <a:ext uri="{9D8B030D-6E8A-4147-A177-3AD203B41FA5}">
                      <a16:colId xmlns:a16="http://schemas.microsoft.com/office/drawing/2014/main" val="2642733429"/>
                    </a:ext>
                  </a:extLst>
                </a:gridCol>
              </a:tblGrid>
              <a:tr h="0">
                <a:tc>
                  <a:txBody>
                    <a:bodyPr/>
                    <a:lstStyle/>
                    <a:p>
                      <a:pPr rtl="0" fontAlgn="t">
                        <a:spcBef>
                          <a:spcPts val="0"/>
                        </a:spcBef>
                        <a:spcAft>
                          <a:spcPts val="0"/>
                        </a:spcAft>
                      </a:pPr>
                      <a:r>
                        <a:rPr lang="it-IT" sz="1600" b="0" i="0" u="none" strike="noStrike" dirty="0">
                          <a:solidFill>
                            <a:srgbClr val="585260"/>
                          </a:solidFill>
                          <a:effectLst/>
                          <a:latin typeface="Consolas" panose="020B0609020204030204" pitchFamily="49" charset="0"/>
                        </a:rPr>
                        <a:t>pi@raspberrypi:~/Project $ nano lcd.c</a:t>
                      </a:r>
                      <a:endParaRPr lang="it-IT" sz="28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451710731"/>
                  </a:ext>
                </a:extLst>
              </a:tr>
            </a:tbl>
          </a:graphicData>
        </a:graphic>
      </p:graphicFrame>
      <p:sp>
        <p:nvSpPr>
          <p:cNvPr id="9" name="TextBox 8">
            <a:extLst>
              <a:ext uri="{FF2B5EF4-FFF2-40B4-BE49-F238E27FC236}">
                <a16:creationId xmlns:a16="http://schemas.microsoft.com/office/drawing/2014/main" id="{22E5AFDC-4FEC-4611-85AE-C4923571FCBE}"/>
              </a:ext>
            </a:extLst>
          </p:cNvPr>
          <p:cNvSpPr txBox="1"/>
          <p:nvPr/>
        </p:nvSpPr>
        <p:spPr>
          <a:xfrm>
            <a:off x="3839961" y="3420177"/>
            <a:ext cx="4179349" cy="369332"/>
          </a:xfrm>
          <a:prstGeom prst="rect">
            <a:avLst/>
          </a:prstGeom>
          <a:noFill/>
        </p:spPr>
        <p:txBody>
          <a:bodyPr wrap="none" rtlCol="0">
            <a:spAutoFit/>
          </a:bodyPr>
          <a:lstStyle/>
          <a:p>
            <a:r>
              <a:rPr lang="en-US" dirty="0"/>
              <a:t>Following pages are the source code: </a:t>
            </a:r>
            <a:r>
              <a:rPr lang="en-US" dirty="0" err="1"/>
              <a:t>lcd.c</a:t>
            </a:r>
            <a:endParaRPr lang="en-CA" dirty="0"/>
          </a:p>
        </p:txBody>
      </p:sp>
    </p:spTree>
    <p:extLst>
      <p:ext uri="{BB962C8B-B14F-4D97-AF65-F5344CB8AC3E}">
        <p14:creationId xmlns:p14="http://schemas.microsoft.com/office/powerpoint/2010/main" val="3957667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0DAE-52D5-40B9-8BF9-C1273935CAED}"/>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7" name="Content Placeholder 6">
            <a:extLst>
              <a:ext uri="{FF2B5EF4-FFF2-40B4-BE49-F238E27FC236}">
                <a16:creationId xmlns:a16="http://schemas.microsoft.com/office/drawing/2014/main" id="{8AF226E3-F701-4D14-94DF-FD7082CA02EF}"/>
              </a:ext>
            </a:extLst>
          </p:cNvPr>
          <p:cNvGraphicFramePr>
            <a:graphicFrameLocks noGrp="1"/>
          </p:cNvGraphicFramePr>
          <p:nvPr>
            <p:ph idx="1"/>
            <p:extLst>
              <p:ext uri="{D42A27DB-BD31-4B8C-83A1-F6EECF244321}">
                <p14:modId xmlns:p14="http://schemas.microsoft.com/office/powerpoint/2010/main" val="988874330"/>
              </p:ext>
            </p:extLst>
          </p:nvPr>
        </p:nvGraphicFramePr>
        <p:xfrm>
          <a:off x="3804084" y="1260157"/>
          <a:ext cx="7315200" cy="4180840"/>
        </p:xfrm>
        <a:graphic>
          <a:graphicData uri="http://schemas.openxmlformats.org/drawingml/2006/table">
            <a:tbl>
              <a:tblPr/>
              <a:tblGrid>
                <a:gridCol w="7315200">
                  <a:extLst>
                    <a:ext uri="{9D8B030D-6E8A-4147-A177-3AD203B41FA5}">
                      <a16:colId xmlns:a16="http://schemas.microsoft.com/office/drawing/2014/main" val="4081994035"/>
                    </a:ext>
                  </a:extLst>
                </a:gridCol>
              </a:tblGrid>
              <a:tr h="0">
                <a:tc>
                  <a:txBody>
                    <a:bodyPr/>
                    <a:lstStyle/>
                    <a:p>
                      <a:pPr rtl="0" fontAlgn="t">
                        <a:spcBef>
                          <a:spcPts val="0"/>
                        </a:spcBef>
                        <a:spcAft>
                          <a:spcPts val="0"/>
                        </a:spcAft>
                      </a:pPr>
                      <a:r>
                        <a:rPr lang="en-CA" sz="1400" b="0" i="0" u="none" strike="noStrike" dirty="0">
                          <a:solidFill>
                            <a:srgbClr val="AE7313"/>
                          </a:solidFill>
                          <a:effectLst/>
                          <a:latin typeface="Consolas" panose="020B0609020204030204" pitchFamily="49" charset="0"/>
                        </a:rPr>
                        <a:t>#include &lt;wiringPiI2C.h&gt;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#include &lt;</a:t>
                      </a:r>
                      <a:r>
                        <a:rPr lang="en-CA" sz="1400" b="0" i="0" u="none" strike="noStrike" dirty="0" err="1">
                          <a:solidFill>
                            <a:srgbClr val="AE7313"/>
                          </a:solidFill>
                          <a:effectLst/>
                          <a:latin typeface="Consolas" panose="020B0609020204030204" pitchFamily="49" charset="0"/>
                        </a:rPr>
                        <a:t>wiringPi.h</a:t>
                      </a:r>
                      <a:r>
                        <a:rPr lang="en-CA" sz="1400" b="0" i="0" u="none" strike="noStrike" dirty="0">
                          <a:solidFill>
                            <a:srgbClr val="AE7313"/>
                          </a:solidFill>
                          <a:effectLst/>
                          <a:latin typeface="Consolas" panose="020B0609020204030204" pitchFamily="49" charset="0"/>
                        </a:rPr>
                        <a:t>&gt;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#include &lt;</a:t>
                      </a:r>
                      <a:r>
                        <a:rPr lang="en-CA" sz="1400" b="0" i="0" u="none" strike="noStrike" dirty="0" err="1">
                          <a:solidFill>
                            <a:srgbClr val="AE7313"/>
                          </a:solidFill>
                          <a:effectLst/>
                          <a:latin typeface="Consolas" panose="020B0609020204030204" pitchFamily="49" charset="0"/>
                        </a:rPr>
                        <a:t>stdlib.h</a:t>
                      </a:r>
                      <a:r>
                        <a:rPr lang="en-CA" sz="1400" b="0" i="0" u="none" strike="noStrike" dirty="0">
                          <a:solidFill>
                            <a:srgbClr val="AE7313"/>
                          </a:solidFill>
                          <a:effectLst/>
                          <a:latin typeface="Consolas" panose="020B0609020204030204" pitchFamily="49" charset="0"/>
                        </a:rPr>
                        <a:t>&gt;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#include &lt;</a:t>
                      </a:r>
                      <a:r>
                        <a:rPr lang="en-CA" sz="1400" b="0" i="0" u="none" strike="noStrike" dirty="0" err="1">
                          <a:solidFill>
                            <a:srgbClr val="AE7313"/>
                          </a:solidFill>
                          <a:effectLst/>
                          <a:latin typeface="Consolas" panose="020B0609020204030204" pitchFamily="49" charset="0"/>
                        </a:rPr>
                        <a:t>stdio.h</a:t>
                      </a:r>
                      <a:r>
                        <a:rPr lang="en-CA" sz="1400" b="0" i="0" u="none" strike="noStrike" dirty="0">
                          <a:solidFill>
                            <a:srgbClr val="AE7313"/>
                          </a:solidFill>
                          <a:effectLst/>
                          <a:latin typeface="Consolas" panose="020B0609020204030204" pitchFamily="49" charset="0"/>
                        </a:rPr>
                        <a:t>&gt;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Define some device parameters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I2C_ADDR   0x27 </a:t>
                      </a:r>
                      <a:r>
                        <a:rPr lang="en-CA" sz="1400" b="0" i="0" u="none" strike="noStrike" dirty="0">
                          <a:solidFill>
                            <a:srgbClr val="6C6B5A"/>
                          </a:solidFill>
                          <a:effectLst/>
                          <a:latin typeface="Consolas" panose="020B0609020204030204" pitchFamily="49" charset="0"/>
                        </a:rPr>
                        <a:t>// I2C device address</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Define some device constants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LCD_CHR  1 </a:t>
                      </a:r>
                      <a:r>
                        <a:rPr lang="en-CA" sz="1400" b="0" i="0" u="none" strike="noStrike" dirty="0">
                          <a:solidFill>
                            <a:srgbClr val="6C6B5A"/>
                          </a:solidFill>
                          <a:effectLst/>
                          <a:latin typeface="Consolas" panose="020B0609020204030204" pitchFamily="49" charset="0"/>
                        </a:rPr>
                        <a:t>// Mode - Sending data</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LCD_CMD  0 </a:t>
                      </a:r>
                      <a:r>
                        <a:rPr lang="en-CA" sz="1400" b="0" i="0" u="none" strike="noStrike" dirty="0">
                          <a:solidFill>
                            <a:srgbClr val="6C6B5A"/>
                          </a:solidFill>
                          <a:effectLst/>
                          <a:latin typeface="Consolas" panose="020B0609020204030204" pitchFamily="49" charset="0"/>
                        </a:rPr>
                        <a:t>// Mode - Sending command</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LINE1  0x80 </a:t>
                      </a:r>
                      <a:r>
                        <a:rPr lang="en-CA" sz="1400" b="0" i="0" u="none" strike="noStrike" dirty="0">
                          <a:solidFill>
                            <a:srgbClr val="6C6B5A"/>
                          </a:solidFill>
                          <a:effectLst/>
                          <a:latin typeface="Consolas" panose="020B0609020204030204" pitchFamily="49" charset="0"/>
                        </a:rPr>
                        <a:t>// 1st line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LINE2  0xC0 </a:t>
                      </a:r>
                      <a:r>
                        <a:rPr lang="en-CA" sz="1400" b="0" i="0" u="none" strike="noStrike" dirty="0">
                          <a:solidFill>
                            <a:srgbClr val="6C6B5A"/>
                          </a:solidFill>
                          <a:effectLst/>
                          <a:latin typeface="Consolas" panose="020B0609020204030204" pitchFamily="49" charset="0"/>
                        </a:rPr>
                        <a:t>// 2nd line</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LCD_BACKLIGHT   0x08  </a:t>
                      </a:r>
                      <a:r>
                        <a:rPr lang="en-CA" sz="1400" b="0" i="0" u="none" strike="noStrike" dirty="0">
                          <a:solidFill>
                            <a:srgbClr val="6C6B5A"/>
                          </a:solidFill>
                          <a:effectLst/>
                          <a:latin typeface="Consolas" panose="020B0609020204030204" pitchFamily="49" charset="0"/>
                        </a:rPr>
                        <a:t>// On</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LCD_BACKLIGHT = 0x00  # Off</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ENABLE  0b00000100 </a:t>
                      </a:r>
                      <a:r>
                        <a:rPr lang="en-CA" sz="1400" b="0" i="0" u="none" strike="noStrike" dirty="0">
                          <a:solidFill>
                            <a:srgbClr val="6C6B5A"/>
                          </a:solidFill>
                          <a:effectLst/>
                          <a:latin typeface="Consolas" panose="020B0609020204030204" pitchFamily="49" charset="0"/>
                        </a:rPr>
                        <a:t>// Enable bit</a:t>
                      </a:r>
                      <a:endParaRPr lang="en-CA" sz="24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2593925958"/>
                  </a:ext>
                </a:extLst>
              </a:tr>
            </a:tbl>
          </a:graphicData>
        </a:graphic>
      </p:graphicFrame>
    </p:spTree>
    <p:extLst>
      <p:ext uri="{BB962C8B-B14F-4D97-AF65-F5344CB8AC3E}">
        <p14:creationId xmlns:p14="http://schemas.microsoft.com/office/powerpoint/2010/main" val="309332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B254-091B-471A-ADD0-6D9937B9EA61}"/>
              </a:ext>
            </a:extLst>
          </p:cNvPr>
          <p:cNvSpPr>
            <a:spLocks noGrp="1"/>
          </p:cNvSpPr>
          <p:nvPr>
            <p:ph type="title"/>
          </p:nvPr>
        </p:nvSpPr>
        <p:spPr/>
        <p:txBody>
          <a:bodyPr/>
          <a:lstStyle/>
          <a:p>
            <a:r>
              <a:rPr lang="en-US" dirty="0"/>
              <a:t>Project Summary – Key features</a:t>
            </a:r>
            <a:endParaRPr lang="en-CA" dirty="0"/>
          </a:p>
        </p:txBody>
      </p:sp>
      <p:sp>
        <p:nvSpPr>
          <p:cNvPr id="3" name="Content Placeholder 2">
            <a:extLst>
              <a:ext uri="{FF2B5EF4-FFF2-40B4-BE49-F238E27FC236}">
                <a16:creationId xmlns:a16="http://schemas.microsoft.com/office/drawing/2014/main" id="{3436B44F-3F34-408F-A2A6-01B058F8E158}"/>
              </a:ext>
            </a:extLst>
          </p:cNvPr>
          <p:cNvSpPr>
            <a:spLocks noGrp="1"/>
          </p:cNvSpPr>
          <p:nvPr>
            <p:ph idx="1"/>
          </p:nvPr>
        </p:nvSpPr>
        <p:spPr/>
        <p:txBody>
          <a:bodyPr>
            <a:normAutofit fontScale="85000" lnSpcReduction="20000"/>
          </a:bodyPr>
          <a:lstStyle/>
          <a:p>
            <a:r>
              <a:rPr lang="en-US" b="1" dirty="0"/>
              <a:t>Smartphone control</a:t>
            </a:r>
            <a:r>
              <a:rPr lang="en-US" dirty="0"/>
              <a:t>: the device can be monitored and controlled via the BLE system or by smartphone via </a:t>
            </a:r>
            <a:r>
              <a:rPr lang="en-US" dirty="0" err="1"/>
              <a:t>Wifi</a:t>
            </a:r>
            <a:r>
              <a:rPr lang="en-US" dirty="0"/>
              <a:t> and Google Cloud.</a:t>
            </a:r>
          </a:p>
          <a:p>
            <a:r>
              <a:rPr lang="en-US" b="1" dirty="0"/>
              <a:t>Auto-adjusting temperature</a:t>
            </a:r>
            <a:r>
              <a:rPr lang="en-US" dirty="0"/>
              <a:t>: with an optional enclosed space, the temperature in each slot of the device can be adjusted to a suitable level for any particular plant.</a:t>
            </a:r>
          </a:p>
          <a:p>
            <a:r>
              <a:rPr lang="en-US" b="1" dirty="0"/>
              <a:t>Auto-adjusting humidity</a:t>
            </a:r>
            <a:r>
              <a:rPr lang="en-US" dirty="0"/>
              <a:t>: some plants may enjoy their habitat in a humid environment; our device can replicate the humidifier system’s moist air humidifier system’s moist air-control.  </a:t>
            </a:r>
          </a:p>
          <a:p>
            <a:r>
              <a:rPr lang="en-US" b="1" dirty="0"/>
              <a:t>Auto-watering</a:t>
            </a:r>
            <a:r>
              <a:rPr lang="en-US" dirty="0"/>
              <a:t>: the plants will never be dried out again with this feature; the device will detect the soil’s humidity and automatically water your plants whenever they need.</a:t>
            </a:r>
          </a:p>
          <a:p>
            <a:r>
              <a:rPr lang="en-US" b="1" dirty="0"/>
              <a:t>Auto-disease-detect: </a:t>
            </a:r>
            <a:r>
              <a:rPr lang="en-US" dirty="0"/>
              <a:t>the device will have a camera system that scans the leaves of your plants, then detects any disease happening to the plants, and recommends proper treatment.</a:t>
            </a:r>
          </a:p>
          <a:p>
            <a:r>
              <a:rPr lang="en-US" b="1" dirty="0"/>
              <a:t>Light system: </a:t>
            </a:r>
            <a:r>
              <a:rPr lang="en-US" dirty="0"/>
              <a:t>with the LEDs system, the device can save up to 70% of power consumption. </a:t>
            </a:r>
          </a:p>
          <a:p>
            <a:r>
              <a:rPr lang="en-US" b="1" dirty="0"/>
              <a:t>Music player</a:t>
            </a:r>
            <a:r>
              <a:rPr lang="en-US" dirty="0"/>
              <a:t>: yes, our device will also have a music function. You wonder why? According to a study, music increases plants’ productivity, and it improves their health and “mood.” (Mazlan, 2020).</a:t>
            </a:r>
          </a:p>
          <a:p>
            <a:r>
              <a:rPr lang="en-US" b="1" dirty="0"/>
              <a:t>Friendly control interface</a:t>
            </a:r>
            <a:r>
              <a:rPr lang="en-US" dirty="0"/>
              <a:t>: With a LCD built on, you can easily control your whole garden within a few steps.</a:t>
            </a:r>
          </a:p>
        </p:txBody>
      </p:sp>
    </p:spTree>
    <p:extLst>
      <p:ext uri="{BB962C8B-B14F-4D97-AF65-F5344CB8AC3E}">
        <p14:creationId xmlns:p14="http://schemas.microsoft.com/office/powerpoint/2010/main" val="3324430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14B6-4544-4138-B58E-1E6490E9CBD7}"/>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4" name="Content Placeholder 3">
            <a:extLst>
              <a:ext uri="{FF2B5EF4-FFF2-40B4-BE49-F238E27FC236}">
                <a16:creationId xmlns:a16="http://schemas.microsoft.com/office/drawing/2014/main" id="{16CC4E6C-976E-4409-AFF3-846B98B52704}"/>
              </a:ext>
            </a:extLst>
          </p:cNvPr>
          <p:cNvGraphicFramePr>
            <a:graphicFrameLocks noGrp="1"/>
          </p:cNvGraphicFramePr>
          <p:nvPr>
            <p:ph idx="1"/>
            <p:extLst>
              <p:ext uri="{D42A27DB-BD31-4B8C-83A1-F6EECF244321}">
                <p14:modId xmlns:p14="http://schemas.microsoft.com/office/powerpoint/2010/main" val="2304218809"/>
              </p:ext>
            </p:extLst>
          </p:nvPr>
        </p:nvGraphicFramePr>
        <p:xfrm>
          <a:off x="3767138" y="1717588"/>
          <a:ext cx="7315200" cy="3053080"/>
        </p:xfrm>
        <a:graphic>
          <a:graphicData uri="http://schemas.openxmlformats.org/drawingml/2006/table">
            <a:tbl>
              <a:tblPr/>
              <a:tblGrid>
                <a:gridCol w="7315200">
                  <a:extLst>
                    <a:ext uri="{9D8B030D-6E8A-4147-A177-3AD203B41FA5}">
                      <a16:colId xmlns:a16="http://schemas.microsoft.com/office/drawing/2014/main" val="342525119"/>
                    </a:ext>
                  </a:extLst>
                </a:gridCol>
              </a:tblGrid>
              <a:tr h="0">
                <a:tc>
                  <a:txBody>
                    <a:bodyPr/>
                    <a:lstStyle/>
                    <a:p>
                      <a:pPr rtl="0" fontAlgn="t">
                        <a:spcBef>
                          <a:spcPts val="0"/>
                        </a:spcBef>
                        <a:spcAft>
                          <a:spcPts val="0"/>
                        </a:spcAft>
                      </a:pP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lcd_init</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lcd_byte</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bits, </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mode)</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lcd_toggle_enable</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bits)</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br>
                        <a:rPr lang="en-CA" sz="1600" b="0" i="0" u="none" strike="noStrike" dirty="0">
                          <a:solidFill>
                            <a:srgbClr val="5F5E4E"/>
                          </a:solidFill>
                          <a:effectLst/>
                          <a:latin typeface="Consolas" panose="020B0609020204030204" pitchFamily="49" charset="0"/>
                        </a:rPr>
                      </a:br>
                      <a:r>
                        <a:rPr lang="en-CA" sz="1600" b="0" i="0" u="none" strike="noStrike" dirty="0">
                          <a:solidFill>
                            <a:srgbClr val="6C6B5A"/>
                          </a:solidFill>
                          <a:effectLst/>
                          <a:latin typeface="Consolas" panose="020B0609020204030204" pitchFamily="49" charset="0"/>
                        </a:rPr>
                        <a:t>// added by Lewis</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typeInt</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a:t>
                      </a:r>
                      <a:r>
                        <a:rPr lang="en-CA" sz="1600" b="0" i="0" u="none" strike="noStrike" dirty="0" err="1">
                          <a:solidFill>
                            <a:srgbClr val="AE7313"/>
                          </a:solidFill>
                          <a:effectLst/>
                          <a:latin typeface="Consolas" panose="020B0609020204030204" pitchFamily="49" charset="0"/>
                        </a:rPr>
                        <a:t>i</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typeFloat</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float</a:t>
                      </a:r>
                      <a:r>
                        <a:rPr lang="en-CA" sz="1600" b="0" i="0" u="none" strike="noStrike" dirty="0">
                          <a:solidFill>
                            <a:srgbClr val="AE7313"/>
                          </a:solidFill>
                          <a:effectLst/>
                          <a:latin typeface="Consolas" panose="020B0609020204030204" pitchFamily="49" charset="0"/>
                        </a:rPr>
                        <a:t> </a:t>
                      </a:r>
                      <a:r>
                        <a:rPr lang="en-CA" sz="1600" b="0" i="0" u="none" strike="noStrike" dirty="0" err="1">
                          <a:solidFill>
                            <a:srgbClr val="AE7313"/>
                          </a:solidFill>
                          <a:effectLst/>
                          <a:latin typeface="Consolas" panose="020B0609020204030204" pitchFamily="49" charset="0"/>
                        </a:rPr>
                        <a:t>myFloat</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lcdLoc</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line)</a:t>
                      </a:r>
                      <a:r>
                        <a:rPr lang="en-CA" sz="1600" b="0" i="0" u="none" strike="noStrike" dirty="0">
                          <a:solidFill>
                            <a:srgbClr val="5F5E4E"/>
                          </a:solidFill>
                          <a:effectLst/>
                          <a:latin typeface="Consolas" panose="020B0609020204030204" pitchFamily="49" charset="0"/>
                        </a:rPr>
                        <a:t>; </a:t>
                      </a:r>
                      <a:r>
                        <a:rPr lang="en-CA" sz="1600" b="0" i="0" u="none" strike="noStrike" dirty="0">
                          <a:solidFill>
                            <a:srgbClr val="6C6B5A"/>
                          </a:solidFill>
                          <a:effectLst/>
                          <a:latin typeface="Consolas" panose="020B0609020204030204" pitchFamily="49" charset="0"/>
                        </a:rPr>
                        <a:t>//move cursor</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ClrLcd</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 </a:t>
                      </a:r>
                      <a:r>
                        <a:rPr lang="en-CA" sz="1600" b="0" i="0" u="none" strike="noStrike" dirty="0">
                          <a:solidFill>
                            <a:srgbClr val="6C6B5A"/>
                          </a:solidFill>
                          <a:effectLst/>
                          <a:latin typeface="Consolas" panose="020B0609020204030204" pitchFamily="49" charset="0"/>
                        </a:rPr>
                        <a:t>// </a:t>
                      </a:r>
                      <a:r>
                        <a:rPr lang="en-CA" sz="1600" b="0" i="0" u="none" strike="noStrike" dirty="0" err="1">
                          <a:solidFill>
                            <a:srgbClr val="6C6B5A"/>
                          </a:solidFill>
                          <a:effectLst/>
                          <a:latin typeface="Consolas" panose="020B0609020204030204" pitchFamily="49" charset="0"/>
                        </a:rPr>
                        <a:t>clr</a:t>
                      </a:r>
                      <a:r>
                        <a:rPr lang="en-CA" sz="1600" b="0" i="0" u="none" strike="noStrike" dirty="0">
                          <a:solidFill>
                            <a:srgbClr val="6C6B5A"/>
                          </a:solidFill>
                          <a:effectLst/>
                          <a:latin typeface="Consolas" panose="020B0609020204030204" pitchFamily="49" charset="0"/>
                        </a:rPr>
                        <a:t> LCD return home</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typeln</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const</a:t>
                      </a:r>
                      <a:r>
                        <a:rPr lang="en-CA" sz="1600" b="0" i="0" u="none" strike="noStrike" dirty="0">
                          <a:solidFill>
                            <a:srgbClr val="AE7313"/>
                          </a:solidFill>
                          <a:effectLst/>
                          <a:latin typeface="Consolas" panose="020B0609020204030204" pitchFamily="49" charset="0"/>
                        </a:rPr>
                        <a:t> </a:t>
                      </a:r>
                      <a:r>
                        <a:rPr lang="en-CA" sz="1600" b="0" i="0" u="none" strike="noStrike" dirty="0">
                          <a:solidFill>
                            <a:srgbClr val="5F9182"/>
                          </a:solidFill>
                          <a:effectLst/>
                          <a:latin typeface="Consolas" panose="020B0609020204030204" pitchFamily="49" charset="0"/>
                        </a:rPr>
                        <a:t>char</a:t>
                      </a:r>
                      <a:r>
                        <a:rPr lang="en-CA" sz="1600" b="0" i="0" u="none" strike="noStrike" dirty="0">
                          <a:solidFill>
                            <a:srgbClr val="AE7313"/>
                          </a:solidFill>
                          <a:effectLst/>
                          <a:latin typeface="Consolas" panose="020B0609020204030204" pitchFamily="49" charset="0"/>
                        </a:rPr>
                        <a:t> *s)</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typeChar</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char</a:t>
                      </a:r>
                      <a:r>
                        <a:rPr lang="en-CA" sz="1600" b="0" i="0" u="none" strike="noStrike" dirty="0">
                          <a:solidFill>
                            <a:srgbClr val="AE7313"/>
                          </a:solidFill>
                          <a:effectLst/>
                          <a:latin typeface="Consolas" panose="020B0609020204030204" pitchFamily="49" charset="0"/>
                        </a:rPr>
                        <a:t> </a:t>
                      </a:r>
                      <a:r>
                        <a:rPr lang="en-CA" sz="1600" b="0" i="0" u="none" strike="noStrike" dirty="0" err="1">
                          <a:solidFill>
                            <a:srgbClr val="AE7313"/>
                          </a:solidFill>
                          <a:effectLst/>
                          <a:latin typeface="Consolas" panose="020B0609020204030204" pitchFamily="49" charset="0"/>
                        </a:rPr>
                        <a:t>val</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5F5E4E"/>
                          </a:solidFill>
                          <a:effectLst/>
                          <a:latin typeface="Consolas" panose="020B0609020204030204" pitchFamily="49" charset="0"/>
                        </a:rPr>
                        <a:t>fd</a:t>
                      </a:r>
                      <a:r>
                        <a:rPr lang="en-CA" sz="1600" b="0" i="0" u="none" strike="noStrike" dirty="0">
                          <a:solidFill>
                            <a:srgbClr val="5F5E4E"/>
                          </a:solidFill>
                          <a:effectLst/>
                          <a:latin typeface="Consolas" panose="020B0609020204030204" pitchFamily="49" charset="0"/>
                        </a:rPr>
                        <a:t>;  </a:t>
                      </a:r>
                      <a:r>
                        <a:rPr lang="en-CA" sz="1600" b="0" i="0" u="none" strike="noStrike" dirty="0">
                          <a:solidFill>
                            <a:srgbClr val="6C6B5A"/>
                          </a:solidFill>
                          <a:effectLst/>
                          <a:latin typeface="Consolas" panose="020B0609020204030204" pitchFamily="49" charset="0"/>
                        </a:rPr>
                        <a:t>// seen by all subroutines</a:t>
                      </a:r>
                      <a:endParaRPr lang="en-CA" sz="28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2918419392"/>
                  </a:ext>
                </a:extLst>
              </a:tr>
            </a:tbl>
          </a:graphicData>
        </a:graphic>
      </p:graphicFrame>
    </p:spTree>
    <p:extLst>
      <p:ext uri="{BB962C8B-B14F-4D97-AF65-F5344CB8AC3E}">
        <p14:creationId xmlns:p14="http://schemas.microsoft.com/office/powerpoint/2010/main" val="2949028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E12E-DF73-4739-93DD-12D9EB02EAEF}"/>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4" name="Content Placeholder 3">
            <a:extLst>
              <a:ext uri="{FF2B5EF4-FFF2-40B4-BE49-F238E27FC236}">
                <a16:creationId xmlns:a16="http://schemas.microsoft.com/office/drawing/2014/main" id="{274458C9-13D3-41B7-AD07-706CB38D243B}"/>
              </a:ext>
            </a:extLst>
          </p:cNvPr>
          <p:cNvGraphicFramePr>
            <a:graphicFrameLocks noGrp="1"/>
          </p:cNvGraphicFramePr>
          <p:nvPr>
            <p:ph idx="1"/>
            <p:extLst>
              <p:ext uri="{D42A27DB-BD31-4B8C-83A1-F6EECF244321}">
                <p14:modId xmlns:p14="http://schemas.microsoft.com/office/powerpoint/2010/main" val="2561294298"/>
              </p:ext>
            </p:extLst>
          </p:nvPr>
        </p:nvGraphicFramePr>
        <p:xfrm>
          <a:off x="3859501" y="792104"/>
          <a:ext cx="7315200" cy="5461000"/>
        </p:xfrm>
        <a:graphic>
          <a:graphicData uri="http://schemas.openxmlformats.org/drawingml/2006/table">
            <a:tbl>
              <a:tblPr/>
              <a:tblGrid>
                <a:gridCol w="7315200">
                  <a:extLst>
                    <a:ext uri="{9D8B030D-6E8A-4147-A177-3AD203B41FA5}">
                      <a16:colId xmlns:a16="http://schemas.microsoft.com/office/drawing/2014/main" val="2407198306"/>
                    </a:ext>
                  </a:extLst>
                </a:gridCol>
              </a:tblGrid>
              <a:tr h="0">
                <a:tc>
                  <a:txBody>
                    <a:bodyPr/>
                    <a:lstStyle/>
                    <a:p>
                      <a:pPr rtl="0" fontAlgn="t">
                        <a:spcBef>
                          <a:spcPts val="0"/>
                        </a:spcBef>
                        <a:spcAft>
                          <a:spcPts val="0"/>
                        </a:spcAft>
                      </a:pP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36A166"/>
                          </a:solidFill>
                          <a:effectLst/>
                          <a:latin typeface="Consolas" panose="020B0609020204030204" pitchFamily="49" charset="0"/>
                        </a:rPr>
                        <a:t>main</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if</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wiringPiSetup</a:t>
                      </a:r>
                      <a:r>
                        <a:rPr lang="en-CA" sz="1400" b="0" i="0" u="none" strike="noStrike" dirty="0">
                          <a:solidFill>
                            <a:srgbClr val="5F5E4E"/>
                          </a:solidFill>
                          <a:effectLst/>
                          <a:latin typeface="Consolas" panose="020B0609020204030204" pitchFamily="49" charset="0"/>
                        </a:rPr>
                        <a:t> () == </a:t>
                      </a:r>
                      <a:r>
                        <a:rPr lang="en-CA" sz="1400" b="0" i="0" u="none" strike="noStrike" dirty="0">
                          <a:solidFill>
                            <a:srgbClr val="AE7313"/>
                          </a:solidFill>
                          <a:effectLst/>
                          <a:latin typeface="Consolas" panose="020B0609020204030204" pitchFamily="49" charset="0"/>
                        </a:rPr>
                        <a:t>-1</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AE7313"/>
                          </a:solidFill>
                          <a:effectLst/>
                          <a:latin typeface="Consolas" panose="020B0609020204030204" pitchFamily="49" charset="0"/>
                        </a:rPr>
                        <a:t>exit</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AE7313"/>
                          </a:solidFill>
                          <a:effectLst/>
                          <a:latin typeface="Consolas" panose="020B0609020204030204" pitchFamily="49" charset="0"/>
                        </a:rPr>
                        <a:t>1</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 wiringPiI2CSetup(I2C_ADDR);</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lcd_init</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setup LCD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5F5E4E"/>
                          </a:solidFill>
                          <a:effectLst/>
                          <a:latin typeface="Consolas" panose="020B0609020204030204" pitchFamily="49" charset="0"/>
                        </a:rPr>
                        <a:t> array1[] = </a:t>
                      </a:r>
                      <a:r>
                        <a:rPr lang="en-CA" sz="1400" b="0" i="0" u="none" strike="noStrike" dirty="0">
                          <a:solidFill>
                            <a:srgbClr val="7D9726"/>
                          </a:solidFill>
                          <a:effectLst/>
                          <a:latin typeface="Consolas" panose="020B0609020204030204" pitchFamily="49" charset="0"/>
                        </a:rPr>
                        <a:t>"Hello everyone!"</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while</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AE7313"/>
                          </a:solidFill>
                          <a:effectLst/>
                          <a:latin typeface="Consolas" panose="020B0609020204030204" pitchFamily="49" charset="0"/>
                        </a:rPr>
                        <a:t>1</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lcdLoc</a:t>
                      </a:r>
                      <a:r>
                        <a:rPr lang="en-CA" sz="1400" b="0" i="0" u="none" strike="noStrike" dirty="0">
                          <a:solidFill>
                            <a:srgbClr val="5F5E4E"/>
                          </a:solidFill>
                          <a:effectLst/>
                          <a:latin typeface="Consolas" panose="020B0609020204030204" pitchFamily="49" charset="0"/>
                        </a:rPr>
                        <a:t>(LINE1);</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7D9726"/>
                          </a:solidFill>
                          <a:effectLst/>
                          <a:latin typeface="Consolas" panose="020B0609020204030204" pitchFamily="49" charset="0"/>
                        </a:rPr>
                        <a:t>"Testing LCD"</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lcdLoc</a:t>
                      </a:r>
                      <a:r>
                        <a:rPr lang="en-CA" sz="1400" b="0" i="0" u="none" strike="noStrike" dirty="0">
                          <a:solidFill>
                            <a:srgbClr val="5F5E4E"/>
                          </a:solidFill>
                          <a:effectLst/>
                          <a:latin typeface="Consolas" panose="020B0609020204030204" pitchFamily="49" charset="0"/>
                        </a:rPr>
                        <a:t>(LINE2);</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7D9726"/>
                          </a:solidFill>
                          <a:effectLst/>
                          <a:latin typeface="Consolas" panose="020B0609020204030204" pitchFamily="49" charset="0"/>
                        </a:rPr>
                        <a:t>"Using </a:t>
                      </a:r>
                      <a:r>
                        <a:rPr lang="en-CA" sz="1400" b="0" i="0" u="none" strike="noStrike" dirty="0" err="1">
                          <a:solidFill>
                            <a:srgbClr val="7D9726"/>
                          </a:solidFill>
                          <a:effectLst/>
                          <a:latin typeface="Consolas" panose="020B0609020204030204" pitchFamily="49" charset="0"/>
                        </a:rPr>
                        <a:t>wiringPI</a:t>
                      </a:r>
                      <a:r>
                        <a:rPr lang="en-CA" sz="1400" b="0" i="0" u="none" strike="noStrike" dirty="0">
                          <a:solidFill>
                            <a:srgbClr val="7D9726"/>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delay(</a:t>
                      </a:r>
                      <a:r>
                        <a:rPr lang="en-CA" sz="1400" b="0" i="0" u="none" strike="noStrike" dirty="0">
                          <a:solidFill>
                            <a:srgbClr val="AE7313"/>
                          </a:solidFill>
                          <a:effectLst/>
                          <a:latin typeface="Consolas" panose="020B0609020204030204" pitchFamily="49" charset="0"/>
                        </a:rPr>
                        <a:t>2000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ClrLcd</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lcdLoc</a:t>
                      </a:r>
                      <a:r>
                        <a:rPr lang="en-CA" sz="1400" b="0" i="0" u="none" strike="noStrike" dirty="0">
                          <a:solidFill>
                            <a:srgbClr val="5F5E4E"/>
                          </a:solidFill>
                          <a:effectLst/>
                          <a:latin typeface="Consolas" panose="020B0609020204030204" pitchFamily="49" charset="0"/>
                        </a:rPr>
                        <a:t>(LINE1);</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7D9726"/>
                          </a:solidFill>
                          <a:effectLst/>
                          <a:latin typeface="Consolas" panose="020B0609020204030204" pitchFamily="49" charset="0"/>
                        </a:rPr>
                        <a:t>"I2c  Programmed"</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lcdLoc</a:t>
                      </a:r>
                      <a:r>
                        <a:rPr lang="en-CA" sz="1400" b="0" i="0" u="none" strike="noStrike" dirty="0">
                          <a:solidFill>
                            <a:srgbClr val="5F5E4E"/>
                          </a:solidFill>
                          <a:effectLst/>
                          <a:latin typeface="Consolas" panose="020B0609020204030204" pitchFamily="49" charset="0"/>
                        </a:rPr>
                        <a:t>(LINE2);</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7D9726"/>
                          </a:solidFill>
                          <a:effectLst/>
                          <a:latin typeface="Consolas" panose="020B0609020204030204" pitchFamily="49" charset="0"/>
                        </a:rPr>
                        <a:t>"in C not Python."</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return</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AE7313"/>
                          </a:solidFill>
                          <a:effectLst/>
                          <a:latin typeface="Consolas" panose="020B0609020204030204" pitchFamily="49" charset="0"/>
                        </a:rPr>
                        <a:t>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endParaRPr lang="en-CA" sz="24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2550920013"/>
                  </a:ext>
                </a:extLst>
              </a:tr>
            </a:tbl>
          </a:graphicData>
        </a:graphic>
      </p:graphicFrame>
    </p:spTree>
    <p:extLst>
      <p:ext uri="{BB962C8B-B14F-4D97-AF65-F5344CB8AC3E}">
        <p14:creationId xmlns:p14="http://schemas.microsoft.com/office/powerpoint/2010/main" val="146310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B300-539F-4751-B276-368E0D5C178E}"/>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6" name="Table 5">
            <a:extLst>
              <a:ext uri="{FF2B5EF4-FFF2-40B4-BE49-F238E27FC236}">
                <a16:creationId xmlns:a16="http://schemas.microsoft.com/office/drawing/2014/main" id="{5481746C-1942-41F0-841D-96841277026C}"/>
              </a:ext>
            </a:extLst>
          </p:cNvPr>
          <p:cNvGraphicFramePr>
            <a:graphicFrameLocks noGrp="1"/>
          </p:cNvGraphicFramePr>
          <p:nvPr>
            <p:extLst>
              <p:ext uri="{D42A27DB-BD31-4B8C-83A1-F6EECF244321}">
                <p14:modId xmlns:p14="http://schemas.microsoft.com/office/powerpoint/2010/main" val="3346551604"/>
              </p:ext>
            </p:extLst>
          </p:nvPr>
        </p:nvGraphicFramePr>
        <p:xfrm>
          <a:off x="4643368" y="768146"/>
          <a:ext cx="5765939" cy="5434104"/>
        </p:xfrm>
        <a:graphic>
          <a:graphicData uri="http://schemas.openxmlformats.org/drawingml/2006/table">
            <a:tbl>
              <a:tblPr/>
              <a:tblGrid>
                <a:gridCol w="5765939">
                  <a:extLst>
                    <a:ext uri="{9D8B030D-6E8A-4147-A177-3AD203B41FA5}">
                      <a16:colId xmlns:a16="http://schemas.microsoft.com/office/drawing/2014/main" val="161925670"/>
                    </a:ext>
                  </a:extLst>
                </a:gridCol>
              </a:tblGrid>
              <a:tr h="5121275">
                <a:tc>
                  <a:txBody>
                    <a:bodyPr/>
                    <a:lstStyle/>
                    <a:p>
                      <a:pPr rtl="0" fontAlgn="t">
                        <a:spcBef>
                          <a:spcPts val="0"/>
                        </a:spcBef>
                        <a:spcAft>
                          <a:spcPts val="0"/>
                        </a:spcAft>
                      </a:pPr>
                      <a:r>
                        <a:rPr lang="en-CA" sz="1400" b="0" i="0" u="none" strike="noStrike" dirty="0">
                          <a:solidFill>
                            <a:srgbClr val="6C6B5A"/>
                          </a:solidFill>
                          <a:effectLst/>
                          <a:latin typeface="Consolas" panose="020B0609020204030204" pitchFamily="49" charset="0"/>
                        </a:rPr>
                        <a:t>// float to string</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typeFloat</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float</a:t>
                      </a:r>
                      <a:r>
                        <a:rPr lang="en-CA" sz="1400" b="0" i="0" u="none" strike="noStrike" dirty="0">
                          <a:solidFill>
                            <a:srgbClr val="AE7313"/>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myFloat</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5F5E4E"/>
                          </a:solidFill>
                          <a:effectLst/>
                          <a:latin typeface="Consolas" panose="020B0609020204030204" pitchFamily="49" charset="0"/>
                        </a:rPr>
                        <a:t> buffer[</a:t>
                      </a:r>
                      <a:r>
                        <a:rPr lang="en-CA" sz="1400" b="0" i="0" u="none" strike="noStrike" dirty="0">
                          <a:solidFill>
                            <a:srgbClr val="AE7313"/>
                          </a:solidFill>
                          <a:effectLst/>
                          <a:latin typeface="Consolas" panose="020B0609020204030204" pitchFamily="49" charset="0"/>
                        </a:rPr>
                        <a:t>20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sprintf</a:t>
                      </a:r>
                      <a:r>
                        <a:rPr lang="en-CA" sz="1400" b="0" i="0" u="none" strike="noStrike" dirty="0">
                          <a:solidFill>
                            <a:srgbClr val="5F5E4E"/>
                          </a:solidFill>
                          <a:effectLst/>
                          <a:latin typeface="Consolas" panose="020B0609020204030204" pitchFamily="49" charset="0"/>
                        </a:rPr>
                        <a:t>(buffer, </a:t>
                      </a:r>
                      <a:r>
                        <a:rPr lang="en-CA" sz="1400" b="0" i="0" u="none" strike="noStrike" dirty="0">
                          <a:solidFill>
                            <a:srgbClr val="7D9726"/>
                          </a:solidFill>
                          <a:effectLst/>
                          <a:latin typeface="Consolas" panose="020B0609020204030204" pitchFamily="49" charset="0"/>
                        </a:rPr>
                        <a:t>"%4.2f"</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myFloat</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(buffer);</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int to string</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typeInt</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i</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5F5E4E"/>
                          </a:solidFill>
                          <a:effectLst/>
                          <a:latin typeface="Consolas" panose="020B0609020204030204" pitchFamily="49" charset="0"/>
                        </a:rPr>
                        <a:t> array1[</a:t>
                      </a:r>
                      <a:r>
                        <a:rPr lang="en-CA" sz="1400" b="0" i="0" u="none" strike="noStrike" dirty="0">
                          <a:solidFill>
                            <a:srgbClr val="AE7313"/>
                          </a:solidFill>
                          <a:effectLst/>
                          <a:latin typeface="Consolas" panose="020B0609020204030204" pitchFamily="49" charset="0"/>
                        </a:rPr>
                        <a:t>20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sprintf</a:t>
                      </a:r>
                      <a:r>
                        <a:rPr lang="en-CA" sz="1400" b="0" i="0" u="none" strike="noStrike" dirty="0">
                          <a:solidFill>
                            <a:srgbClr val="5F5E4E"/>
                          </a:solidFill>
                          <a:effectLst/>
                          <a:latin typeface="Consolas" panose="020B0609020204030204" pitchFamily="49" charset="0"/>
                        </a:rPr>
                        <a:t>(array1, </a:t>
                      </a:r>
                      <a:r>
                        <a:rPr lang="en-CA" sz="1400" b="0" i="0" u="none" strike="noStrike" dirty="0">
                          <a:solidFill>
                            <a:srgbClr val="7D9726"/>
                          </a:solidFill>
                          <a:effectLst/>
                          <a:latin typeface="Consolas" panose="020B0609020204030204" pitchFamily="49" charset="0"/>
                        </a:rPr>
                        <a:t>"%d"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i</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(array1);</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a:t>
                      </a:r>
                      <a:r>
                        <a:rPr lang="en-CA" sz="1400" b="0" i="0" u="none" strike="noStrike" dirty="0" err="1">
                          <a:solidFill>
                            <a:srgbClr val="6C6B5A"/>
                          </a:solidFill>
                          <a:effectLst/>
                          <a:latin typeface="Consolas" panose="020B0609020204030204" pitchFamily="49" charset="0"/>
                        </a:rPr>
                        <a:t>clr</a:t>
                      </a:r>
                      <a:r>
                        <a:rPr lang="en-CA" sz="1400" b="0" i="0" u="none" strike="noStrike" dirty="0">
                          <a:solidFill>
                            <a:srgbClr val="6C6B5A"/>
                          </a:solidFill>
                          <a:effectLst/>
                          <a:latin typeface="Consolas" panose="020B0609020204030204" pitchFamily="49" charset="0"/>
                        </a:rPr>
                        <a:t> lcd go home loc 0x80</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ClrLcd</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0x01</a:t>
                      </a:r>
                      <a:r>
                        <a:rPr lang="en-CA" sz="1400" b="0" i="0" u="none" strike="noStrike" dirty="0">
                          <a:solidFill>
                            <a:srgbClr val="5F5E4E"/>
                          </a:solidFill>
                          <a:effectLst/>
                          <a:latin typeface="Consolas" panose="020B0609020204030204" pitchFamily="49" charset="0"/>
                        </a:rPr>
                        <a:t>, LCD_CMD);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0x02</a:t>
                      </a:r>
                      <a:r>
                        <a:rPr lang="en-CA" sz="1400" b="0" i="0" u="none" strike="noStrike" dirty="0">
                          <a:solidFill>
                            <a:srgbClr val="5F5E4E"/>
                          </a:solidFill>
                          <a:effectLst/>
                          <a:latin typeface="Consolas" panose="020B0609020204030204" pitchFamily="49" charset="0"/>
                        </a:rPr>
                        <a:t>, LCD_CMD);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go to location on LCD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lcdLoc</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line)</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(line, LCD_CMD);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out char to LCD at current position</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typeChar</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AE7313"/>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val</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err="1">
                          <a:solidFill>
                            <a:srgbClr val="5F5E4E"/>
                          </a:solidFill>
                          <a:effectLst/>
                          <a:latin typeface="Consolas" panose="020B0609020204030204" pitchFamily="49" charset="0"/>
                        </a:rPr>
                        <a:t>val</a:t>
                      </a:r>
                      <a:r>
                        <a:rPr lang="en-CA" sz="1400" b="0" i="0" u="none" strike="noStrike" dirty="0">
                          <a:solidFill>
                            <a:srgbClr val="5F5E4E"/>
                          </a:solidFill>
                          <a:effectLst/>
                          <a:latin typeface="Consolas" panose="020B0609020204030204" pitchFamily="49" charset="0"/>
                        </a:rPr>
                        <a:t>, LCD_CHR);</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endParaRPr lang="en-CA" sz="1400" dirty="0">
                        <a:effectLst/>
                      </a:endParaRPr>
                    </a:p>
                  </a:txBody>
                  <a:tcPr marL="50052" marR="50052" marT="50052" marB="50052">
                    <a:lnL>
                      <a:noFill/>
                    </a:lnL>
                    <a:lnR>
                      <a:noFill/>
                    </a:lnR>
                    <a:lnT>
                      <a:noFill/>
                    </a:lnT>
                    <a:lnB>
                      <a:noFill/>
                    </a:lnB>
                    <a:solidFill>
                      <a:srgbClr val="F4F3EC"/>
                    </a:solidFill>
                  </a:tcPr>
                </a:tc>
                <a:extLst>
                  <a:ext uri="{0D108BD9-81ED-4DB2-BD59-A6C34878D82A}">
                    <a16:rowId xmlns:a16="http://schemas.microsoft.com/office/drawing/2014/main" val="5387080"/>
                  </a:ext>
                </a:extLst>
              </a:tr>
            </a:tbl>
          </a:graphicData>
        </a:graphic>
      </p:graphicFrame>
    </p:spTree>
    <p:extLst>
      <p:ext uri="{BB962C8B-B14F-4D97-AF65-F5344CB8AC3E}">
        <p14:creationId xmlns:p14="http://schemas.microsoft.com/office/powerpoint/2010/main" val="2162792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4B9E-7497-4629-B350-615E1B1A6DF0}"/>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4" name="Content Placeholder 3">
            <a:extLst>
              <a:ext uri="{FF2B5EF4-FFF2-40B4-BE49-F238E27FC236}">
                <a16:creationId xmlns:a16="http://schemas.microsoft.com/office/drawing/2014/main" id="{3F67FB1F-0016-4BAA-A457-83EB1D0B90CF}"/>
              </a:ext>
            </a:extLst>
          </p:cNvPr>
          <p:cNvGraphicFramePr>
            <a:graphicFrameLocks noGrp="1"/>
          </p:cNvGraphicFramePr>
          <p:nvPr>
            <p:ph idx="1"/>
            <p:extLst>
              <p:ext uri="{D42A27DB-BD31-4B8C-83A1-F6EECF244321}">
                <p14:modId xmlns:p14="http://schemas.microsoft.com/office/powerpoint/2010/main" val="3558893619"/>
              </p:ext>
            </p:extLst>
          </p:nvPr>
        </p:nvGraphicFramePr>
        <p:xfrm>
          <a:off x="4007905" y="764734"/>
          <a:ext cx="7036866" cy="5242808"/>
        </p:xfrm>
        <a:graphic>
          <a:graphicData uri="http://schemas.openxmlformats.org/drawingml/2006/table">
            <a:tbl>
              <a:tblPr/>
              <a:tblGrid>
                <a:gridCol w="7036866">
                  <a:extLst>
                    <a:ext uri="{9D8B030D-6E8A-4147-A177-3AD203B41FA5}">
                      <a16:colId xmlns:a16="http://schemas.microsoft.com/office/drawing/2014/main" val="764912829"/>
                    </a:ext>
                  </a:extLst>
                </a:gridCol>
              </a:tblGrid>
              <a:tr h="5121275">
                <a:tc>
                  <a:txBody>
                    <a:bodyPr/>
                    <a:lstStyle/>
                    <a:p>
                      <a:pPr rtl="0" fontAlgn="t">
                        <a:spcBef>
                          <a:spcPts val="0"/>
                        </a:spcBef>
                        <a:spcAft>
                          <a:spcPts val="0"/>
                        </a:spcAft>
                      </a:pPr>
                      <a:r>
                        <a:rPr lang="en-CA" sz="1400" b="0" i="0" u="none" strike="noStrike" dirty="0">
                          <a:solidFill>
                            <a:srgbClr val="6C6B5A"/>
                          </a:solidFill>
                          <a:effectLst/>
                          <a:latin typeface="Consolas" panose="020B0609020204030204" pitchFamily="49" charset="0"/>
                        </a:rPr>
                        <a:t>// this allows use of any size string</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typeln</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const</a:t>
                      </a:r>
                      <a:r>
                        <a:rPr lang="en-CA" sz="1400" b="0" i="0" u="none" strike="noStrike" dirty="0">
                          <a:solidFill>
                            <a:srgbClr val="AE7313"/>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AE7313"/>
                          </a:solidFill>
                          <a:effectLst/>
                          <a:latin typeface="Consolas" panose="020B0609020204030204" pitchFamily="49" charset="0"/>
                        </a:rPr>
                        <a:t> *s)</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while</a:t>
                      </a:r>
                      <a:r>
                        <a:rPr lang="en-CA" sz="1400" b="0" i="0" u="none" strike="noStrike" dirty="0">
                          <a:solidFill>
                            <a:srgbClr val="5F5E4E"/>
                          </a:solidFill>
                          <a:effectLst/>
                          <a:latin typeface="Consolas" panose="020B0609020204030204" pitchFamily="49" charset="0"/>
                        </a:rPr>
                        <a:t> ( *s )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(*(s++), LCD_CHR);</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lcd_byte</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bits, </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mode)</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//Send byte to data pins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bits = the data</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mode = 1 for data, 0 for command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bits_high</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bits_low</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uses the two half byte writes to LCD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bits_high</a:t>
                      </a:r>
                      <a:r>
                        <a:rPr lang="en-CA" sz="1400" b="0" i="0" u="none" strike="noStrike" dirty="0">
                          <a:solidFill>
                            <a:srgbClr val="5F5E4E"/>
                          </a:solidFill>
                          <a:effectLst/>
                          <a:latin typeface="Consolas" panose="020B0609020204030204" pitchFamily="49" charset="0"/>
                        </a:rPr>
                        <a:t> = mode | (bits &amp; </a:t>
                      </a:r>
                      <a:r>
                        <a:rPr lang="en-CA" sz="1400" b="0" i="0" u="none" strike="noStrike" dirty="0">
                          <a:solidFill>
                            <a:srgbClr val="AE7313"/>
                          </a:solidFill>
                          <a:effectLst/>
                          <a:latin typeface="Consolas" panose="020B0609020204030204" pitchFamily="49" charset="0"/>
                        </a:rPr>
                        <a:t>0xF0</a:t>
                      </a:r>
                      <a:r>
                        <a:rPr lang="en-CA" sz="1400" b="0" i="0" u="none" strike="noStrike" dirty="0">
                          <a:solidFill>
                            <a:srgbClr val="5F5E4E"/>
                          </a:solidFill>
                          <a:effectLst/>
                          <a:latin typeface="Consolas" panose="020B0609020204030204" pitchFamily="49" charset="0"/>
                        </a:rPr>
                        <a:t>) | LCD_BACKLIGHT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bits_low</a:t>
                      </a:r>
                      <a:r>
                        <a:rPr lang="en-CA" sz="1400" b="0" i="0" u="none" strike="noStrike" dirty="0">
                          <a:solidFill>
                            <a:srgbClr val="5F5E4E"/>
                          </a:solidFill>
                          <a:effectLst/>
                          <a:latin typeface="Consolas" panose="020B0609020204030204" pitchFamily="49" charset="0"/>
                        </a:rPr>
                        <a:t> = mode | ((bits &lt;&lt; </a:t>
                      </a:r>
                      <a:r>
                        <a:rPr lang="en-CA" sz="1400" b="0" i="0" u="none" strike="noStrike" dirty="0">
                          <a:solidFill>
                            <a:srgbClr val="AE7313"/>
                          </a:solidFill>
                          <a:effectLst/>
                          <a:latin typeface="Consolas" panose="020B0609020204030204" pitchFamily="49" charset="0"/>
                        </a:rPr>
                        <a:t>4</a:t>
                      </a:r>
                      <a:r>
                        <a:rPr lang="en-CA" sz="1400" b="0" i="0" u="none" strike="noStrike" dirty="0">
                          <a:solidFill>
                            <a:srgbClr val="5F5E4E"/>
                          </a:solidFill>
                          <a:effectLst/>
                          <a:latin typeface="Consolas" panose="020B0609020204030204" pitchFamily="49" charset="0"/>
                        </a:rPr>
                        <a:t>) &amp; </a:t>
                      </a:r>
                      <a:r>
                        <a:rPr lang="en-CA" sz="1400" b="0" i="0" u="none" strike="noStrike" dirty="0">
                          <a:solidFill>
                            <a:srgbClr val="AE7313"/>
                          </a:solidFill>
                          <a:effectLst/>
                          <a:latin typeface="Consolas" panose="020B0609020204030204" pitchFamily="49" charset="0"/>
                        </a:rPr>
                        <a:t>0xF0</a:t>
                      </a:r>
                      <a:r>
                        <a:rPr lang="en-CA" sz="1400" b="0" i="0" u="none" strike="noStrike" dirty="0">
                          <a:solidFill>
                            <a:srgbClr val="5F5E4E"/>
                          </a:solidFill>
                          <a:effectLst/>
                          <a:latin typeface="Consolas" panose="020B0609020204030204" pitchFamily="49" charset="0"/>
                        </a:rPr>
                        <a:t>) | LCD_BACKLIGHT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High bits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wiringPiI2CReadReg8(</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bits_high</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lcd_toggle_enable</a:t>
                      </a:r>
                      <a:r>
                        <a:rPr lang="en-CA" sz="1400" b="0" i="0" u="none" strike="noStrike" dirty="0">
                          <a:solidFill>
                            <a:srgbClr val="5F5E4E"/>
                          </a:solidFill>
                          <a:effectLst/>
                          <a:latin typeface="Consolas" panose="020B0609020204030204" pitchFamily="49" charset="0"/>
                        </a:rPr>
                        <a:t>(</a:t>
                      </a:r>
                      <a:r>
                        <a:rPr lang="en-CA" sz="1400" b="0" i="0" u="none" strike="noStrike" dirty="0" err="1">
                          <a:solidFill>
                            <a:srgbClr val="5F5E4E"/>
                          </a:solidFill>
                          <a:effectLst/>
                          <a:latin typeface="Consolas" panose="020B0609020204030204" pitchFamily="49" charset="0"/>
                        </a:rPr>
                        <a:t>bits_high</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Low bits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wiringPiI2CReadReg8(</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bits_low</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lcd_toggle_enable</a:t>
                      </a:r>
                      <a:r>
                        <a:rPr lang="en-CA" sz="1400" b="0" i="0" u="none" strike="noStrike" dirty="0">
                          <a:solidFill>
                            <a:srgbClr val="5F5E4E"/>
                          </a:solidFill>
                          <a:effectLst/>
                          <a:latin typeface="Consolas" panose="020B0609020204030204" pitchFamily="49" charset="0"/>
                        </a:rPr>
                        <a:t>(</a:t>
                      </a:r>
                      <a:r>
                        <a:rPr lang="en-CA" sz="1400" b="0" i="0" u="none" strike="noStrike" dirty="0" err="1">
                          <a:solidFill>
                            <a:srgbClr val="5F5E4E"/>
                          </a:solidFill>
                          <a:effectLst/>
                          <a:latin typeface="Consolas" panose="020B0609020204030204" pitchFamily="49" charset="0"/>
                        </a:rPr>
                        <a:t>bits_low</a:t>
                      </a:r>
                      <a:r>
                        <a:rPr lang="en-CA" sz="1400" b="0" i="0" u="none" strike="noStrike" dirty="0">
                          <a:solidFill>
                            <a:srgbClr val="5F5E4E"/>
                          </a:solidFill>
                          <a:effectLst/>
                          <a:latin typeface="Consolas" panose="020B0609020204030204" pitchFamily="49" charset="0"/>
                        </a:rPr>
                        <a:t>);</a:t>
                      </a:r>
                    </a:p>
                    <a:p>
                      <a:pPr rtl="0" fontAlgn="t">
                        <a:spcBef>
                          <a:spcPts val="0"/>
                        </a:spcBef>
                        <a:spcAft>
                          <a:spcPts val="0"/>
                        </a:spcAft>
                      </a:pPr>
                      <a:r>
                        <a:rPr lang="en-CA" sz="1400" b="0" i="0" u="none" strike="noStrike" dirty="0">
                          <a:solidFill>
                            <a:srgbClr val="5F5E4E"/>
                          </a:solidFill>
                          <a:effectLst/>
                          <a:latin typeface="Consolas" panose="020B0609020204030204" pitchFamily="49" charset="0"/>
                        </a:rPr>
                        <a:t>}</a:t>
                      </a:r>
                      <a:endParaRPr lang="en-CA" sz="2000" dirty="0">
                        <a:effectLst/>
                      </a:endParaRPr>
                    </a:p>
                  </a:txBody>
                  <a:tcPr marL="61084" marR="61084" marT="61084" marB="61084">
                    <a:lnL>
                      <a:noFill/>
                    </a:lnL>
                    <a:lnR>
                      <a:noFill/>
                    </a:lnR>
                    <a:lnT>
                      <a:noFill/>
                    </a:lnT>
                    <a:lnB>
                      <a:noFill/>
                    </a:lnB>
                    <a:solidFill>
                      <a:srgbClr val="F4F3EC"/>
                    </a:solidFill>
                  </a:tcPr>
                </a:tc>
                <a:extLst>
                  <a:ext uri="{0D108BD9-81ED-4DB2-BD59-A6C34878D82A}">
                    <a16:rowId xmlns:a16="http://schemas.microsoft.com/office/drawing/2014/main" val="3719862843"/>
                  </a:ext>
                </a:extLst>
              </a:tr>
            </a:tbl>
          </a:graphicData>
        </a:graphic>
      </p:graphicFrame>
    </p:spTree>
    <p:extLst>
      <p:ext uri="{BB962C8B-B14F-4D97-AF65-F5344CB8AC3E}">
        <p14:creationId xmlns:p14="http://schemas.microsoft.com/office/powerpoint/2010/main" val="1509884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38FE-093F-47D1-B79F-79C7F24BE3A1}"/>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4" name="Content Placeholder 3">
            <a:extLst>
              <a:ext uri="{FF2B5EF4-FFF2-40B4-BE49-F238E27FC236}">
                <a16:creationId xmlns:a16="http://schemas.microsoft.com/office/drawing/2014/main" id="{2A6B34C6-04DA-4AA4-A6B1-56DFB9AD47F4}"/>
              </a:ext>
            </a:extLst>
          </p:cNvPr>
          <p:cNvGraphicFramePr>
            <a:graphicFrameLocks noGrp="1"/>
          </p:cNvGraphicFramePr>
          <p:nvPr>
            <p:ph idx="1"/>
            <p:extLst>
              <p:ext uri="{D42A27DB-BD31-4B8C-83A1-F6EECF244321}">
                <p14:modId xmlns:p14="http://schemas.microsoft.com/office/powerpoint/2010/main" val="2825853701"/>
              </p:ext>
            </p:extLst>
          </p:nvPr>
        </p:nvGraphicFramePr>
        <p:xfrm>
          <a:off x="3896447" y="1123837"/>
          <a:ext cx="7315200" cy="4180840"/>
        </p:xfrm>
        <a:graphic>
          <a:graphicData uri="http://schemas.openxmlformats.org/drawingml/2006/table">
            <a:tbl>
              <a:tblPr/>
              <a:tblGrid>
                <a:gridCol w="7315200">
                  <a:extLst>
                    <a:ext uri="{9D8B030D-6E8A-4147-A177-3AD203B41FA5}">
                      <a16:colId xmlns:a16="http://schemas.microsoft.com/office/drawing/2014/main" val="3422229517"/>
                    </a:ext>
                  </a:extLst>
                </a:gridCol>
              </a:tblGrid>
              <a:tr h="0">
                <a:tc>
                  <a:txBody>
                    <a:bodyPr/>
                    <a:lstStyle/>
                    <a:p>
                      <a:pPr rtl="0" fontAlgn="t">
                        <a:spcBef>
                          <a:spcPts val="0"/>
                        </a:spcBef>
                        <a:spcAft>
                          <a:spcPts val="0"/>
                        </a:spcAft>
                      </a:pP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lcd_toggle_enable</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bits)</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Toggle enable pin on LCD display</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delayMicroseconds</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500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wiringPiI2CReadReg8(</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(bits | ENABLE));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delayMicroseconds</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500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wiringPiI2CReadReg8(</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(bits &amp; ~ENABLE));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delayMicroseconds</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500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lcd_init</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Initialise display</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0x33</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Initialise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0x32</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Initialise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0x06</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Cursor move direction</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0x0C</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0x0F On, Blink Off</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0x28</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Data length, number of lines, font size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0x01</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Clear display</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delayMicroseconds</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500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endParaRPr lang="en-CA" sz="24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1057578421"/>
                  </a:ext>
                </a:extLst>
              </a:tr>
            </a:tbl>
          </a:graphicData>
        </a:graphic>
      </p:graphicFrame>
    </p:spTree>
    <p:extLst>
      <p:ext uri="{BB962C8B-B14F-4D97-AF65-F5344CB8AC3E}">
        <p14:creationId xmlns:p14="http://schemas.microsoft.com/office/powerpoint/2010/main" val="372445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E91-ECB0-4BE3-8016-5F371DA9BA24}"/>
              </a:ext>
            </a:extLst>
          </p:cNvPr>
          <p:cNvSpPr>
            <a:spLocks noGrp="1"/>
          </p:cNvSpPr>
          <p:nvPr>
            <p:ph type="title"/>
          </p:nvPr>
        </p:nvSpPr>
        <p:spPr/>
        <p:txBody>
          <a:bodyPr/>
          <a:lstStyle/>
          <a:p>
            <a:r>
              <a:rPr lang="en-US" dirty="0"/>
              <a:t>Raspberry pi 4 – LCD I2C Interfacing. Compile and Run.</a:t>
            </a:r>
            <a:endParaRPr lang="en-CA" dirty="0"/>
          </a:p>
        </p:txBody>
      </p:sp>
      <p:sp>
        <p:nvSpPr>
          <p:cNvPr id="4" name="Content Placeholder 2">
            <a:extLst>
              <a:ext uri="{FF2B5EF4-FFF2-40B4-BE49-F238E27FC236}">
                <a16:creationId xmlns:a16="http://schemas.microsoft.com/office/drawing/2014/main" id="{361D1577-248B-4499-A016-1E1C6A9BE144}"/>
              </a:ext>
            </a:extLst>
          </p:cNvPr>
          <p:cNvSpPr>
            <a:spLocks noGrp="1"/>
          </p:cNvSpPr>
          <p:nvPr>
            <p:ph idx="1"/>
          </p:nvPr>
        </p:nvSpPr>
        <p:spPr>
          <a:xfrm>
            <a:off x="3868738" y="863600"/>
            <a:ext cx="7315200" cy="1306945"/>
          </a:xfrm>
        </p:spPr>
        <p:txBody>
          <a:bodyPr/>
          <a:lstStyle/>
          <a:p>
            <a:pPr marL="0" indent="0">
              <a:buNone/>
            </a:pPr>
            <a:r>
              <a:rPr lang="en-US" dirty="0"/>
              <a:t>Compiling and Executing the code:</a:t>
            </a:r>
          </a:p>
          <a:p>
            <a:pPr marL="0" indent="0">
              <a:buNone/>
            </a:pPr>
            <a:r>
              <a:rPr lang="en-CA" dirty="0"/>
              <a:t>By using this command, we can compiling the c code:</a:t>
            </a:r>
          </a:p>
          <a:p>
            <a:pPr marL="0" indent="0">
              <a:buNone/>
            </a:pPr>
            <a:endParaRPr lang="en-CA" dirty="0"/>
          </a:p>
        </p:txBody>
      </p:sp>
      <p:graphicFrame>
        <p:nvGraphicFramePr>
          <p:cNvPr id="5" name="Table 4">
            <a:extLst>
              <a:ext uri="{FF2B5EF4-FFF2-40B4-BE49-F238E27FC236}">
                <a16:creationId xmlns:a16="http://schemas.microsoft.com/office/drawing/2014/main" id="{42FACF6B-708E-4CF2-BD75-7CF37A28B5AD}"/>
              </a:ext>
            </a:extLst>
          </p:cNvPr>
          <p:cNvGraphicFramePr>
            <a:graphicFrameLocks noGrp="1"/>
          </p:cNvGraphicFramePr>
          <p:nvPr>
            <p:extLst>
              <p:ext uri="{D42A27DB-BD31-4B8C-83A1-F6EECF244321}">
                <p14:modId xmlns:p14="http://schemas.microsoft.com/office/powerpoint/2010/main" val="258001130"/>
              </p:ext>
            </p:extLst>
          </p:nvPr>
        </p:nvGraphicFramePr>
        <p:xfrm>
          <a:off x="3869268" y="2082726"/>
          <a:ext cx="7315200" cy="340360"/>
        </p:xfrm>
        <a:graphic>
          <a:graphicData uri="http://schemas.openxmlformats.org/drawingml/2006/table">
            <a:tbl>
              <a:tblPr/>
              <a:tblGrid>
                <a:gridCol w="7315200">
                  <a:extLst>
                    <a:ext uri="{9D8B030D-6E8A-4147-A177-3AD203B41FA5}">
                      <a16:colId xmlns:a16="http://schemas.microsoft.com/office/drawing/2014/main" val="3592740008"/>
                    </a:ext>
                  </a:extLst>
                </a:gridCol>
              </a:tblGrid>
              <a:tr h="0">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:~/Project $ </a:t>
                      </a:r>
                      <a:r>
                        <a:rPr lang="en-CA" sz="1400" b="0" i="0" u="none" strike="noStrike" dirty="0" err="1">
                          <a:solidFill>
                            <a:srgbClr val="A6A28C"/>
                          </a:solidFill>
                          <a:effectLst/>
                          <a:latin typeface="Consolas" panose="020B0609020204030204" pitchFamily="49" charset="0"/>
                        </a:rPr>
                        <a:t>gcc</a:t>
                      </a:r>
                      <a:r>
                        <a:rPr lang="en-CA" sz="1400" b="0" i="0" u="none" strike="noStrike" dirty="0">
                          <a:solidFill>
                            <a:srgbClr val="A6A28C"/>
                          </a:solidFill>
                          <a:effectLst/>
                          <a:latin typeface="Consolas" panose="020B0609020204030204" pitchFamily="49" charset="0"/>
                        </a:rPr>
                        <a:t> -o LCD </a:t>
                      </a:r>
                      <a:r>
                        <a:rPr lang="en-CA" sz="1400" b="0" i="0" u="none" strike="noStrike" dirty="0" err="1">
                          <a:solidFill>
                            <a:srgbClr val="A6A28C"/>
                          </a:solidFill>
                          <a:effectLst/>
                          <a:latin typeface="Consolas" panose="020B0609020204030204" pitchFamily="49" charset="0"/>
                        </a:rPr>
                        <a:t>LCD.c</a:t>
                      </a:r>
                      <a:r>
                        <a:rPr lang="en-CA" sz="1400" b="0" i="0" u="none" strike="noStrike" dirty="0">
                          <a:solidFill>
                            <a:srgbClr val="A6A28C"/>
                          </a:solidFill>
                          <a:effectLst/>
                          <a:latin typeface="Consolas" panose="020B0609020204030204" pitchFamily="49" charset="0"/>
                        </a:rPr>
                        <a:t> -l </a:t>
                      </a:r>
                      <a:r>
                        <a:rPr lang="en-CA" sz="1400" b="0" i="0" u="none" strike="noStrike" dirty="0" err="1">
                          <a:solidFill>
                            <a:srgbClr val="A6A28C"/>
                          </a:solidFill>
                          <a:effectLst/>
                          <a:latin typeface="Consolas" panose="020B0609020204030204" pitchFamily="49" charset="0"/>
                        </a:rPr>
                        <a:t>wiringPi</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2166776276"/>
                  </a:ext>
                </a:extLst>
              </a:tr>
            </a:tbl>
          </a:graphicData>
        </a:graphic>
      </p:graphicFrame>
      <p:sp>
        <p:nvSpPr>
          <p:cNvPr id="8" name="TextBox 7">
            <a:extLst>
              <a:ext uri="{FF2B5EF4-FFF2-40B4-BE49-F238E27FC236}">
                <a16:creationId xmlns:a16="http://schemas.microsoft.com/office/drawing/2014/main" id="{88323D17-D85B-45D9-B8B3-B154B2E8CC69}"/>
              </a:ext>
            </a:extLst>
          </p:cNvPr>
          <p:cNvSpPr txBox="1"/>
          <p:nvPr/>
        </p:nvSpPr>
        <p:spPr>
          <a:xfrm>
            <a:off x="3869268" y="2576146"/>
            <a:ext cx="1914114" cy="369332"/>
          </a:xfrm>
          <a:prstGeom prst="rect">
            <a:avLst/>
          </a:prstGeom>
          <a:noFill/>
        </p:spPr>
        <p:txBody>
          <a:bodyPr wrap="none" rtlCol="0">
            <a:spAutoFit/>
          </a:bodyPr>
          <a:lstStyle/>
          <a:p>
            <a:r>
              <a:rPr lang="en-US" dirty="0"/>
              <a:t>Running the code:</a:t>
            </a:r>
          </a:p>
        </p:txBody>
      </p:sp>
      <p:graphicFrame>
        <p:nvGraphicFramePr>
          <p:cNvPr id="9" name="Table 8">
            <a:extLst>
              <a:ext uri="{FF2B5EF4-FFF2-40B4-BE49-F238E27FC236}">
                <a16:creationId xmlns:a16="http://schemas.microsoft.com/office/drawing/2014/main" id="{82BA14D7-9797-4959-885D-83D0F796AB80}"/>
              </a:ext>
            </a:extLst>
          </p:cNvPr>
          <p:cNvGraphicFramePr>
            <a:graphicFrameLocks noGrp="1"/>
          </p:cNvGraphicFramePr>
          <p:nvPr>
            <p:extLst>
              <p:ext uri="{D42A27DB-BD31-4B8C-83A1-F6EECF244321}">
                <p14:modId xmlns:p14="http://schemas.microsoft.com/office/powerpoint/2010/main" val="1804619109"/>
              </p:ext>
            </p:extLst>
          </p:nvPr>
        </p:nvGraphicFramePr>
        <p:xfrm>
          <a:off x="3869268" y="3098538"/>
          <a:ext cx="7315200" cy="340360"/>
        </p:xfrm>
        <a:graphic>
          <a:graphicData uri="http://schemas.openxmlformats.org/drawingml/2006/table">
            <a:tbl>
              <a:tblPr/>
              <a:tblGrid>
                <a:gridCol w="7315200">
                  <a:extLst>
                    <a:ext uri="{9D8B030D-6E8A-4147-A177-3AD203B41FA5}">
                      <a16:colId xmlns:a16="http://schemas.microsoft.com/office/drawing/2014/main" val="1980083466"/>
                    </a:ext>
                  </a:extLst>
                </a:gridCol>
              </a:tblGrid>
              <a:tr h="0">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:~/Project $ ./LCD</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3170485744"/>
                  </a:ext>
                </a:extLst>
              </a:tr>
            </a:tbl>
          </a:graphicData>
        </a:graphic>
      </p:graphicFrame>
    </p:spTree>
    <p:extLst>
      <p:ext uri="{BB962C8B-B14F-4D97-AF65-F5344CB8AC3E}">
        <p14:creationId xmlns:p14="http://schemas.microsoft.com/office/powerpoint/2010/main" val="2918862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B726-046F-4CE2-AED7-CD0504EFEC14}"/>
              </a:ext>
            </a:extLst>
          </p:cNvPr>
          <p:cNvSpPr>
            <a:spLocks noGrp="1"/>
          </p:cNvSpPr>
          <p:nvPr>
            <p:ph type="title"/>
          </p:nvPr>
        </p:nvSpPr>
        <p:spPr>
          <a:xfrm>
            <a:off x="252919" y="1123837"/>
            <a:ext cx="3072172" cy="4601183"/>
          </a:xfrm>
        </p:spPr>
        <p:txBody>
          <a:bodyPr/>
          <a:lstStyle/>
          <a:p>
            <a:r>
              <a:rPr lang="en-US" dirty="0"/>
              <a:t>Raspberry pi 4 – LCD I2C Interfacing. Demonstration</a:t>
            </a:r>
            <a:endParaRPr lang="en-CA" dirty="0"/>
          </a:p>
        </p:txBody>
      </p:sp>
      <p:sp>
        <p:nvSpPr>
          <p:cNvPr id="3" name="Content Placeholder 2">
            <a:extLst>
              <a:ext uri="{FF2B5EF4-FFF2-40B4-BE49-F238E27FC236}">
                <a16:creationId xmlns:a16="http://schemas.microsoft.com/office/drawing/2014/main" id="{1281734A-A127-41D9-9851-DBCC98170791}"/>
              </a:ext>
            </a:extLst>
          </p:cNvPr>
          <p:cNvSpPr>
            <a:spLocks noGrp="1"/>
          </p:cNvSpPr>
          <p:nvPr>
            <p:ph idx="1"/>
          </p:nvPr>
        </p:nvSpPr>
        <p:spPr/>
        <p:txBody>
          <a:bodyPr/>
          <a:lstStyle/>
          <a:p>
            <a:r>
              <a:rPr lang="en-US" dirty="0"/>
              <a:t>Result:</a:t>
            </a:r>
            <a:endParaRPr lang="en-CA" dirty="0"/>
          </a:p>
        </p:txBody>
      </p:sp>
    </p:spTree>
    <p:extLst>
      <p:ext uri="{BB962C8B-B14F-4D97-AF65-F5344CB8AC3E}">
        <p14:creationId xmlns:p14="http://schemas.microsoft.com/office/powerpoint/2010/main" val="4070073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3240-995F-4C5C-9E69-172B6C208DA3}"/>
              </a:ext>
            </a:extLst>
          </p:cNvPr>
          <p:cNvSpPr>
            <a:spLocks noGrp="1"/>
          </p:cNvSpPr>
          <p:nvPr>
            <p:ph type="title"/>
          </p:nvPr>
        </p:nvSpPr>
        <p:spPr/>
        <p:txBody>
          <a:bodyPr/>
          <a:lstStyle/>
          <a:p>
            <a:pPr algn="ctr" rtl="0">
              <a:spcBef>
                <a:spcPts val="0"/>
              </a:spcBef>
              <a:spcAft>
                <a:spcPts val="0"/>
              </a:spcAft>
            </a:pPr>
            <a:r>
              <a:rPr lang="en-CA" sz="3600" b="1" i="0" u="none" strike="noStrike" dirty="0">
                <a:solidFill>
                  <a:srgbClr val="000000"/>
                </a:solidFill>
                <a:effectLst/>
                <a:latin typeface="Arial" panose="020B0604020202020204" pitchFamily="34" charset="0"/>
              </a:rPr>
              <a:t>Bibliography</a:t>
            </a:r>
            <a:endParaRPr lang="en-CA" b="0" dirty="0">
              <a:effectLst/>
            </a:endParaRPr>
          </a:p>
        </p:txBody>
      </p:sp>
      <p:sp>
        <p:nvSpPr>
          <p:cNvPr id="3" name="Content Placeholder 2">
            <a:extLst>
              <a:ext uri="{FF2B5EF4-FFF2-40B4-BE49-F238E27FC236}">
                <a16:creationId xmlns:a16="http://schemas.microsoft.com/office/drawing/2014/main" id="{23F9C2CA-EBF9-47B3-932E-6FBE13487F85}"/>
              </a:ext>
            </a:extLst>
          </p:cNvPr>
          <p:cNvSpPr>
            <a:spLocks noGrp="1"/>
          </p:cNvSpPr>
          <p:nvPr>
            <p:ph idx="1"/>
          </p:nvPr>
        </p:nvSpPr>
        <p:spPr/>
        <p:txBody>
          <a:bodyPr/>
          <a:lstStyle/>
          <a:p>
            <a:pPr indent="-457200" rtl="0">
              <a:spcBef>
                <a:spcPts val="0"/>
              </a:spcBef>
              <a:spcAft>
                <a:spcPts val="0"/>
              </a:spcAft>
            </a:pPr>
            <a:r>
              <a:rPr lang="en-CA" sz="1800" b="0" i="0" u="none" strike="noStrike" dirty="0">
                <a:solidFill>
                  <a:srgbClr val="000000"/>
                </a:solidFill>
                <a:effectLst/>
                <a:latin typeface="Arial" panose="020B0604020202020204" pitchFamily="34" charset="0"/>
              </a:rPr>
              <a:t>Ada, L., </a:t>
            </a:r>
            <a:r>
              <a:rPr lang="en-CA" sz="1800" b="0" i="0" u="none" strike="noStrike" dirty="0" err="1">
                <a:solidFill>
                  <a:srgbClr val="000000"/>
                </a:solidFill>
                <a:effectLst/>
                <a:latin typeface="Arial" panose="020B0604020202020204" pitchFamily="34" charset="0"/>
              </a:rPr>
              <a:t>Dicola</a:t>
            </a:r>
            <a:r>
              <a:rPr lang="en-CA" sz="1800" b="0" i="0" u="none" strike="noStrike" dirty="0">
                <a:solidFill>
                  <a:srgbClr val="000000"/>
                </a:solidFill>
                <a:effectLst/>
                <a:latin typeface="Arial" panose="020B0604020202020204" pitchFamily="34" charset="0"/>
              </a:rPr>
              <a:t>, T., &amp; </a:t>
            </a:r>
            <a:r>
              <a:rPr lang="en-CA" sz="1800" b="0" i="0" u="none" strike="noStrike" dirty="0" err="1">
                <a:solidFill>
                  <a:srgbClr val="000000"/>
                </a:solidFill>
                <a:effectLst/>
                <a:latin typeface="Arial" panose="020B0604020202020204" pitchFamily="34" charset="0"/>
              </a:rPr>
              <a:t>Rembor</a:t>
            </a:r>
            <a:r>
              <a:rPr lang="en-CA" sz="1800" b="0" i="0" u="none" strike="noStrike" dirty="0">
                <a:solidFill>
                  <a:srgbClr val="000000"/>
                </a:solidFill>
                <a:effectLst/>
                <a:latin typeface="Arial" panose="020B0604020202020204" pitchFamily="34" charset="0"/>
              </a:rPr>
              <a:t>, K. (n.d.). </a:t>
            </a:r>
            <a:r>
              <a:rPr lang="en-CA" sz="1800" b="0" i="1" u="none" strike="noStrike" dirty="0">
                <a:solidFill>
                  <a:srgbClr val="000000"/>
                </a:solidFill>
                <a:effectLst/>
                <a:latin typeface="Arial" panose="020B0604020202020204" pitchFamily="34" charset="0"/>
              </a:rPr>
              <a:t>I2C/SPI LCD Backpack</a:t>
            </a:r>
            <a:r>
              <a:rPr lang="en-CA" sz="1800" b="0" i="0" u="none" strike="noStrike" dirty="0">
                <a:solidFill>
                  <a:srgbClr val="000000"/>
                </a:solidFill>
                <a:effectLst/>
                <a:latin typeface="Arial" panose="020B0604020202020204" pitchFamily="34" charset="0"/>
              </a:rPr>
              <a:t>. Adafruit. Retrieved June 28, 2021, from https://learn.adafruit.com/i2c-spi-lcd-backpack/overview</a:t>
            </a:r>
            <a:endParaRPr lang="en-CA" b="0" dirty="0">
              <a:effectLst/>
            </a:endParaRPr>
          </a:p>
          <a:p>
            <a:pPr indent="-457200" rtl="0">
              <a:spcBef>
                <a:spcPts val="0"/>
              </a:spcBef>
              <a:spcAft>
                <a:spcPts val="0"/>
              </a:spcAft>
            </a:pPr>
            <a:r>
              <a:rPr lang="en-CA" sz="1800" b="0" i="0" u="none" strike="noStrike" dirty="0">
                <a:solidFill>
                  <a:srgbClr val="000000"/>
                </a:solidFill>
                <a:effectLst/>
                <a:latin typeface="Arial" panose="020B0604020202020204" pitchFamily="34" charset="0"/>
              </a:rPr>
              <a:t>Adafruit. (n.d.). </a:t>
            </a:r>
            <a:r>
              <a:rPr lang="en-CA" sz="1800" b="0" i="1" u="none" strike="noStrike" dirty="0">
                <a:solidFill>
                  <a:srgbClr val="000000"/>
                </a:solidFill>
                <a:effectLst/>
                <a:latin typeface="Arial" panose="020B0604020202020204" pitchFamily="34" charset="0"/>
              </a:rPr>
              <a:t>Raspberry Pi Char LCD Plate</a:t>
            </a:r>
            <a:r>
              <a:rPr lang="en-CA" sz="1800" b="0" i="0" u="none" strike="noStrike" dirty="0">
                <a:solidFill>
                  <a:srgbClr val="000000"/>
                </a:solidFill>
                <a:effectLst/>
                <a:latin typeface="Arial" panose="020B0604020202020204" pitchFamily="34" charset="0"/>
              </a:rPr>
              <a:t>. Adafruit. Retrieved June 28, 2021, from https://learn.adafruit.com/character-lcd-with-raspberry-pi-or-beaglebone-black/raspberry-pi-char-lcd-plate</a:t>
            </a:r>
            <a:endParaRPr lang="en-CA" b="0" dirty="0">
              <a:effectLst/>
            </a:endParaRPr>
          </a:p>
          <a:p>
            <a:pPr indent="-457200" rtl="0">
              <a:spcBef>
                <a:spcPts val="0"/>
              </a:spcBef>
              <a:spcAft>
                <a:spcPts val="0"/>
              </a:spcAft>
            </a:pPr>
            <a:r>
              <a:rPr lang="en-CA" sz="1800" b="0" i="0" u="none" strike="noStrike" dirty="0" err="1">
                <a:solidFill>
                  <a:srgbClr val="000000"/>
                </a:solidFill>
                <a:effectLst/>
                <a:latin typeface="Arial" panose="020B0604020202020204" pitchFamily="34" charset="0"/>
              </a:rPr>
              <a:t>Loflin</a:t>
            </a:r>
            <a:r>
              <a:rPr lang="en-CA" sz="1800" b="0" i="0" u="none" strike="noStrike" dirty="0">
                <a:solidFill>
                  <a:srgbClr val="000000"/>
                </a:solidFill>
                <a:effectLst/>
                <a:latin typeface="Arial" panose="020B0604020202020204" pitchFamily="34" charset="0"/>
              </a:rPr>
              <a:t>, L. (2018). </a:t>
            </a:r>
            <a:r>
              <a:rPr lang="en-CA" sz="1800" b="0" i="1" u="none" strike="noStrike" dirty="0">
                <a:solidFill>
                  <a:srgbClr val="000000"/>
                </a:solidFill>
                <a:effectLst/>
                <a:latin typeface="Arial" panose="020B0604020202020204" pitchFamily="34" charset="0"/>
              </a:rPr>
              <a:t>I2C LCD to Raspberry Pi in C</a:t>
            </a:r>
            <a:r>
              <a:rPr lang="en-CA" sz="1800" b="0" i="0" u="none" strike="noStrike" dirty="0">
                <a:solidFill>
                  <a:srgbClr val="000000"/>
                </a:solidFill>
                <a:effectLst/>
                <a:latin typeface="Arial" panose="020B0604020202020204" pitchFamily="34" charset="0"/>
              </a:rPr>
              <a:t>. </a:t>
            </a:r>
            <a:r>
              <a:rPr lang="en-CA" sz="1800" b="0" i="0" u="none" strike="noStrike" dirty="0" err="1">
                <a:solidFill>
                  <a:srgbClr val="000000"/>
                </a:solidFill>
                <a:effectLst/>
                <a:latin typeface="Arial" panose="020B0604020202020204" pitchFamily="34" charset="0"/>
              </a:rPr>
              <a:t>bristolwatch</a:t>
            </a:r>
            <a:r>
              <a:rPr lang="en-CA" sz="1800" b="0" i="0" u="none" strike="noStrike" dirty="0">
                <a:solidFill>
                  <a:srgbClr val="000000"/>
                </a:solidFill>
                <a:effectLst/>
                <a:latin typeface="Arial" panose="020B0604020202020204" pitchFamily="34" charset="0"/>
              </a:rPr>
              <a:t>. Retrieved June 28, 2021, from https://www.bristolwatch.com/rpi/i2clcd.htm</a:t>
            </a:r>
            <a:endParaRPr lang="en-CA" b="0" dirty="0">
              <a:effectLst/>
            </a:endParaRPr>
          </a:p>
          <a:p>
            <a:pPr indent="-457200" rtl="0">
              <a:spcBef>
                <a:spcPts val="0"/>
              </a:spcBef>
              <a:spcAft>
                <a:spcPts val="0"/>
              </a:spcAft>
            </a:pPr>
            <a:r>
              <a:rPr lang="en-CA" sz="1800" b="0" i="0" u="none" strike="noStrike" dirty="0">
                <a:solidFill>
                  <a:srgbClr val="000000"/>
                </a:solidFill>
                <a:effectLst/>
                <a:latin typeface="Arial" panose="020B0604020202020204" pitchFamily="34" charset="0"/>
              </a:rPr>
              <a:t>Monk, S., &amp; Ada, L. (n.d.). </a:t>
            </a:r>
            <a:r>
              <a:rPr lang="en-CA" sz="1800" b="0" i="1" u="none" strike="noStrike" dirty="0">
                <a:solidFill>
                  <a:srgbClr val="000000"/>
                </a:solidFill>
                <a:effectLst/>
                <a:latin typeface="Arial" panose="020B0604020202020204" pitchFamily="34" charset="0"/>
              </a:rPr>
              <a:t>Adafruit's Raspberry Pi Lesson 4. GPIO Setup</a:t>
            </a:r>
            <a:r>
              <a:rPr lang="en-CA" sz="1800" b="0" i="0" u="none" strike="noStrike" dirty="0">
                <a:solidFill>
                  <a:srgbClr val="000000"/>
                </a:solidFill>
                <a:effectLst/>
                <a:latin typeface="Arial" panose="020B0604020202020204" pitchFamily="34" charset="0"/>
              </a:rPr>
              <a:t>. Adafruit. Retrieved June 28, 2021, from https://learn.adafruit.com/adafruits-raspberry-pi-lesson-4-gpio-setup/the-gpio-connector</a:t>
            </a:r>
            <a:endParaRPr lang="en-CA" b="0" dirty="0">
              <a:effectLst/>
            </a:endParaRPr>
          </a:p>
        </p:txBody>
      </p:sp>
    </p:spTree>
    <p:extLst>
      <p:ext uri="{BB962C8B-B14F-4D97-AF65-F5344CB8AC3E}">
        <p14:creationId xmlns:p14="http://schemas.microsoft.com/office/powerpoint/2010/main" val="219678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ABEE-0206-43E2-AE3F-AEC31C71C5FF}"/>
              </a:ext>
            </a:extLst>
          </p:cNvPr>
          <p:cNvSpPr>
            <a:spLocks noGrp="1"/>
          </p:cNvSpPr>
          <p:nvPr>
            <p:ph type="title"/>
          </p:nvPr>
        </p:nvSpPr>
        <p:spPr/>
        <p:txBody>
          <a:bodyPr/>
          <a:lstStyle/>
          <a:p>
            <a:r>
              <a:rPr lang="en-US" dirty="0"/>
              <a:t>Character LCD - Specification</a:t>
            </a:r>
            <a:endParaRPr lang="en-CA" dirty="0"/>
          </a:p>
        </p:txBody>
      </p:sp>
      <p:pic>
        <p:nvPicPr>
          <p:cNvPr id="1028" name="Picture 4" descr="Character LCD with 16x2 characters, with header and potentiometer">
            <a:extLst>
              <a:ext uri="{FF2B5EF4-FFF2-40B4-BE49-F238E27FC236}">
                <a16:creationId xmlns:a16="http://schemas.microsoft.com/office/drawing/2014/main" id="{7F2E3324-2D4E-4054-9882-58A1D0CE94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55709" y="864108"/>
            <a:ext cx="3593553" cy="26970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073B3F2-CF33-458C-8A85-9B161AAD9715}"/>
              </a:ext>
            </a:extLst>
          </p:cNvPr>
          <p:cNvSpPr txBox="1">
            <a:spLocks/>
          </p:cNvSpPr>
          <p:nvPr/>
        </p:nvSpPr>
        <p:spPr>
          <a:xfrm>
            <a:off x="3869268" y="864108"/>
            <a:ext cx="4286441" cy="5693710"/>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5 × 8 and 5 × 10 dot matrix possible</a:t>
            </a:r>
          </a:p>
          <a:p>
            <a:r>
              <a:rPr lang="en-US" dirty="0"/>
              <a:t>Low power operation support:</a:t>
            </a:r>
          </a:p>
          <a:p>
            <a:pPr lvl="1"/>
            <a:r>
              <a:rPr lang="en-US" dirty="0"/>
              <a:t>2.7 to 5.5V</a:t>
            </a:r>
          </a:p>
          <a:p>
            <a:r>
              <a:rPr lang="en-US" dirty="0"/>
              <a:t>• Wide range of liquid crystal display driver power</a:t>
            </a:r>
          </a:p>
          <a:p>
            <a:pPr lvl="1"/>
            <a:r>
              <a:rPr lang="en-US" dirty="0"/>
              <a:t>3.0 to 11V</a:t>
            </a:r>
          </a:p>
          <a:p>
            <a:r>
              <a:rPr lang="en-US" dirty="0"/>
              <a:t>• Liquid crystal drive waveform</a:t>
            </a:r>
          </a:p>
          <a:p>
            <a:pPr lvl="1"/>
            <a:r>
              <a:rPr lang="en-US" dirty="0"/>
              <a:t>A (One line frequency AC waveform)</a:t>
            </a:r>
          </a:p>
          <a:p>
            <a:r>
              <a:rPr lang="en-US" dirty="0"/>
              <a:t>• Correspond to high speed MPU bus interface</a:t>
            </a:r>
          </a:p>
          <a:p>
            <a:pPr lvl="1"/>
            <a:r>
              <a:rPr lang="en-US" dirty="0"/>
              <a:t>2 MHz (when VCC = 5V)</a:t>
            </a:r>
          </a:p>
          <a:p>
            <a:r>
              <a:rPr lang="en-US" dirty="0"/>
              <a:t>• 4-bit or 8-bit MPU interface enabled</a:t>
            </a:r>
          </a:p>
          <a:p>
            <a:r>
              <a:rPr lang="en-US" dirty="0"/>
              <a:t>• 80 × 8-bit display RAM (80 characters max.)</a:t>
            </a:r>
          </a:p>
          <a:p>
            <a:r>
              <a:rPr lang="en-US" dirty="0"/>
              <a:t>• 9,920-bit character generator ROM for a total of 240 character fonts</a:t>
            </a:r>
          </a:p>
          <a:p>
            <a:pPr lvl="1"/>
            <a:r>
              <a:rPr lang="en-US" dirty="0"/>
              <a:t>208 character fonts (5 × 8 dot)</a:t>
            </a:r>
          </a:p>
          <a:p>
            <a:pPr lvl="1"/>
            <a:r>
              <a:rPr lang="en-US" dirty="0"/>
              <a:t>32 character fonts (5 × 10 dot)</a:t>
            </a:r>
          </a:p>
          <a:p>
            <a:pPr marL="502920" lvl="1" indent="0">
              <a:buFont typeface="Wingdings 2" pitchFamily="18" charset="2"/>
              <a:buNone/>
            </a:pPr>
            <a:endParaRPr lang="en-US" dirty="0"/>
          </a:p>
        </p:txBody>
      </p:sp>
    </p:spTree>
    <p:extLst>
      <p:ext uri="{BB962C8B-B14F-4D97-AF65-F5344CB8AC3E}">
        <p14:creationId xmlns:p14="http://schemas.microsoft.com/office/powerpoint/2010/main" val="173946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78D6-AFB1-4583-BBB9-B4D796FBD87E}"/>
              </a:ext>
            </a:extLst>
          </p:cNvPr>
          <p:cNvSpPr>
            <a:spLocks noGrp="1"/>
          </p:cNvSpPr>
          <p:nvPr>
            <p:ph type="title"/>
          </p:nvPr>
        </p:nvSpPr>
        <p:spPr/>
        <p:txBody>
          <a:bodyPr/>
          <a:lstStyle/>
          <a:p>
            <a:r>
              <a:rPr lang="en-US" dirty="0"/>
              <a:t>Character LCD - Specification</a:t>
            </a:r>
            <a:endParaRPr lang="en-CA" dirty="0"/>
          </a:p>
        </p:txBody>
      </p:sp>
      <p:sp>
        <p:nvSpPr>
          <p:cNvPr id="5" name="Content Placeholder 4">
            <a:extLst>
              <a:ext uri="{FF2B5EF4-FFF2-40B4-BE49-F238E27FC236}">
                <a16:creationId xmlns:a16="http://schemas.microsoft.com/office/drawing/2014/main" id="{BFFB40D6-80ED-4CFC-AD22-2BA16616D095}"/>
              </a:ext>
            </a:extLst>
          </p:cNvPr>
          <p:cNvSpPr>
            <a:spLocks noGrp="1"/>
          </p:cNvSpPr>
          <p:nvPr>
            <p:ph idx="1"/>
          </p:nvPr>
        </p:nvSpPr>
        <p:spPr/>
        <p:txBody>
          <a:bodyPr>
            <a:normAutofit fontScale="92500" lnSpcReduction="20000"/>
          </a:bodyPr>
          <a:lstStyle/>
          <a:p>
            <a:r>
              <a:rPr lang="en-US" dirty="0"/>
              <a:t>64 × 8-bit character generator RAM</a:t>
            </a:r>
          </a:p>
          <a:p>
            <a:pPr lvl="1"/>
            <a:r>
              <a:rPr lang="en-US" dirty="0"/>
              <a:t> 8 character fonts (5 × 8 dot)</a:t>
            </a:r>
          </a:p>
          <a:p>
            <a:pPr lvl="1"/>
            <a:r>
              <a:rPr lang="en-US" dirty="0"/>
              <a:t>4 character fonts (5 × 10 dot)</a:t>
            </a:r>
          </a:p>
          <a:p>
            <a:r>
              <a:rPr lang="en-US" dirty="0"/>
              <a:t>16-common × 40-segment liquid crystal display driver</a:t>
            </a:r>
          </a:p>
          <a:p>
            <a:r>
              <a:rPr lang="en-US" dirty="0"/>
              <a:t>Programmable duty cycles</a:t>
            </a:r>
          </a:p>
          <a:p>
            <a:pPr lvl="1"/>
            <a:r>
              <a:rPr lang="en-US" dirty="0"/>
              <a:t>1/8 for one line of 5 × 8 dots with cursor</a:t>
            </a:r>
          </a:p>
          <a:p>
            <a:pPr lvl="1"/>
            <a:r>
              <a:rPr lang="en-US" dirty="0"/>
              <a:t>1/11 for one line of 5 × 10 dots with cursor</a:t>
            </a:r>
          </a:p>
          <a:p>
            <a:pPr lvl="1"/>
            <a:r>
              <a:rPr lang="en-US" dirty="0"/>
              <a:t>1/16 for two lines of 5 × 8 dots with cursor</a:t>
            </a:r>
          </a:p>
          <a:p>
            <a:r>
              <a:rPr lang="en-US" dirty="0"/>
              <a:t>Wide range of instruction functions:</a:t>
            </a:r>
          </a:p>
          <a:p>
            <a:pPr lvl="1"/>
            <a:r>
              <a:rPr lang="en-US" dirty="0"/>
              <a:t>Display clear, cursor home, display on/off, cursor on/off, display character blink, cursor shift, display shift</a:t>
            </a:r>
          </a:p>
          <a:p>
            <a:r>
              <a:rPr lang="en-US" dirty="0"/>
              <a:t>Pin function compatibility with HD44780S</a:t>
            </a:r>
          </a:p>
          <a:p>
            <a:r>
              <a:rPr lang="en-US" dirty="0"/>
              <a:t>Automatic reset circuit that initializes the controller/driver after power on</a:t>
            </a:r>
          </a:p>
          <a:p>
            <a:r>
              <a:rPr lang="en-US" dirty="0"/>
              <a:t>Internal oscillator with external resistors</a:t>
            </a:r>
          </a:p>
          <a:p>
            <a:r>
              <a:rPr lang="en-US" dirty="0"/>
              <a:t>Low power consumption</a:t>
            </a:r>
            <a:endParaRPr lang="en-CA" dirty="0"/>
          </a:p>
        </p:txBody>
      </p:sp>
    </p:spTree>
    <p:extLst>
      <p:ext uri="{BB962C8B-B14F-4D97-AF65-F5344CB8AC3E}">
        <p14:creationId xmlns:p14="http://schemas.microsoft.com/office/powerpoint/2010/main" val="385791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DA19-DE9B-4A90-9AC4-0A6B1101C9F2}"/>
              </a:ext>
            </a:extLst>
          </p:cNvPr>
          <p:cNvSpPr>
            <a:spLocks noGrp="1"/>
          </p:cNvSpPr>
          <p:nvPr>
            <p:ph type="title"/>
          </p:nvPr>
        </p:nvSpPr>
        <p:spPr/>
        <p:txBody>
          <a:bodyPr/>
          <a:lstStyle/>
          <a:p>
            <a:r>
              <a:rPr lang="en-US" dirty="0"/>
              <a:t>Character LCD - Pinout</a:t>
            </a:r>
            <a:endParaRPr lang="en-CA" dirty="0"/>
          </a:p>
        </p:txBody>
      </p:sp>
      <p:pic>
        <p:nvPicPr>
          <p:cNvPr id="5" name="Picture 4">
            <a:extLst>
              <a:ext uri="{FF2B5EF4-FFF2-40B4-BE49-F238E27FC236}">
                <a16:creationId xmlns:a16="http://schemas.microsoft.com/office/drawing/2014/main" id="{68B8166D-F613-4F8B-8D62-81C83B3ABE16}"/>
              </a:ext>
            </a:extLst>
          </p:cNvPr>
          <p:cNvPicPr>
            <a:picLocks noChangeAspect="1"/>
          </p:cNvPicPr>
          <p:nvPr/>
        </p:nvPicPr>
        <p:blipFill>
          <a:blip r:embed="rId2"/>
          <a:stretch>
            <a:fillRect/>
          </a:stretch>
        </p:blipFill>
        <p:spPr>
          <a:xfrm>
            <a:off x="3540558" y="1237832"/>
            <a:ext cx="8231308" cy="4601183"/>
          </a:xfrm>
          <a:prstGeom prst="rect">
            <a:avLst/>
          </a:prstGeom>
        </p:spPr>
      </p:pic>
    </p:spTree>
    <p:extLst>
      <p:ext uri="{BB962C8B-B14F-4D97-AF65-F5344CB8AC3E}">
        <p14:creationId xmlns:p14="http://schemas.microsoft.com/office/powerpoint/2010/main" val="258576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3188-F240-4893-B76F-A81D9E2F00AD}"/>
              </a:ext>
            </a:extLst>
          </p:cNvPr>
          <p:cNvSpPr>
            <a:spLocks noGrp="1"/>
          </p:cNvSpPr>
          <p:nvPr>
            <p:ph type="title"/>
          </p:nvPr>
        </p:nvSpPr>
        <p:spPr/>
        <p:txBody>
          <a:bodyPr/>
          <a:lstStyle/>
          <a:p>
            <a:r>
              <a:rPr lang="en-US" dirty="0"/>
              <a:t>Character LCD – Raspberry pi – Normal connection</a:t>
            </a:r>
            <a:endParaRPr lang="en-CA" dirty="0"/>
          </a:p>
        </p:txBody>
      </p:sp>
      <p:sp>
        <p:nvSpPr>
          <p:cNvPr id="3" name="Content Placeholder 2">
            <a:extLst>
              <a:ext uri="{FF2B5EF4-FFF2-40B4-BE49-F238E27FC236}">
                <a16:creationId xmlns:a16="http://schemas.microsoft.com/office/drawing/2014/main" id="{9BB88F25-22F3-4566-BEB0-78647DE1A2CE}"/>
              </a:ext>
            </a:extLst>
          </p:cNvPr>
          <p:cNvSpPr>
            <a:spLocks noGrp="1"/>
          </p:cNvSpPr>
          <p:nvPr>
            <p:ph idx="1"/>
          </p:nvPr>
        </p:nvSpPr>
        <p:spPr>
          <a:xfrm>
            <a:off x="3869267" y="864108"/>
            <a:ext cx="7472988" cy="5259601"/>
          </a:xfrm>
        </p:spPr>
        <p:txBody>
          <a:bodyPr>
            <a:normAutofit/>
          </a:bodyPr>
          <a:lstStyle/>
          <a:p>
            <a:pPr algn="l">
              <a:buFont typeface="Arial" panose="020B0604020202020204" pitchFamily="34" charset="0"/>
              <a:buChar char="•"/>
            </a:pPr>
            <a:r>
              <a:rPr lang="en-US" b="0" i="0" dirty="0">
                <a:solidFill>
                  <a:srgbClr val="333333"/>
                </a:solidFill>
                <a:effectLst/>
                <a:latin typeface="proxima nova"/>
              </a:rPr>
              <a:t>From the LCD pins to Raspberry pi 4, we can connect:</a:t>
            </a:r>
          </a:p>
          <a:p>
            <a:pPr lvl="1">
              <a:buFont typeface="Arial" panose="020B0604020202020204" pitchFamily="34" charset="0"/>
              <a:buChar char="•"/>
            </a:pPr>
            <a:r>
              <a:rPr lang="en-US" b="0" i="0" dirty="0">
                <a:solidFill>
                  <a:srgbClr val="333333"/>
                </a:solidFill>
                <a:effectLst/>
                <a:latin typeface="proxima nova"/>
              </a:rPr>
              <a:t>Pin #1 of the LCD goes to ground</a:t>
            </a:r>
          </a:p>
          <a:p>
            <a:pPr lvl="1">
              <a:buFont typeface="Arial" panose="020B0604020202020204" pitchFamily="34" charset="0"/>
              <a:buChar char="•"/>
            </a:pPr>
            <a:r>
              <a:rPr lang="en-US" b="0" i="0" dirty="0">
                <a:solidFill>
                  <a:srgbClr val="333333"/>
                </a:solidFill>
                <a:effectLst/>
                <a:latin typeface="proxima nova"/>
              </a:rPr>
              <a:t>Pin #2 of the LCD goes to +5V</a:t>
            </a:r>
          </a:p>
          <a:p>
            <a:pPr lvl="1">
              <a:buFont typeface="Arial" panose="020B0604020202020204" pitchFamily="34" charset="0"/>
              <a:buChar char="•"/>
            </a:pPr>
            <a:r>
              <a:rPr lang="en-US" b="0" i="0" dirty="0">
                <a:solidFill>
                  <a:srgbClr val="333333"/>
                </a:solidFill>
                <a:effectLst/>
                <a:latin typeface="proxima nova"/>
              </a:rPr>
              <a:t>Pin #3 (Vo) connects to the middle of the potentiometer</a:t>
            </a:r>
          </a:p>
          <a:p>
            <a:pPr lvl="1">
              <a:buFont typeface="Arial" panose="020B0604020202020204" pitchFamily="34" charset="0"/>
              <a:buChar char="•"/>
            </a:pPr>
            <a:r>
              <a:rPr lang="en-US" b="0" i="0" dirty="0">
                <a:solidFill>
                  <a:srgbClr val="333333"/>
                </a:solidFill>
                <a:effectLst/>
                <a:latin typeface="proxima nova"/>
              </a:rPr>
              <a:t>Pin #4 (RS) connects to the Cobbler #22</a:t>
            </a:r>
          </a:p>
          <a:p>
            <a:pPr lvl="1">
              <a:buFont typeface="Arial" panose="020B0604020202020204" pitchFamily="34" charset="0"/>
              <a:buChar char="•"/>
            </a:pPr>
            <a:r>
              <a:rPr lang="en-US" b="0" i="0" dirty="0">
                <a:solidFill>
                  <a:srgbClr val="333333"/>
                </a:solidFill>
                <a:effectLst/>
                <a:latin typeface="proxima nova"/>
              </a:rPr>
              <a:t>Pin #5 (RW) goes to ground</a:t>
            </a:r>
          </a:p>
          <a:p>
            <a:pPr lvl="1">
              <a:buFont typeface="Arial" panose="020B0604020202020204" pitchFamily="34" charset="0"/>
              <a:buChar char="•"/>
            </a:pPr>
            <a:r>
              <a:rPr lang="en-US" b="0" i="0" dirty="0">
                <a:solidFill>
                  <a:srgbClr val="333333"/>
                </a:solidFill>
                <a:effectLst/>
                <a:latin typeface="proxima nova"/>
              </a:rPr>
              <a:t>Pin #6 (EN) connects to Cobbler #17</a:t>
            </a:r>
          </a:p>
          <a:p>
            <a:pPr lvl="1">
              <a:buFont typeface="Arial" panose="020B0604020202020204" pitchFamily="34" charset="0"/>
              <a:buChar char="•"/>
            </a:pPr>
            <a:r>
              <a:rPr lang="en-US" b="0" i="0" dirty="0">
                <a:solidFill>
                  <a:srgbClr val="333333"/>
                </a:solidFill>
                <a:effectLst/>
                <a:latin typeface="proxima nova"/>
              </a:rPr>
              <a:t>Skip LCD Pins #7, #8, #9 and #10</a:t>
            </a:r>
          </a:p>
          <a:p>
            <a:pPr lvl="1">
              <a:buFont typeface="Arial" panose="020B0604020202020204" pitchFamily="34" charset="0"/>
              <a:buChar char="•"/>
            </a:pPr>
            <a:r>
              <a:rPr lang="en-US" b="0" i="0" dirty="0">
                <a:solidFill>
                  <a:srgbClr val="333333"/>
                </a:solidFill>
                <a:effectLst/>
                <a:latin typeface="proxima nova"/>
              </a:rPr>
              <a:t>Pin #11 (D4) connects to cobbler #25</a:t>
            </a:r>
          </a:p>
          <a:p>
            <a:pPr lvl="1">
              <a:buFont typeface="Arial" panose="020B0604020202020204" pitchFamily="34" charset="0"/>
              <a:buChar char="•"/>
            </a:pPr>
            <a:r>
              <a:rPr lang="en-US" b="0" i="0" dirty="0">
                <a:solidFill>
                  <a:srgbClr val="333333"/>
                </a:solidFill>
                <a:effectLst/>
                <a:latin typeface="proxima nova"/>
              </a:rPr>
              <a:t>Pin #12 (D5) connects to Cobbler #24</a:t>
            </a:r>
          </a:p>
          <a:p>
            <a:pPr lvl="1">
              <a:buFont typeface="Arial" panose="020B0604020202020204" pitchFamily="34" charset="0"/>
              <a:buChar char="•"/>
            </a:pPr>
            <a:r>
              <a:rPr lang="en-US" b="0" i="0" dirty="0">
                <a:solidFill>
                  <a:srgbClr val="333333"/>
                </a:solidFill>
                <a:effectLst/>
                <a:latin typeface="proxima nova"/>
              </a:rPr>
              <a:t>Pin #13 (D6) connects to Cobber #23</a:t>
            </a:r>
          </a:p>
          <a:p>
            <a:pPr lvl="1">
              <a:buFont typeface="Arial" panose="020B0604020202020204" pitchFamily="34" charset="0"/>
              <a:buChar char="•"/>
            </a:pPr>
            <a:r>
              <a:rPr lang="en-US" b="0" i="0" dirty="0">
                <a:solidFill>
                  <a:srgbClr val="333333"/>
                </a:solidFill>
                <a:effectLst/>
                <a:latin typeface="proxima nova"/>
              </a:rPr>
              <a:t>Pin #14 (D7) connects to Cobber #18</a:t>
            </a:r>
          </a:p>
          <a:p>
            <a:pPr lvl="1">
              <a:buFont typeface="Arial" panose="020B0604020202020204" pitchFamily="34" charset="0"/>
              <a:buChar char="•"/>
            </a:pPr>
            <a:r>
              <a:rPr lang="en-US" b="0" i="0" dirty="0">
                <a:solidFill>
                  <a:srgbClr val="333333"/>
                </a:solidFill>
                <a:effectLst/>
                <a:latin typeface="proxima nova"/>
              </a:rPr>
              <a:t>Pin #15 (LED +) goes to +5V (red wire)</a:t>
            </a:r>
          </a:p>
          <a:p>
            <a:pPr lvl="1">
              <a:buFont typeface="Arial" panose="020B0604020202020204" pitchFamily="34" charset="0"/>
              <a:buChar char="•"/>
            </a:pPr>
            <a:r>
              <a:rPr lang="en-US" b="0" i="0" dirty="0">
                <a:solidFill>
                  <a:srgbClr val="333333"/>
                </a:solidFill>
                <a:effectLst/>
                <a:latin typeface="proxima nova"/>
              </a:rPr>
              <a:t>Pin #16 (LED -) goes to ground (black wire)</a:t>
            </a:r>
          </a:p>
          <a:p>
            <a:pPr algn="l">
              <a:buFont typeface="Arial" panose="020B0604020202020204" pitchFamily="34" charset="0"/>
              <a:buChar char="•"/>
            </a:pPr>
            <a:r>
              <a:rPr lang="en-US" b="0" i="0" dirty="0">
                <a:solidFill>
                  <a:srgbClr val="333333"/>
                </a:solidFill>
                <a:effectLst/>
                <a:latin typeface="proxima nova"/>
              </a:rPr>
              <a:t>One disadvantage is this method taking too many pins.</a:t>
            </a:r>
          </a:p>
        </p:txBody>
      </p:sp>
    </p:spTree>
    <p:extLst>
      <p:ext uri="{BB962C8B-B14F-4D97-AF65-F5344CB8AC3E}">
        <p14:creationId xmlns:p14="http://schemas.microsoft.com/office/powerpoint/2010/main" val="44456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1BC0-2F45-43AF-BDF8-DE0B42906FB5}"/>
              </a:ext>
            </a:extLst>
          </p:cNvPr>
          <p:cNvSpPr>
            <a:spLocks noGrp="1"/>
          </p:cNvSpPr>
          <p:nvPr>
            <p:ph type="title"/>
          </p:nvPr>
        </p:nvSpPr>
        <p:spPr/>
        <p:txBody>
          <a:bodyPr/>
          <a:lstStyle/>
          <a:p>
            <a:r>
              <a:rPr lang="en-US" dirty="0"/>
              <a:t>Character LCD – MCP230XX chip</a:t>
            </a:r>
            <a:endParaRPr lang="en-CA" dirty="0"/>
          </a:p>
        </p:txBody>
      </p:sp>
      <p:sp>
        <p:nvSpPr>
          <p:cNvPr id="3" name="Content Placeholder 2">
            <a:extLst>
              <a:ext uri="{FF2B5EF4-FFF2-40B4-BE49-F238E27FC236}">
                <a16:creationId xmlns:a16="http://schemas.microsoft.com/office/drawing/2014/main" id="{44178184-5A87-40A1-A329-78ADC2B7F8FD}"/>
              </a:ext>
            </a:extLst>
          </p:cNvPr>
          <p:cNvSpPr>
            <a:spLocks noGrp="1"/>
          </p:cNvSpPr>
          <p:nvPr>
            <p:ph idx="1"/>
          </p:nvPr>
        </p:nvSpPr>
        <p:spPr/>
        <p:txBody>
          <a:bodyPr/>
          <a:lstStyle/>
          <a:p>
            <a:pPr algn="l"/>
            <a:r>
              <a:rPr lang="en-US" dirty="0"/>
              <a:t>To use an MCP230xx chip with a character LCD you will need to wire the MCP chip to your board's I2C pins, and then wire the LCD to the MCP chip. </a:t>
            </a:r>
          </a:p>
          <a:p>
            <a:pPr algn="l"/>
            <a:r>
              <a:rPr lang="en-US" dirty="0"/>
              <a:t>For advanced users, this project can be used for general purpose I/O expansion, the MCP23008 has 8 </a:t>
            </a:r>
            <a:r>
              <a:rPr lang="en-US" dirty="0" err="1"/>
              <a:t>i</a:t>
            </a:r>
            <a:r>
              <a:rPr lang="en-US" dirty="0"/>
              <a:t>/o pins (7 are connected) with optional pullups, the SPI 74HC595 has 7 outputs.</a:t>
            </a:r>
          </a:p>
          <a:p>
            <a:r>
              <a:rPr lang="en-US" dirty="0"/>
              <a:t>The </a:t>
            </a:r>
            <a:r>
              <a:rPr lang="en-US" dirty="0">
                <a:hlinkClick r:id="rId2"/>
              </a:rPr>
              <a:t>MCP23008</a:t>
            </a:r>
            <a:r>
              <a:rPr lang="en-US" dirty="0"/>
              <a:t> and </a:t>
            </a:r>
            <a:r>
              <a:rPr lang="en-US" dirty="0">
                <a:hlinkClick r:id="rId3"/>
              </a:rPr>
              <a:t>MCP23017</a:t>
            </a:r>
            <a:r>
              <a:rPr lang="en-US" dirty="0"/>
              <a:t> family of chips provide an easy way to add extra digital inputs and outputs to your development board.  These chips are controlled with an I2C connection and add 8 or 16 extra digital pins that can act as outputs or inputs (even with optional pull-up resistors). </a:t>
            </a:r>
            <a:endParaRPr lang="en-CA" dirty="0"/>
          </a:p>
        </p:txBody>
      </p:sp>
    </p:spTree>
    <p:extLst>
      <p:ext uri="{BB962C8B-B14F-4D97-AF65-F5344CB8AC3E}">
        <p14:creationId xmlns:p14="http://schemas.microsoft.com/office/powerpoint/2010/main" val="70521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34A-9729-4096-9DEF-66D61233E088}"/>
              </a:ext>
            </a:extLst>
          </p:cNvPr>
          <p:cNvSpPr>
            <a:spLocks noGrp="1"/>
          </p:cNvSpPr>
          <p:nvPr>
            <p:ph type="title"/>
          </p:nvPr>
        </p:nvSpPr>
        <p:spPr/>
        <p:txBody>
          <a:bodyPr/>
          <a:lstStyle/>
          <a:p>
            <a:r>
              <a:rPr lang="en-US" dirty="0"/>
              <a:t>Character LCD – MCP23008 chip – pinout </a:t>
            </a:r>
            <a:endParaRPr lang="en-CA" dirty="0"/>
          </a:p>
        </p:txBody>
      </p:sp>
      <p:pic>
        <p:nvPicPr>
          <p:cNvPr id="4" name="Picture 2">
            <a:extLst>
              <a:ext uri="{FF2B5EF4-FFF2-40B4-BE49-F238E27FC236}">
                <a16:creationId xmlns:a16="http://schemas.microsoft.com/office/drawing/2014/main" id="{D0B041A3-47B2-4C7A-8288-83B7A5AA1F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0350" y="1852612"/>
            <a:ext cx="43719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49995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291</TotalTime>
  <Words>3738</Words>
  <Application>Microsoft Office PowerPoint</Application>
  <PresentationFormat>Widescreen</PresentationFormat>
  <Paragraphs>199</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Consolas</vt:lpstr>
      <vt:lpstr>Corbel</vt:lpstr>
      <vt:lpstr>Helvetica Neue</vt:lpstr>
      <vt:lpstr>proxima nova</vt:lpstr>
      <vt:lpstr>Times New Roman</vt:lpstr>
      <vt:lpstr>Wingdings 2</vt:lpstr>
      <vt:lpstr>Frame</vt:lpstr>
      <vt:lpstr>LCD – Raspberry pi 4 Interfacing</vt:lpstr>
      <vt:lpstr>Project summary – Block diagram</vt:lpstr>
      <vt:lpstr>Project Summary – Key features</vt:lpstr>
      <vt:lpstr>Character LCD - Specification</vt:lpstr>
      <vt:lpstr>Character LCD - Specification</vt:lpstr>
      <vt:lpstr>Character LCD - Pinout</vt:lpstr>
      <vt:lpstr>Character LCD – Raspberry pi – Normal connection</vt:lpstr>
      <vt:lpstr>Character LCD – MCP230XX chip</vt:lpstr>
      <vt:lpstr>Character LCD – MCP23008 chip – pinout </vt:lpstr>
      <vt:lpstr>Character LCD – I2C/SPI LCD Backpack</vt:lpstr>
      <vt:lpstr>Character LCD – I2C/SPI LCD Backpack</vt:lpstr>
      <vt:lpstr>Character LCD – I2C/SPI LCD Backpack soldering</vt:lpstr>
      <vt:lpstr>I2c Communication – Brief summary </vt:lpstr>
      <vt:lpstr>Raspberry pi  4 – I2C configuration</vt:lpstr>
      <vt:lpstr>Raspberry pi  4 – I2C configuration (cont.) </vt:lpstr>
      <vt:lpstr>Raspberry pi  4 -  I2C/SPI LCD pin connection</vt:lpstr>
      <vt:lpstr>Raspberry pi  4 -  I2C/SPI LCD testing</vt:lpstr>
      <vt:lpstr>Raspberry pi 4 – LCD i2c Interfacing.</vt:lpstr>
      <vt:lpstr>Raspberry pi 4 – LCD I2C Interfacing. Supported library</vt:lpstr>
      <vt:lpstr>Raspberry pi 4 – LCD I2C Interfacing. In C.</vt:lpstr>
      <vt:lpstr>Raspberry pi 4 – LCD I2C Interfacing. &lt;wiringPiI2c.h&gt;</vt:lpstr>
      <vt:lpstr>Raspberry pi 4 – LCD I2C Interfacing. &lt;wiringPiI2c.h&gt; - functions</vt:lpstr>
      <vt:lpstr>Raspberry pi 4 – LCD I2C Interfacing. &lt;wiringPiI2c.h&gt; - functions (cnt.)</vt:lpstr>
      <vt:lpstr>Raspberry pi 4 – LCD I2C Interfacing. Custom  functions</vt:lpstr>
      <vt:lpstr>Raspberry pi 4 – LCD I2C Interfacing. Custom  functions</vt:lpstr>
      <vt:lpstr>Raspberry pi 4 – LCD I2C Interfacing. Custom  functions</vt:lpstr>
      <vt:lpstr>Raspberry pi 4 – LCD I2C Interfacing. Custom  functions</vt:lpstr>
      <vt:lpstr>Raspberry pi 4 – LCD I2C Interfacing. Code</vt:lpstr>
      <vt:lpstr>Raspberry pi 4 – LCD I2C Interfacing. Code</vt:lpstr>
      <vt:lpstr>Raspberry pi 4 – LCD I2C Interfacing. Code</vt:lpstr>
      <vt:lpstr>Raspberry pi 4 – LCD I2C Interfacing. Code</vt:lpstr>
      <vt:lpstr>Raspberry pi 4 – LCD I2C Interfacing. Code</vt:lpstr>
      <vt:lpstr>Raspberry pi 4 – LCD I2C Interfacing. Code</vt:lpstr>
      <vt:lpstr>Raspberry pi 4 – LCD I2C Interfacing. Code</vt:lpstr>
      <vt:lpstr>Raspberry pi 4 – LCD I2C Interfacing. Compile and Run.</vt:lpstr>
      <vt:lpstr>Raspberry pi 4 – LCD I2C Interfacing. Demonstration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LCD </dc:title>
  <dc:creator>Vy Nguyễn</dc:creator>
  <cp:lastModifiedBy>Vy Nguyễn</cp:lastModifiedBy>
  <cp:revision>23</cp:revision>
  <dcterms:created xsi:type="dcterms:W3CDTF">2021-06-28T02:07:40Z</dcterms:created>
  <dcterms:modified xsi:type="dcterms:W3CDTF">2021-06-28T06:58:46Z</dcterms:modified>
</cp:coreProperties>
</file>