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Lst>
  <p:sldSz cy="5143500" cx="9144000"/>
  <p:notesSz cx="6858000" cy="9144000"/>
  <p:embeddedFontLst>
    <p:embeddedFont>
      <p:font typeface="PT Sans Narrow"/>
      <p:regular r:id="rId38"/>
      <p:bold r:id="rId39"/>
    </p:embeddedFont>
    <p:embeddedFont>
      <p:font typeface="Open Sans"/>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penSans-regular.fntdata"/><Relationship Id="rId20" Type="http://schemas.openxmlformats.org/officeDocument/2006/relationships/slide" Target="slides/slide15.xml"/><Relationship Id="rId42" Type="http://schemas.openxmlformats.org/officeDocument/2006/relationships/font" Target="fonts/OpenSans-italic.fntdata"/><Relationship Id="rId41" Type="http://schemas.openxmlformats.org/officeDocument/2006/relationships/font" Target="fonts/OpenSans-bold.fntdata"/><Relationship Id="rId22" Type="http://schemas.openxmlformats.org/officeDocument/2006/relationships/slide" Target="slides/slide17.xml"/><Relationship Id="rId21" Type="http://schemas.openxmlformats.org/officeDocument/2006/relationships/slide" Target="slides/slide16.xml"/><Relationship Id="rId43" Type="http://schemas.openxmlformats.org/officeDocument/2006/relationships/font" Target="fonts/OpenSans-boldItalic.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PTSansNarrow-bold.fntdata"/><Relationship Id="rId16" Type="http://schemas.openxmlformats.org/officeDocument/2006/relationships/slide" Target="slides/slide11.xml"/><Relationship Id="rId38" Type="http://schemas.openxmlformats.org/officeDocument/2006/relationships/font" Target="fonts/PTSansNarrow-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e3908d6839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e3908d6839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e3908d6839_0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e3908d6839_0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e3908d6839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e3908d6839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e3908d6839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e3908d6839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e3908d6839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e3908d6839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e3908d6839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e3908d6839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e3908d6839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e3908d6839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e3908d6839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e3908d6839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e3908d6839_0_3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e3908d6839_0_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e3908d6839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e3908d6839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e3908d6839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e3908d6839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e3908d6839_0_3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e3908d6839_0_3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e3908d6839_0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e3908d6839_0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e3908d6839_0_3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e3908d6839_0_3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e3908d6839_0_3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e3908d6839_0_3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e3908d6839_0_3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e3908d6839_0_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e3908d6839_0_3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e3908d6839_0_3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e3908d6839_0_3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e3908d6839_0_3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e3908d6839_0_3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e3908d6839_0_3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e3908d6839_0_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e3908d6839_0_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e3908d6839_0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e3908d6839_0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e3908d6839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e3908d6839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e3908d6839_0_3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e3908d6839_0_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e3908d6839_0_2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e3908d6839_0_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e3908d6839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e3908d6839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e3908d6839_0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e3908d6839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e3908d6839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e3908d6839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e3908d6839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e3908d6839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e3908d6839_0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e3908d6839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e3908d6839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e3908d6839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e3908d6839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e3908d6839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github.com/popcornmix/omxplayer" TargetMode="External"/><Relationship Id="rId4" Type="http://schemas.openxmlformats.org/officeDocument/2006/relationships/hyperlink" Target="https://en.wikipedia.org/wiki/OpenMAX" TargetMode="External"/><Relationship Id="rId5" Type="http://schemas.openxmlformats.org/officeDocument/2006/relationships/hyperlink" Target="https://en.wikipedia.org/wiki/VideoCore"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4.png"/><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hyperlink" Target="https://pistilsnursery.com/blogs/journal/music-and-plant-growth-heres-what-the-science-say" TargetMode="External"/><Relationship Id="rId4" Type="http://schemas.openxmlformats.org/officeDocument/2006/relationships/hyperlink" Target="https://www.raspberrypi.org/documentation/configuration/audio-config.md" TargetMode="External"/><Relationship Id="rId5" Type="http://schemas.openxmlformats.org/officeDocument/2006/relationships/hyperlink" Target="https://www.northshore.org/healthy-you/9-health-benefits-of-music/"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hyperlink" Target="https://www.raspberrypi.org/documentation/usage/audio/README.md" TargetMode="External"/><Relationship Id="rId4" Type="http://schemas.openxmlformats.org/officeDocument/2006/relationships/hyperlink" Target="https://raspberry-projects.com/pi/software_utilities/media-players/omxplayer" TargetMode="External"/><Relationship Id="rId5" Type="http://schemas.openxmlformats.org/officeDocument/2006/relationships/hyperlink" Target="https://elinux.org/Omxplayer"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GB"/>
              <a:t>Interfacing Raspberry pi with Speaker	</a:t>
            </a:r>
            <a:endParaRPr/>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fontScale="92500" lnSpcReduction="10000"/>
          </a:bodyPr>
          <a:lstStyle/>
          <a:p>
            <a:pPr indent="0" lvl="0" marL="0" rtl="0" algn="ctr">
              <a:spcBef>
                <a:spcPts val="0"/>
              </a:spcBef>
              <a:spcAft>
                <a:spcPts val="0"/>
              </a:spcAft>
              <a:buNone/>
            </a:pPr>
            <a:r>
              <a:rPr lang="en-GB"/>
              <a:t>Presenter- Amonjot Singh Chhina</a:t>
            </a:r>
            <a:endParaRPr/>
          </a:p>
          <a:p>
            <a:pPr indent="0" lvl="0" marL="0" rtl="0" algn="ctr">
              <a:spcBef>
                <a:spcPts val="0"/>
              </a:spcBef>
              <a:spcAft>
                <a:spcPts val="0"/>
              </a:spcAft>
              <a:buNone/>
            </a:pPr>
            <a:r>
              <a:rPr lang="en-GB"/>
              <a:t>C0772326</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Benefits of music to humans</a:t>
            </a:r>
            <a:endParaRPr/>
          </a:p>
          <a:p>
            <a:pPr indent="0" lvl="0" marL="0" rtl="0" algn="l">
              <a:spcBef>
                <a:spcPts val="0"/>
              </a:spcBef>
              <a:spcAft>
                <a:spcPts val="0"/>
              </a:spcAft>
              <a:buNone/>
            </a:pPr>
            <a:r>
              <a:t/>
            </a:r>
            <a:endParaRPr/>
          </a:p>
        </p:txBody>
      </p:sp>
      <p:sp>
        <p:nvSpPr>
          <p:cNvPr id="125" name="Google Shape;125;p22"/>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457200" rtl="0" algn="l">
              <a:lnSpc>
                <a:spcPct val="160000"/>
              </a:lnSpc>
              <a:spcBef>
                <a:spcPts val="0"/>
              </a:spcBef>
              <a:spcAft>
                <a:spcPts val="0"/>
              </a:spcAft>
              <a:buNone/>
            </a:pPr>
            <a:r>
              <a:rPr b="1" lang="en-GB" sz="1500">
                <a:solidFill>
                  <a:srgbClr val="0A0A0A"/>
                </a:solidFill>
                <a:highlight>
                  <a:srgbClr val="FFFFFF"/>
                </a:highlight>
              </a:rPr>
              <a:t>It eases pain</a:t>
            </a:r>
            <a:r>
              <a:rPr lang="en-GB" sz="1500">
                <a:solidFill>
                  <a:srgbClr val="0A0A0A"/>
                </a:solidFill>
                <a:highlight>
                  <a:srgbClr val="FFFFFF"/>
                </a:highlight>
              </a:rPr>
              <a:t>: Music can meaningfully reduce the perceived intensity of pain, especially in geriatric care, intensive care or palliative medicine.</a:t>
            </a:r>
            <a:endParaRPr sz="1500">
              <a:solidFill>
                <a:srgbClr val="0A0A0A"/>
              </a:solidFill>
              <a:highlight>
                <a:srgbClr val="FFFFFF"/>
              </a:highlight>
            </a:endParaRPr>
          </a:p>
          <a:p>
            <a:pPr indent="0" lvl="0" marL="457200" rtl="0" algn="l">
              <a:lnSpc>
                <a:spcPct val="160000"/>
              </a:lnSpc>
              <a:spcBef>
                <a:spcPts val="1200"/>
              </a:spcBef>
              <a:spcAft>
                <a:spcPts val="0"/>
              </a:spcAft>
              <a:buNone/>
            </a:pPr>
            <a:r>
              <a:rPr b="1" lang="en-GB" sz="1500">
                <a:solidFill>
                  <a:srgbClr val="0A0A0A"/>
                </a:solidFill>
                <a:highlight>
                  <a:srgbClr val="FFFFFF"/>
                </a:highlight>
              </a:rPr>
              <a:t>It helps people eat less</a:t>
            </a:r>
            <a:r>
              <a:rPr lang="en-GB" sz="1500">
                <a:solidFill>
                  <a:srgbClr val="0A0A0A"/>
                </a:solidFill>
                <a:highlight>
                  <a:srgbClr val="FFFFFF"/>
                </a:highlight>
              </a:rPr>
              <a:t>: Playing soft music in the background (and dimming the lights) during a meal can help people slow down while eating and ultimately consume less food in one sitting.</a:t>
            </a:r>
            <a:endParaRPr sz="1500">
              <a:solidFill>
                <a:srgbClr val="0A0A0A"/>
              </a:solidFill>
              <a:highlight>
                <a:srgbClr val="FFFFFF"/>
              </a:highlight>
            </a:endParaRPr>
          </a:p>
          <a:p>
            <a:pPr indent="0" lvl="0" marL="457200" rtl="0" algn="l">
              <a:lnSpc>
                <a:spcPct val="160000"/>
              </a:lnSpc>
              <a:spcBef>
                <a:spcPts val="1200"/>
              </a:spcBef>
              <a:spcAft>
                <a:spcPts val="0"/>
              </a:spcAft>
              <a:buNone/>
            </a:pPr>
            <a:r>
              <a:rPr b="1" lang="en-GB" sz="1500">
                <a:solidFill>
                  <a:srgbClr val="0A0A0A"/>
                </a:solidFill>
                <a:highlight>
                  <a:srgbClr val="FFFFFF"/>
                </a:highlight>
              </a:rPr>
              <a:t>It increases workout endurance</a:t>
            </a:r>
            <a:r>
              <a:rPr lang="en-GB" sz="1500">
                <a:solidFill>
                  <a:srgbClr val="0A0A0A"/>
                </a:solidFill>
                <a:highlight>
                  <a:srgbClr val="FFFFFF"/>
                </a:highlight>
              </a:rPr>
              <a:t>: Listening to those top workout tracks can boost physical performance and increase endurance during a tough exercise session.</a:t>
            </a:r>
            <a:endParaRPr sz="1500">
              <a:solidFill>
                <a:srgbClr val="0A0A0A"/>
              </a:solidFill>
              <a:highlight>
                <a:srgbClr val="FFFFFF"/>
              </a:highlight>
            </a:endParaRPr>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Required Apparatus</a:t>
            </a:r>
            <a:endParaRPr/>
          </a:p>
        </p:txBody>
      </p:sp>
      <p:sp>
        <p:nvSpPr>
          <p:cNvPr id="131" name="Google Shape;131;p23"/>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en-GB"/>
              <a:t>Raspberry pi 4</a:t>
            </a:r>
            <a:endParaRPr/>
          </a:p>
          <a:p>
            <a:pPr indent="-342900" lvl="0" marL="457200" rtl="0" algn="l">
              <a:lnSpc>
                <a:spcPct val="150000"/>
              </a:lnSpc>
              <a:spcBef>
                <a:spcPts val="0"/>
              </a:spcBef>
              <a:spcAft>
                <a:spcPts val="0"/>
              </a:spcAft>
              <a:buSzPts val="1800"/>
              <a:buChar char="●"/>
            </a:pPr>
            <a:r>
              <a:rPr lang="en-GB"/>
              <a:t>Host machine</a:t>
            </a:r>
            <a:endParaRPr/>
          </a:p>
          <a:p>
            <a:pPr indent="-342900" lvl="0" marL="457200" rtl="0" algn="l">
              <a:lnSpc>
                <a:spcPct val="150000"/>
              </a:lnSpc>
              <a:spcBef>
                <a:spcPts val="0"/>
              </a:spcBef>
              <a:spcAft>
                <a:spcPts val="0"/>
              </a:spcAft>
              <a:buSzPts val="1800"/>
              <a:buChar char="●"/>
            </a:pPr>
            <a:r>
              <a:rPr lang="en-GB"/>
              <a:t>Active speaker with aux connection</a:t>
            </a:r>
            <a:endParaRPr/>
          </a:p>
          <a:p>
            <a:pPr indent="-342900" lvl="0" marL="457200" rtl="0" algn="l">
              <a:lnSpc>
                <a:spcPct val="150000"/>
              </a:lnSpc>
              <a:spcBef>
                <a:spcPts val="0"/>
              </a:spcBef>
              <a:spcAft>
                <a:spcPts val="0"/>
              </a:spcAft>
              <a:buSzPts val="1800"/>
              <a:buChar char="●"/>
            </a:pPr>
            <a:r>
              <a:rPr lang="en-GB"/>
              <a:t>Internet connection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Modes of  Speaker Interface</a:t>
            </a:r>
            <a:endParaRPr/>
          </a:p>
        </p:txBody>
      </p:sp>
      <p:sp>
        <p:nvSpPr>
          <p:cNvPr id="137" name="Google Shape;137;p2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en-GB"/>
              <a:t>HDMI </a:t>
            </a:r>
            <a:endParaRPr/>
          </a:p>
          <a:p>
            <a:pPr indent="-342900" lvl="0" marL="457200" rtl="0" algn="l">
              <a:lnSpc>
                <a:spcPct val="150000"/>
              </a:lnSpc>
              <a:spcBef>
                <a:spcPts val="0"/>
              </a:spcBef>
              <a:spcAft>
                <a:spcPts val="0"/>
              </a:spcAft>
              <a:buSzPts val="1800"/>
              <a:buChar char="●"/>
            </a:pPr>
            <a:r>
              <a:rPr lang="en-GB"/>
              <a:t>Bluetooth</a:t>
            </a:r>
            <a:endParaRPr/>
          </a:p>
          <a:p>
            <a:pPr indent="-342900" lvl="0" marL="457200" rtl="0" algn="l">
              <a:lnSpc>
                <a:spcPct val="150000"/>
              </a:lnSpc>
              <a:spcBef>
                <a:spcPts val="0"/>
              </a:spcBef>
              <a:spcAft>
                <a:spcPts val="0"/>
              </a:spcAft>
              <a:buSzPts val="1800"/>
              <a:buChar char="●"/>
            </a:pPr>
            <a:r>
              <a:rPr lang="en-GB"/>
              <a:t>AUX port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    HDMI 	</a:t>
            </a:r>
            <a:endParaRPr/>
          </a:p>
        </p:txBody>
      </p:sp>
      <p:sp>
        <p:nvSpPr>
          <p:cNvPr id="143" name="Google Shape;143;p25"/>
          <p:cNvSpPr txBox="1"/>
          <p:nvPr>
            <p:ph idx="1" type="body"/>
          </p:nvPr>
        </p:nvSpPr>
        <p:spPr>
          <a:xfrm>
            <a:off x="146400" y="1215863"/>
            <a:ext cx="5035200" cy="3302700"/>
          </a:xfrm>
          <a:prstGeom prst="rect">
            <a:avLst/>
          </a:prstGeom>
        </p:spPr>
        <p:txBody>
          <a:bodyPr anchorCtr="0" anchor="t" bIns="91425" lIns="91425" spcFirstLastPara="1" rIns="91425" wrap="square" tIns="91425">
            <a:normAutofit fontScale="85000" lnSpcReduction="20000"/>
          </a:bodyPr>
          <a:lstStyle/>
          <a:p>
            <a:pPr indent="0" lvl="0" marL="457200" rtl="0" algn="l">
              <a:lnSpc>
                <a:spcPct val="150000"/>
              </a:lnSpc>
              <a:spcBef>
                <a:spcPts val="0"/>
              </a:spcBef>
              <a:spcAft>
                <a:spcPts val="0"/>
              </a:spcAft>
              <a:buNone/>
            </a:pPr>
            <a:r>
              <a:rPr lang="en-GB"/>
              <a:t>HDMI ports 1 and 2 inside raspberry pi can be used as audio output.</a:t>
            </a:r>
            <a:r>
              <a:rPr lang="en-GB">
                <a:highlight>
                  <a:schemeClr val="lt1"/>
                </a:highlight>
              </a:rPr>
              <a:t>If your HDMI monitor or TV has built-in speakers, the audio can be played over the HDMI cable. HDMI can be selected as audio output by Right-clicking the volume icon on the desktop taskbar brings up the audio output selector; this allows you to select between the internal audio outputs or through terminal </a:t>
            </a:r>
            <a:endParaRPr>
              <a:highlight>
                <a:schemeClr val="lt1"/>
              </a:highlight>
            </a:endParaRPr>
          </a:p>
          <a:p>
            <a:pPr indent="0" lvl="0" marL="457200" rtl="0" algn="l">
              <a:lnSpc>
                <a:spcPct val="150000"/>
              </a:lnSpc>
              <a:spcBef>
                <a:spcPts val="1200"/>
              </a:spcBef>
              <a:spcAft>
                <a:spcPts val="1200"/>
              </a:spcAft>
              <a:buNone/>
            </a:pPr>
            <a:r>
              <a:t/>
            </a:r>
            <a:endParaRPr>
              <a:highlight>
                <a:schemeClr val="lt1"/>
              </a:highlight>
            </a:endParaRPr>
          </a:p>
        </p:txBody>
      </p:sp>
      <p:pic>
        <p:nvPicPr>
          <p:cNvPr id="144" name="Google Shape;144;p25"/>
          <p:cNvPicPr preferRelativeResize="0"/>
          <p:nvPr/>
        </p:nvPicPr>
        <p:blipFill>
          <a:blip r:embed="rId3">
            <a:alphaModFix/>
          </a:blip>
          <a:stretch>
            <a:fillRect/>
          </a:stretch>
        </p:blipFill>
        <p:spPr>
          <a:xfrm>
            <a:off x="5181600" y="1243000"/>
            <a:ext cx="3962400" cy="26574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BLUETOOTH</a:t>
            </a:r>
            <a:endParaRPr/>
          </a:p>
        </p:txBody>
      </p:sp>
      <p:sp>
        <p:nvSpPr>
          <p:cNvPr id="150" name="Google Shape;150;p26"/>
          <p:cNvSpPr txBox="1"/>
          <p:nvPr>
            <p:ph idx="1" type="body"/>
          </p:nvPr>
        </p:nvSpPr>
        <p:spPr>
          <a:xfrm>
            <a:off x="311700" y="1266325"/>
            <a:ext cx="5023800" cy="33027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1200"/>
              </a:spcAft>
              <a:buNone/>
            </a:pPr>
            <a:r>
              <a:rPr lang="en-GB"/>
              <a:t>Raspberry pi 4 have in-build Bluetooth 5.0 and it can also be used to connect to a speaker and in order to connect to a speaker through bluetooth we can use pulseaudio tool which is required to be installed as it is not pre-installed inside </a:t>
            </a:r>
            <a:r>
              <a:rPr lang="en-GB"/>
              <a:t>raspberry</a:t>
            </a:r>
            <a:r>
              <a:rPr lang="en-GB"/>
              <a:t> pi 4.</a:t>
            </a:r>
            <a:endParaRPr/>
          </a:p>
        </p:txBody>
      </p:sp>
      <p:pic>
        <p:nvPicPr>
          <p:cNvPr id="151" name="Google Shape;151;p26"/>
          <p:cNvPicPr preferRelativeResize="0"/>
          <p:nvPr/>
        </p:nvPicPr>
        <p:blipFill>
          <a:blip r:embed="rId3">
            <a:alphaModFix/>
          </a:blip>
          <a:stretch>
            <a:fillRect/>
          </a:stretch>
        </p:blipFill>
        <p:spPr>
          <a:xfrm>
            <a:off x="5698850" y="1266325"/>
            <a:ext cx="2228850" cy="215728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457200" lvl="0" marL="0" rtl="0" algn="l">
              <a:spcBef>
                <a:spcPts val="0"/>
              </a:spcBef>
              <a:spcAft>
                <a:spcPts val="0"/>
              </a:spcAft>
              <a:buNone/>
            </a:pPr>
            <a:r>
              <a:rPr lang="en-GB"/>
              <a:t>AUX port</a:t>
            </a:r>
            <a:endParaRPr/>
          </a:p>
        </p:txBody>
      </p:sp>
      <p:sp>
        <p:nvSpPr>
          <p:cNvPr id="157" name="Google Shape;157;p27"/>
          <p:cNvSpPr txBox="1"/>
          <p:nvPr>
            <p:ph idx="1" type="body"/>
          </p:nvPr>
        </p:nvSpPr>
        <p:spPr>
          <a:xfrm>
            <a:off x="311700" y="1266325"/>
            <a:ext cx="4944300" cy="3302700"/>
          </a:xfrm>
          <a:prstGeom prst="rect">
            <a:avLst/>
          </a:prstGeom>
        </p:spPr>
        <p:txBody>
          <a:bodyPr anchorCtr="0" anchor="t" bIns="91425" lIns="91425" spcFirstLastPara="1" rIns="91425" wrap="square" tIns="91425">
            <a:normAutofit lnSpcReduction="10000"/>
          </a:bodyPr>
          <a:lstStyle/>
          <a:p>
            <a:pPr indent="-342900" lvl="0" marL="457200" rtl="0" algn="l">
              <a:lnSpc>
                <a:spcPct val="150000"/>
              </a:lnSpc>
              <a:spcBef>
                <a:spcPts val="0"/>
              </a:spcBef>
              <a:spcAft>
                <a:spcPts val="0"/>
              </a:spcAft>
              <a:buSzPts val="1800"/>
              <a:buChar char="●"/>
            </a:pPr>
            <a:r>
              <a:rPr lang="en-GB"/>
              <a:t>An </a:t>
            </a:r>
            <a:r>
              <a:rPr lang="en-GB"/>
              <a:t>auxiliary</a:t>
            </a:r>
            <a:r>
              <a:rPr lang="en-GB"/>
              <a:t> port is available in raspberry pi4 which can be used for audio transmission. </a:t>
            </a:r>
            <a:endParaRPr/>
          </a:p>
          <a:p>
            <a:pPr indent="-342900" lvl="0" marL="457200" rtl="0" algn="l">
              <a:lnSpc>
                <a:spcPct val="150000"/>
              </a:lnSpc>
              <a:spcBef>
                <a:spcPts val="0"/>
              </a:spcBef>
              <a:spcAft>
                <a:spcPts val="0"/>
              </a:spcAft>
              <a:buSzPts val="1800"/>
              <a:buChar char="●"/>
            </a:pPr>
            <a:r>
              <a:rPr lang="en-GB"/>
              <a:t>In order to use speaker </a:t>
            </a:r>
            <a:r>
              <a:rPr lang="en-GB"/>
              <a:t>through</a:t>
            </a:r>
            <a:r>
              <a:rPr lang="en-GB"/>
              <a:t> AUX port we need to use an active speaker as output from AUX port is not enough to power a speaker</a:t>
            </a:r>
            <a:endParaRPr/>
          </a:p>
          <a:p>
            <a:pPr indent="0" lvl="0" marL="457200" rtl="0" algn="l">
              <a:lnSpc>
                <a:spcPct val="150000"/>
              </a:lnSpc>
              <a:spcBef>
                <a:spcPts val="1200"/>
              </a:spcBef>
              <a:spcAft>
                <a:spcPts val="1200"/>
              </a:spcAft>
              <a:buNone/>
            </a:pPr>
            <a:r>
              <a:t/>
            </a:r>
            <a:endParaRPr/>
          </a:p>
        </p:txBody>
      </p:sp>
      <p:pic>
        <p:nvPicPr>
          <p:cNvPr id="158" name="Google Shape;158;p27"/>
          <p:cNvPicPr preferRelativeResize="0"/>
          <p:nvPr/>
        </p:nvPicPr>
        <p:blipFill>
          <a:blip r:embed="rId3">
            <a:alphaModFix/>
          </a:blip>
          <a:stretch>
            <a:fillRect/>
          </a:stretch>
        </p:blipFill>
        <p:spPr>
          <a:xfrm>
            <a:off x="5181300" y="1266325"/>
            <a:ext cx="3583200" cy="273005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Speaker in use </a:t>
            </a:r>
            <a:endParaRPr/>
          </a:p>
        </p:txBody>
      </p:sp>
      <p:sp>
        <p:nvSpPr>
          <p:cNvPr id="164" name="Google Shape;164;p28"/>
          <p:cNvSpPr txBox="1"/>
          <p:nvPr>
            <p:ph idx="1" type="body"/>
          </p:nvPr>
        </p:nvSpPr>
        <p:spPr>
          <a:xfrm>
            <a:off x="311700" y="1266325"/>
            <a:ext cx="3831600" cy="33027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1200"/>
              </a:spcAft>
              <a:buNone/>
            </a:pPr>
            <a:r>
              <a:rPr lang="en-GB"/>
              <a:t>In this session we will be using a JBL flip 4 </a:t>
            </a:r>
            <a:r>
              <a:rPr lang="en-GB"/>
              <a:t>special</a:t>
            </a:r>
            <a:r>
              <a:rPr lang="en-GB"/>
              <a:t> </a:t>
            </a:r>
            <a:r>
              <a:rPr lang="en-GB"/>
              <a:t>edition</a:t>
            </a:r>
            <a:r>
              <a:rPr lang="en-GB"/>
              <a:t> speaker which has AUX port and option to connect through USB port as well.This speaker </a:t>
            </a:r>
            <a:r>
              <a:rPr lang="en-GB"/>
              <a:t>have is powered through a micro usb cable </a:t>
            </a:r>
            <a:endParaRPr/>
          </a:p>
        </p:txBody>
      </p:sp>
      <p:pic>
        <p:nvPicPr>
          <p:cNvPr id="165" name="Google Shape;165;p28"/>
          <p:cNvPicPr preferRelativeResize="0"/>
          <p:nvPr/>
        </p:nvPicPr>
        <p:blipFill>
          <a:blip r:embed="rId3">
            <a:alphaModFix/>
          </a:blip>
          <a:stretch>
            <a:fillRect/>
          </a:stretch>
        </p:blipFill>
        <p:spPr>
          <a:xfrm>
            <a:off x="5142525" y="1039075"/>
            <a:ext cx="3519475" cy="387432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Omxplayer</a:t>
            </a:r>
            <a:endParaRPr/>
          </a:p>
        </p:txBody>
      </p:sp>
      <p:sp>
        <p:nvSpPr>
          <p:cNvPr id="171" name="Google Shape;171;p29"/>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1200"/>
              </a:spcAft>
              <a:buNone/>
            </a:pPr>
            <a:r>
              <a:rPr lang="en-GB">
                <a:uFill>
                  <a:noFill/>
                </a:uFill>
                <a:hlinkClick r:id="rId3"/>
              </a:rPr>
              <a:t>Omxplayer</a:t>
            </a:r>
            <a:r>
              <a:rPr lang="en-GB">
                <a:highlight>
                  <a:srgbClr val="FFFFFF"/>
                </a:highlight>
              </a:rPr>
              <a:t> is a video player specifically made for the Raspberry Pi's GPU made by Edgar (gimli) Hucek from the XBMC/Kodi project. It relies on the </a:t>
            </a:r>
            <a:r>
              <a:rPr lang="en-GB">
                <a:uFill>
                  <a:noFill/>
                </a:uFill>
                <a:hlinkClick r:id="rId4"/>
              </a:rPr>
              <a:t>OpenMAX</a:t>
            </a:r>
            <a:r>
              <a:rPr lang="en-GB">
                <a:highlight>
                  <a:srgbClr val="FFFFFF"/>
                </a:highlight>
              </a:rPr>
              <a:t> hardware acceleration API, which is the </a:t>
            </a:r>
            <a:r>
              <a:rPr lang="en-GB">
                <a:uFill>
                  <a:noFill/>
                </a:uFill>
                <a:hlinkClick r:id="rId5"/>
              </a:rPr>
              <a:t>Broadcom's VideoCore</a:t>
            </a:r>
            <a:r>
              <a:rPr lang="en-GB">
                <a:highlight>
                  <a:srgbClr val="FFFFFF"/>
                </a:highlight>
              </a:rPr>
              <a:t> officially supported API for GPU video/audio</a:t>
            </a:r>
            <a:r>
              <a:rPr lang="en-GB" sz="1050">
                <a:highlight>
                  <a:srgbClr val="FFFFFF"/>
                </a:highlight>
                <a:latin typeface="Arial"/>
                <a:ea typeface="Arial"/>
                <a:cs typeface="Arial"/>
                <a:sym typeface="Arial"/>
              </a:rPr>
              <a:t> </a:t>
            </a:r>
            <a:r>
              <a:rPr lang="en-GB">
                <a:highlight>
                  <a:srgbClr val="FFFFFF"/>
                </a:highlight>
              </a:rPr>
              <a:t>processing</a:t>
            </a:r>
            <a:r>
              <a:rPr lang="en-GB" sz="1050">
                <a:highlight>
                  <a:srgbClr val="FFFFFF"/>
                </a:highlight>
                <a:latin typeface="Arial"/>
                <a:ea typeface="Arial"/>
                <a:cs typeface="Arial"/>
                <a:sym typeface="Arial"/>
              </a:rPr>
              <a:t>. </a:t>
            </a:r>
            <a:r>
              <a:rPr lang="en-GB"/>
              <a:t>In order to push the audio output through AUX port we </a:t>
            </a:r>
            <a:r>
              <a:rPr lang="en-GB"/>
              <a:t>will</a:t>
            </a:r>
            <a:r>
              <a:rPr lang="en-GB"/>
              <a:t> use omxplayer tool.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Interfacing</a:t>
            </a:r>
            <a:endParaRPr/>
          </a:p>
        </p:txBody>
      </p:sp>
      <p:sp>
        <p:nvSpPr>
          <p:cNvPr id="177" name="Google Shape;177;p30"/>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lang="en-GB"/>
              <a:t>STEP1 : Making connections</a:t>
            </a:r>
            <a:endParaRPr/>
          </a:p>
          <a:p>
            <a:pPr indent="0" lvl="0" marL="0" rtl="0" algn="l">
              <a:lnSpc>
                <a:spcPct val="150000"/>
              </a:lnSpc>
              <a:spcBef>
                <a:spcPts val="1200"/>
              </a:spcBef>
              <a:spcAft>
                <a:spcPts val="1200"/>
              </a:spcAft>
              <a:buNone/>
            </a:pPr>
            <a:r>
              <a:rPr lang="en-GB"/>
              <a:t> In this step we will make the required connections i.e using an aux wire to connect raspberry pi’s aux port to aux port of speaker, giving power supply to raspberry pi and connecting the ethernet cable to raspberry pi</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Interfacing</a:t>
            </a:r>
            <a:endParaRPr/>
          </a:p>
        </p:txBody>
      </p:sp>
      <p:sp>
        <p:nvSpPr>
          <p:cNvPr id="183" name="Google Shape;183;p31"/>
          <p:cNvSpPr txBox="1"/>
          <p:nvPr>
            <p:ph idx="1" type="body"/>
          </p:nvPr>
        </p:nvSpPr>
        <p:spPr>
          <a:xfrm>
            <a:off x="311700" y="1190125"/>
            <a:ext cx="8520600" cy="33027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lang="en-GB" sz="1900"/>
              <a:t>STEP 2</a:t>
            </a:r>
            <a:r>
              <a:rPr lang="en-GB" sz="1400"/>
              <a:t>: </a:t>
            </a:r>
            <a:r>
              <a:rPr lang="en-GB"/>
              <a:t>Update and Upgrade</a:t>
            </a:r>
            <a:endParaRPr/>
          </a:p>
          <a:p>
            <a:pPr indent="0" lvl="0" marL="0" rtl="0" algn="l">
              <a:lnSpc>
                <a:spcPct val="150000"/>
              </a:lnSpc>
              <a:spcBef>
                <a:spcPts val="1200"/>
              </a:spcBef>
              <a:spcAft>
                <a:spcPts val="1200"/>
              </a:spcAft>
              <a:buNone/>
            </a:pPr>
            <a:r>
              <a:rPr lang="en-GB"/>
              <a:t>Second step is to update and upgrade the raspberry pi because in order to install new programs or tools it should be updated to latest version. After making sure that raspberry is connected to the internet following commands should be used </a:t>
            </a:r>
            <a:r>
              <a:rPr i="1" lang="en-GB">
                <a:latin typeface="Courier New"/>
                <a:ea typeface="Courier New"/>
                <a:cs typeface="Courier New"/>
                <a:sym typeface="Courier New"/>
              </a:rPr>
              <a:t>$sudo apt-get update</a:t>
            </a:r>
            <a:r>
              <a:rPr lang="en-GB"/>
              <a:t> followed by </a:t>
            </a:r>
            <a:r>
              <a:rPr i="1" lang="en-GB">
                <a:latin typeface="Courier New"/>
                <a:ea typeface="Courier New"/>
                <a:cs typeface="Courier New"/>
                <a:sym typeface="Courier New"/>
              </a:rPr>
              <a:t>$sudo apt-get upgrade -y</a:t>
            </a:r>
            <a:r>
              <a:rPr lang="en-GB"/>
              <a:t>  and the process might take few minutes depending on the speed of your internet connection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lnSpc>
                <a:spcPct val="150000"/>
              </a:lnSpc>
              <a:spcBef>
                <a:spcPts val="0"/>
              </a:spcBef>
              <a:spcAft>
                <a:spcPts val="0"/>
              </a:spcAft>
              <a:buNone/>
            </a:pPr>
            <a:r>
              <a:rPr lang="en-GB"/>
              <a:t>Introduction</a:t>
            </a:r>
            <a:endParaRPr/>
          </a:p>
        </p:txBody>
      </p:sp>
      <p:sp>
        <p:nvSpPr>
          <p:cNvPr id="73" name="Google Shape;73;p1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1200"/>
              </a:spcAft>
              <a:buNone/>
            </a:pPr>
            <a:r>
              <a:rPr lang="en-GB"/>
              <a:t>In this presentation we will interface a speaker with raspberry pi through AUX port available on raspberry pi. The audio signal will come from raspberry pi and the speaker is powered through a micro usb.After this presentation we will gain knowledge about how to control and use speaker through raspberry pi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Interfacing</a:t>
            </a:r>
            <a:endParaRPr/>
          </a:p>
        </p:txBody>
      </p:sp>
      <p:pic>
        <p:nvPicPr>
          <p:cNvPr id="189" name="Google Shape;189;p32"/>
          <p:cNvPicPr preferRelativeResize="0"/>
          <p:nvPr/>
        </p:nvPicPr>
        <p:blipFill>
          <a:blip r:embed="rId3">
            <a:alphaModFix/>
          </a:blip>
          <a:stretch>
            <a:fillRect/>
          </a:stretch>
        </p:blipFill>
        <p:spPr>
          <a:xfrm>
            <a:off x="50830" y="1298875"/>
            <a:ext cx="9078975" cy="1272875"/>
          </a:xfrm>
          <a:prstGeom prst="rect">
            <a:avLst/>
          </a:prstGeom>
          <a:noFill/>
          <a:ln>
            <a:noFill/>
          </a:ln>
        </p:spPr>
      </p:pic>
      <p:pic>
        <p:nvPicPr>
          <p:cNvPr id="190" name="Google Shape;190;p32"/>
          <p:cNvPicPr preferRelativeResize="0"/>
          <p:nvPr/>
        </p:nvPicPr>
        <p:blipFill>
          <a:blip r:embed="rId4">
            <a:alphaModFix/>
          </a:blip>
          <a:stretch>
            <a:fillRect/>
          </a:stretch>
        </p:blipFill>
        <p:spPr>
          <a:xfrm>
            <a:off x="0" y="2718200"/>
            <a:ext cx="9078975" cy="200135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Interfacing</a:t>
            </a:r>
            <a:endParaRPr/>
          </a:p>
        </p:txBody>
      </p:sp>
      <p:sp>
        <p:nvSpPr>
          <p:cNvPr id="196" name="Google Shape;196;p33"/>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lang="en-GB"/>
              <a:t>STEP 3: Installing omxplayer </a:t>
            </a:r>
            <a:endParaRPr/>
          </a:p>
          <a:p>
            <a:pPr indent="0" lvl="0" marL="0" rtl="0" algn="l">
              <a:lnSpc>
                <a:spcPct val="150000"/>
              </a:lnSpc>
              <a:spcBef>
                <a:spcPts val="1200"/>
              </a:spcBef>
              <a:spcAft>
                <a:spcPts val="1200"/>
              </a:spcAft>
              <a:buNone/>
            </a:pPr>
            <a:r>
              <a:rPr lang="en-GB"/>
              <a:t>In order to do that </a:t>
            </a:r>
            <a:r>
              <a:rPr lang="en-GB"/>
              <a:t>following command should be given inside terminal window </a:t>
            </a:r>
            <a:r>
              <a:rPr i="1" lang="en-GB">
                <a:latin typeface="Courier New"/>
                <a:ea typeface="Courier New"/>
                <a:cs typeface="Courier New"/>
                <a:sym typeface="Courier New"/>
              </a:rPr>
              <a:t>$sudo apt-get install omxplayer</a:t>
            </a:r>
            <a:endParaRPr i="1">
              <a:latin typeface="Courier New"/>
              <a:ea typeface="Courier New"/>
              <a:cs typeface="Courier New"/>
              <a:sym typeface="Courier New"/>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Interfacing</a:t>
            </a:r>
            <a:endParaRPr/>
          </a:p>
        </p:txBody>
      </p:sp>
      <p:sp>
        <p:nvSpPr>
          <p:cNvPr id="202" name="Google Shape;202;p3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03" name="Google Shape;203;p34"/>
          <p:cNvPicPr preferRelativeResize="0"/>
          <p:nvPr/>
        </p:nvPicPr>
        <p:blipFill>
          <a:blip r:embed="rId3">
            <a:alphaModFix/>
          </a:blip>
          <a:stretch>
            <a:fillRect/>
          </a:stretch>
        </p:blipFill>
        <p:spPr>
          <a:xfrm>
            <a:off x="216078" y="1099778"/>
            <a:ext cx="8711850" cy="38679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Interfacing </a:t>
            </a:r>
            <a:endParaRPr/>
          </a:p>
        </p:txBody>
      </p:sp>
      <p:sp>
        <p:nvSpPr>
          <p:cNvPr id="209" name="Google Shape;209;p3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lang="en-GB"/>
              <a:t>STEP4: Download a audio file </a:t>
            </a:r>
            <a:endParaRPr/>
          </a:p>
          <a:p>
            <a:pPr indent="0" lvl="0" marL="0" rtl="0" algn="l">
              <a:lnSpc>
                <a:spcPct val="150000"/>
              </a:lnSpc>
              <a:spcBef>
                <a:spcPts val="1200"/>
              </a:spcBef>
              <a:spcAft>
                <a:spcPts val="1200"/>
              </a:spcAft>
              <a:buNone/>
            </a:pPr>
            <a:r>
              <a:rPr lang="en-GB"/>
              <a:t>In this step we will download an audio file that will be played through the speaker and as the </a:t>
            </a:r>
            <a:r>
              <a:rPr lang="en-GB"/>
              <a:t>study</a:t>
            </a:r>
            <a:r>
              <a:rPr lang="en-GB"/>
              <a:t> suggested it’s better if the file is jazz or classical music</a:t>
            </a:r>
            <a:endParaRPr/>
          </a:p>
        </p:txBody>
      </p:sp>
      <p:pic>
        <p:nvPicPr>
          <p:cNvPr id="210" name="Google Shape;210;p35"/>
          <p:cNvPicPr preferRelativeResize="0"/>
          <p:nvPr/>
        </p:nvPicPr>
        <p:blipFill>
          <a:blip r:embed="rId3">
            <a:alphaModFix/>
          </a:blip>
          <a:stretch>
            <a:fillRect/>
          </a:stretch>
        </p:blipFill>
        <p:spPr>
          <a:xfrm>
            <a:off x="311700" y="3211300"/>
            <a:ext cx="8520600" cy="5550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Interfacing</a:t>
            </a:r>
            <a:endParaRPr/>
          </a:p>
        </p:txBody>
      </p:sp>
      <p:sp>
        <p:nvSpPr>
          <p:cNvPr id="216" name="Google Shape;216;p3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lang="en-GB"/>
              <a:t>STEP 5: Playing the audio file</a:t>
            </a:r>
            <a:endParaRPr/>
          </a:p>
          <a:p>
            <a:pPr indent="0" lvl="0" marL="0" rtl="0" algn="l">
              <a:lnSpc>
                <a:spcPct val="150000"/>
              </a:lnSpc>
              <a:spcBef>
                <a:spcPts val="1200"/>
              </a:spcBef>
              <a:spcAft>
                <a:spcPts val="0"/>
              </a:spcAft>
              <a:buNone/>
            </a:pPr>
            <a:r>
              <a:rPr lang="en-GB"/>
              <a:t>In order to play the audio file </a:t>
            </a:r>
            <a:r>
              <a:rPr lang="en-GB"/>
              <a:t>through</a:t>
            </a:r>
            <a:r>
              <a:rPr lang="en-GB"/>
              <a:t> aux port following command is required </a:t>
            </a:r>
            <a:r>
              <a:rPr i="1" lang="en-GB">
                <a:latin typeface="Courier New"/>
                <a:ea typeface="Courier New"/>
                <a:cs typeface="Courier New"/>
                <a:sym typeface="Courier New"/>
              </a:rPr>
              <a:t>$omxplayer -o local &lt;file destination&gt;/&lt;filename&gt;.mp3</a:t>
            </a:r>
            <a:r>
              <a:rPr i="1" lang="en-GB"/>
              <a:t> </a:t>
            </a:r>
            <a:r>
              <a:rPr lang="en-GB"/>
              <a:t>. This command will force the audio output through aux port</a:t>
            </a:r>
            <a:endParaRPr sz="1200">
              <a:solidFill>
                <a:srgbClr val="CCCCCC"/>
              </a:solidFill>
              <a:highlight>
                <a:srgbClr val="2D2D2D"/>
              </a:highlight>
              <a:latin typeface="Courier New"/>
              <a:ea typeface="Courier New"/>
              <a:cs typeface="Courier New"/>
              <a:sym typeface="Courier New"/>
            </a:endParaRPr>
          </a:p>
          <a:p>
            <a:pPr indent="0" lvl="0" marL="0" rtl="0" algn="l">
              <a:lnSpc>
                <a:spcPct val="150000"/>
              </a:lnSpc>
              <a:spcBef>
                <a:spcPts val="1200"/>
              </a:spcBef>
              <a:spcAft>
                <a:spcPts val="120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Interfacing</a:t>
            </a:r>
            <a:endParaRPr/>
          </a:p>
          <a:p>
            <a:pPr indent="0" lvl="0" marL="0" rtl="0" algn="l">
              <a:spcBef>
                <a:spcPts val="0"/>
              </a:spcBef>
              <a:spcAft>
                <a:spcPts val="0"/>
              </a:spcAft>
              <a:buNone/>
            </a:pPr>
            <a:r>
              <a:t/>
            </a:r>
            <a:endParaRPr/>
          </a:p>
        </p:txBody>
      </p:sp>
      <p:pic>
        <p:nvPicPr>
          <p:cNvPr id="222" name="Google Shape;222;p37"/>
          <p:cNvPicPr preferRelativeResize="0"/>
          <p:nvPr/>
        </p:nvPicPr>
        <p:blipFill>
          <a:blip r:embed="rId3">
            <a:alphaModFix/>
          </a:blip>
          <a:stretch>
            <a:fillRect/>
          </a:stretch>
        </p:blipFill>
        <p:spPr>
          <a:xfrm>
            <a:off x="-1" y="1515951"/>
            <a:ext cx="9144000" cy="10983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Interfacing</a:t>
            </a:r>
            <a:endParaRPr/>
          </a:p>
        </p:txBody>
      </p:sp>
      <p:sp>
        <p:nvSpPr>
          <p:cNvPr id="228" name="Google Shape;228;p3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Speed and </a:t>
            </a:r>
            <a:r>
              <a:rPr lang="en-GB"/>
              <a:t>volume</a:t>
            </a:r>
            <a:r>
              <a:rPr lang="en-GB"/>
              <a:t> can be controlled by clicking following buttons on keyboard</a:t>
            </a:r>
            <a:endParaRPr/>
          </a:p>
          <a:p>
            <a:pPr indent="-342900" lvl="0" marL="457200" rtl="0" algn="l">
              <a:spcBef>
                <a:spcPts val="1200"/>
              </a:spcBef>
              <a:spcAft>
                <a:spcPts val="0"/>
              </a:spcAft>
              <a:buSzPts val="1800"/>
              <a:buChar char="+"/>
            </a:pPr>
            <a:r>
              <a:rPr lang="en-GB"/>
              <a:t>t</a:t>
            </a:r>
            <a:r>
              <a:rPr lang="en-GB"/>
              <a:t>o increase volume</a:t>
            </a:r>
            <a:endParaRPr/>
          </a:p>
          <a:p>
            <a:pPr indent="-342900" lvl="0" marL="457200" rtl="0" algn="l">
              <a:spcBef>
                <a:spcPts val="0"/>
              </a:spcBef>
              <a:spcAft>
                <a:spcPts val="0"/>
              </a:spcAft>
              <a:buSzPts val="1800"/>
              <a:buChar char="-"/>
            </a:pPr>
            <a:r>
              <a:rPr lang="en-GB"/>
              <a:t>t</a:t>
            </a:r>
            <a:r>
              <a:rPr lang="en-GB"/>
              <a:t>o decrease volume</a:t>
            </a:r>
            <a:endParaRPr/>
          </a:p>
          <a:p>
            <a:pPr indent="0" lvl="0" marL="0" rtl="0" algn="l">
              <a:spcBef>
                <a:spcPts val="1200"/>
              </a:spcBef>
              <a:spcAft>
                <a:spcPts val="0"/>
              </a:spcAft>
              <a:buNone/>
            </a:pPr>
            <a:r>
              <a:rPr lang="en-GB"/>
              <a:t>  1 to increase speed														    </a:t>
            </a:r>
            <a:endParaRPr/>
          </a:p>
          <a:p>
            <a:pPr indent="0" lvl="0" marL="0" rtl="0" algn="l">
              <a:spcBef>
                <a:spcPts val="1200"/>
              </a:spcBef>
              <a:spcAft>
                <a:spcPts val="1200"/>
              </a:spcAft>
              <a:buNone/>
            </a:pPr>
            <a:r>
              <a:rPr lang="en-GB"/>
              <a:t>  2 to decrease speed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Interfacing</a:t>
            </a:r>
            <a:endParaRPr/>
          </a:p>
        </p:txBody>
      </p:sp>
      <p:pic>
        <p:nvPicPr>
          <p:cNvPr id="234" name="Google Shape;234;p39"/>
          <p:cNvPicPr preferRelativeResize="0"/>
          <p:nvPr/>
        </p:nvPicPr>
        <p:blipFill>
          <a:blip r:embed="rId3">
            <a:alphaModFix/>
          </a:blip>
          <a:stretch>
            <a:fillRect/>
          </a:stretch>
        </p:blipFill>
        <p:spPr>
          <a:xfrm>
            <a:off x="0" y="1436475"/>
            <a:ext cx="9082450" cy="20490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4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Interfacing</a:t>
            </a:r>
            <a:endParaRPr/>
          </a:p>
        </p:txBody>
      </p:sp>
      <p:sp>
        <p:nvSpPr>
          <p:cNvPr id="240" name="Google Shape;240;p40"/>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lang="en-GB"/>
              <a:t>Additional Info:</a:t>
            </a:r>
            <a:endParaRPr/>
          </a:p>
          <a:p>
            <a:pPr indent="0" lvl="0" marL="0" rtl="0" algn="l">
              <a:lnSpc>
                <a:spcPct val="150000"/>
              </a:lnSpc>
              <a:spcBef>
                <a:spcPts val="1200"/>
              </a:spcBef>
              <a:spcAft>
                <a:spcPts val="1200"/>
              </a:spcAft>
              <a:buNone/>
            </a:pPr>
            <a:r>
              <a:rPr lang="en-GB"/>
              <a:t>By using the command</a:t>
            </a:r>
            <a:r>
              <a:rPr lang="en-GB">
                <a:latin typeface="Courier New"/>
                <a:ea typeface="Courier New"/>
                <a:cs typeface="Courier New"/>
                <a:sym typeface="Courier New"/>
              </a:rPr>
              <a:t>                                    </a:t>
            </a:r>
            <a:r>
              <a:rPr i="1" lang="en-GB">
                <a:latin typeface="Courier New"/>
                <a:ea typeface="Courier New"/>
                <a:cs typeface="Courier New"/>
                <a:sym typeface="Courier New"/>
              </a:rPr>
              <a:t>$omxplayer -o hdmi &lt;file destination&gt;/&lt;filename&gt;.mp3</a:t>
            </a:r>
            <a:r>
              <a:rPr i="1" lang="en-GB"/>
              <a:t> </a:t>
            </a:r>
            <a:r>
              <a:rPr lang="en-GB"/>
              <a:t>audio output can be pushed to HDMI port and by using command                                                                            </a:t>
            </a:r>
            <a:r>
              <a:rPr i="1" lang="en-GB">
                <a:latin typeface="Courier New"/>
                <a:ea typeface="Courier New"/>
                <a:cs typeface="Courier New"/>
                <a:sym typeface="Courier New"/>
              </a:rPr>
              <a:t>$omxplayer -o both &lt;file destination&gt;/&lt;filename&gt;.mp3 </a:t>
            </a:r>
            <a:r>
              <a:rPr lang="en-GB"/>
              <a:t>audio output will be pushed to both HDMI and AUX port</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4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Interfacing</a:t>
            </a:r>
            <a:endParaRPr/>
          </a:p>
        </p:txBody>
      </p:sp>
      <p:sp>
        <p:nvSpPr>
          <p:cNvPr id="246" name="Google Shape;246;p41"/>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70000"/>
          </a:bodyPr>
          <a:lstStyle/>
          <a:p>
            <a:pPr indent="0" lvl="0" marL="0" rtl="0" algn="l">
              <a:lnSpc>
                <a:spcPct val="150000"/>
              </a:lnSpc>
              <a:spcBef>
                <a:spcPts val="0"/>
              </a:spcBef>
              <a:spcAft>
                <a:spcPts val="0"/>
              </a:spcAft>
              <a:buNone/>
            </a:pPr>
            <a:r>
              <a:rPr lang="en-GB"/>
              <a:t>Additional info:</a:t>
            </a:r>
            <a:endParaRPr/>
          </a:p>
          <a:p>
            <a:pPr indent="0" lvl="0" marL="0" rtl="0" algn="l">
              <a:lnSpc>
                <a:spcPct val="150000"/>
              </a:lnSpc>
              <a:spcBef>
                <a:spcPts val="1200"/>
              </a:spcBef>
              <a:spcAft>
                <a:spcPts val="0"/>
              </a:spcAft>
              <a:buNone/>
            </a:pPr>
            <a:r>
              <a:rPr lang="en-GB">
                <a:highlight>
                  <a:schemeClr val="lt1"/>
                </a:highlight>
              </a:rPr>
              <a:t>Omxplayer will close immediately if run in the background without user input, so to run successfully, you need to tell omxplayer not to require any user input using the --no-keys option</a:t>
            </a:r>
            <a:endParaRPr>
              <a:highlight>
                <a:schemeClr val="lt1"/>
              </a:highlight>
            </a:endParaRPr>
          </a:p>
          <a:p>
            <a:pPr indent="0" lvl="0" marL="0" rtl="0" algn="l">
              <a:lnSpc>
                <a:spcPct val="150000"/>
              </a:lnSpc>
              <a:spcBef>
                <a:spcPts val="1200"/>
              </a:spcBef>
              <a:spcAft>
                <a:spcPts val="0"/>
              </a:spcAft>
              <a:buNone/>
            </a:pPr>
            <a:r>
              <a:rPr i="1" lang="en-GB">
                <a:highlight>
                  <a:schemeClr val="lt1"/>
                </a:highlight>
                <a:latin typeface="Courier New"/>
                <a:ea typeface="Courier New"/>
                <a:cs typeface="Courier New"/>
                <a:sym typeface="Courier New"/>
              </a:rPr>
              <a:t>$ omxplayer --no-keys &lt;filename&gt;.mp3 &amp;</a:t>
            </a:r>
            <a:endParaRPr i="1" sz="1200">
              <a:solidFill>
                <a:srgbClr val="67CDCC"/>
              </a:solidFill>
              <a:highlight>
                <a:srgbClr val="2D2D2D"/>
              </a:highlight>
              <a:latin typeface="Courier New"/>
              <a:ea typeface="Courier New"/>
              <a:cs typeface="Courier New"/>
              <a:sym typeface="Courier New"/>
            </a:endParaRPr>
          </a:p>
          <a:p>
            <a:pPr indent="0" lvl="0" marL="0" rtl="0" algn="l">
              <a:lnSpc>
                <a:spcPct val="150000"/>
              </a:lnSpc>
              <a:spcBef>
                <a:spcPts val="1500"/>
              </a:spcBef>
              <a:spcAft>
                <a:spcPts val="0"/>
              </a:spcAft>
              <a:buNone/>
            </a:pPr>
            <a:r>
              <a:rPr lang="en-GB" sz="1900">
                <a:highlight>
                  <a:schemeClr val="lt1"/>
                </a:highlight>
              </a:rPr>
              <a:t>Adding the &amp; at the end of the command runs the job in the background. You can then check the status of this background job using the jobs command. By default, the job will complete when omxplayer finishes playing, but if necessary, you can stop it at any point using the kill command.</a:t>
            </a:r>
            <a:endParaRPr sz="1900">
              <a:highlight>
                <a:schemeClr val="lt1"/>
              </a:highlight>
            </a:endParaRPr>
          </a:p>
          <a:p>
            <a:pPr indent="0" lvl="0" marL="0" rtl="0" algn="l">
              <a:lnSpc>
                <a:spcPct val="150000"/>
              </a:lnSpc>
              <a:spcBef>
                <a:spcPts val="15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lnSpc>
                <a:spcPct val="150000"/>
              </a:lnSpc>
              <a:spcBef>
                <a:spcPts val="0"/>
              </a:spcBef>
              <a:spcAft>
                <a:spcPts val="0"/>
              </a:spcAft>
              <a:buNone/>
            </a:pPr>
            <a:r>
              <a:rPr lang="en-GB"/>
              <a:t>Smart greenify project</a:t>
            </a:r>
            <a:endParaRPr/>
          </a:p>
        </p:txBody>
      </p:sp>
      <p:sp>
        <p:nvSpPr>
          <p:cNvPr id="79" name="Google Shape;79;p15"/>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9525" lvl="0" marL="0" marR="0" rtl="0" algn="just">
              <a:lnSpc>
                <a:spcPct val="150000"/>
              </a:lnSpc>
              <a:spcBef>
                <a:spcPts val="1200"/>
              </a:spcBef>
              <a:spcAft>
                <a:spcPts val="0"/>
              </a:spcAft>
              <a:buNone/>
            </a:pPr>
            <a:r>
              <a:rPr lang="en-GB">
                <a:highlight>
                  <a:srgbClr val="FFFFFF"/>
                </a:highlight>
              </a:rPr>
              <a:t>Project Concept: Smart Greenify is a device that helps indoor plants to survive without much effort from the owner. The device has sensors to detect the water level, humidity, and temperature, and all these parameters can be controlled by the particular plant’s requirement. Grow lights will be used to give artificial sunlight to the plants. </a:t>
            </a:r>
            <a:r>
              <a:rPr lang="en-GB">
                <a:highlight>
                  <a:srgbClr val="FFFFFF"/>
                </a:highlight>
              </a:rPr>
              <a:t>Speaker</a:t>
            </a:r>
            <a:r>
              <a:rPr lang="en-GB">
                <a:highlight>
                  <a:srgbClr val="FFFFFF"/>
                </a:highlight>
              </a:rPr>
              <a:t> will be used for music. All the data and controls can be accessed on a handheld device wirelessly over Bluetooth. We also will have a camera to monitor the Plant’s health.</a:t>
            </a:r>
            <a:endParaRPr>
              <a:highlight>
                <a:srgbClr val="FFFFFF"/>
              </a:highlight>
            </a:endParaRPr>
          </a:p>
          <a:p>
            <a:pPr indent="0" lvl="0" marL="0" rtl="0" algn="l">
              <a:lnSpc>
                <a:spcPct val="150000"/>
              </a:lnSpc>
              <a:spcBef>
                <a:spcPts val="1200"/>
              </a:spcBef>
              <a:spcAft>
                <a:spcPts val="120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4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References</a:t>
            </a:r>
            <a:endParaRPr/>
          </a:p>
        </p:txBody>
      </p:sp>
      <p:sp>
        <p:nvSpPr>
          <p:cNvPr id="252" name="Google Shape;252;p42"/>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323850" lvl="0" marL="914400" marR="406400" rtl="0" algn="l">
              <a:lnSpc>
                <a:spcPct val="110000"/>
              </a:lnSpc>
              <a:spcBef>
                <a:spcPts val="800"/>
              </a:spcBef>
              <a:spcAft>
                <a:spcPts val="0"/>
              </a:spcAft>
              <a:buSzPts val="1500"/>
              <a:buChar char="●"/>
            </a:pPr>
            <a:r>
              <a:rPr lang="en-GB" sz="1500">
                <a:solidFill>
                  <a:srgbClr val="202F66"/>
                </a:solidFill>
                <a:highlight>
                  <a:schemeClr val="lt1"/>
                </a:highlight>
              </a:rPr>
              <a:t> Nursery, P. (2020, February 20). </a:t>
            </a:r>
            <a:r>
              <a:rPr i="1" lang="en-GB" sz="1500">
                <a:solidFill>
                  <a:srgbClr val="202F66"/>
                </a:solidFill>
                <a:highlight>
                  <a:schemeClr val="lt1"/>
                </a:highlight>
              </a:rPr>
              <a:t>Should You Sing to Your Plants? Here’s What the Science Says</a:t>
            </a:r>
            <a:r>
              <a:rPr lang="en-GB" sz="1500">
                <a:solidFill>
                  <a:srgbClr val="202F66"/>
                </a:solidFill>
                <a:highlight>
                  <a:schemeClr val="lt1"/>
                </a:highlight>
              </a:rPr>
              <a:t>. Pistils Nursery. </a:t>
            </a:r>
            <a:r>
              <a:rPr lang="en-GB" sz="1500" u="sng">
                <a:solidFill>
                  <a:schemeClr val="hlink"/>
                </a:solidFill>
                <a:highlight>
                  <a:schemeClr val="lt1"/>
                </a:highlight>
                <a:hlinkClick r:id="rId3"/>
              </a:rPr>
              <a:t>https://pistilsnursery.com/blogs/journal/music-and-plant-growth-heres-what-the-science-say</a:t>
            </a:r>
            <a:endParaRPr sz="1500">
              <a:solidFill>
                <a:srgbClr val="202F66"/>
              </a:solidFill>
              <a:highlight>
                <a:schemeClr val="lt1"/>
              </a:highlight>
            </a:endParaRPr>
          </a:p>
          <a:p>
            <a:pPr indent="-323850" lvl="0" marL="914400" marR="406400" rtl="0" algn="l">
              <a:lnSpc>
                <a:spcPct val="110000"/>
              </a:lnSpc>
              <a:spcBef>
                <a:spcPts val="0"/>
              </a:spcBef>
              <a:spcAft>
                <a:spcPts val="0"/>
              </a:spcAft>
              <a:buSzPts val="1500"/>
              <a:buChar char="●"/>
            </a:pPr>
            <a:r>
              <a:rPr i="1" lang="en-GB" sz="1500">
                <a:solidFill>
                  <a:srgbClr val="202F66"/>
                </a:solidFill>
                <a:highlight>
                  <a:schemeClr val="lt1"/>
                </a:highlight>
              </a:rPr>
              <a:t> Audio configuration - Raspberry Pi Documentation</a:t>
            </a:r>
            <a:r>
              <a:rPr lang="en-GB" sz="1500">
                <a:solidFill>
                  <a:srgbClr val="202F66"/>
                </a:solidFill>
                <a:highlight>
                  <a:schemeClr val="lt1"/>
                </a:highlight>
              </a:rPr>
              <a:t>. (n.d.). Unknown. Retrieved July 8, 2021, from </a:t>
            </a:r>
            <a:r>
              <a:rPr lang="en-GB" sz="1500" u="sng">
                <a:solidFill>
                  <a:schemeClr val="hlink"/>
                </a:solidFill>
                <a:highlight>
                  <a:schemeClr val="lt1"/>
                </a:highlight>
                <a:hlinkClick r:id="rId4"/>
              </a:rPr>
              <a:t>https://www.raspberrypi.org/documentation/configuration/audio-config.md</a:t>
            </a:r>
            <a:endParaRPr sz="1500">
              <a:solidFill>
                <a:srgbClr val="202F66"/>
              </a:solidFill>
              <a:highlight>
                <a:schemeClr val="lt1"/>
              </a:highlight>
            </a:endParaRPr>
          </a:p>
          <a:p>
            <a:pPr indent="0" lvl="0" marL="457200" marR="406400" rtl="0" algn="l">
              <a:lnSpc>
                <a:spcPct val="110000"/>
              </a:lnSpc>
              <a:spcBef>
                <a:spcPts val="1000"/>
              </a:spcBef>
              <a:spcAft>
                <a:spcPts val="0"/>
              </a:spcAft>
              <a:buNone/>
            </a:pPr>
            <a:r>
              <a:t/>
            </a:r>
            <a:endParaRPr sz="1500">
              <a:solidFill>
                <a:srgbClr val="202F66"/>
              </a:solidFill>
              <a:highlight>
                <a:schemeClr val="lt1"/>
              </a:highlight>
            </a:endParaRPr>
          </a:p>
          <a:p>
            <a:pPr indent="-323850" lvl="0" marL="914400" marR="406400" rtl="0" algn="l">
              <a:spcBef>
                <a:spcPts val="1000"/>
              </a:spcBef>
              <a:spcAft>
                <a:spcPts val="0"/>
              </a:spcAft>
              <a:buSzPts val="1500"/>
              <a:buChar char="●"/>
            </a:pPr>
            <a:r>
              <a:rPr i="1" lang="en-GB" sz="1500">
                <a:solidFill>
                  <a:srgbClr val="1F80E8"/>
                </a:solidFill>
                <a:highlight>
                  <a:schemeClr val="lt1"/>
                </a:highlight>
              </a:rPr>
              <a:t>9 Health Benefits of Music | NorthShore</a:t>
            </a:r>
            <a:r>
              <a:rPr lang="en-GB" sz="1500">
                <a:solidFill>
                  <a:srgbClr val="1F80E8"/>
                </a:solidFill>
                <a:highlight>
                  <a:schemeClr val="lt1"/>
                </a:highlight>
              </a:rPr>
              <a:t>. (n.d.). Unknown. Retrieved July 8, 2021, from </a:t>
            </a:r>
            <a:r>
              <a:rPr lang="en-GB" sz="1500" u="sng">
                <a:solidFill>
                  <a:schemeClr val="hlink"/>
                </a:solidFill>
                <a:highlight>
                  <a:schemeClr val="lt1"/>
                </a:highlight>
                <a:hlinkClick r:id="rId5"/>
              </a:rPr>
              <a:t>https://www.northshore.org/healthy-you/9-health-benefits-of-music/</a:t>
            </a:r>
            <a:endParaRPr sz="1500">
              <a:solidFill>
                <a:srgbClr val="1F80E8"/>
              </a:solidFill>
              <a:highlight>
                <a:schemeClr val="lt1"/>
              </a:highlight>
            </a:endParaRPr>
          </a:p>
          <a:p>
            <a:pPr indent="0" lvl="0" marL="266700" marR="406400" rtl="0" algn="l">
              <a:spcBef>
                <a:spcPts val="800"/>
              </a:spcBef>
              <a:spcAft>
                <a:spcPts val="800"/>
              </a:spcAft>
              <a:buNone/>
            </a:pPr>
            <a:r>
              <a:t/>
            </a:r>
            <a:endParaRPr sz="1500">
              <a:solidFill>
                <a:srgbClr val="1F80E8"/>
              </a:solidFill>
              <a:highlight>
                <a:schemeClr val="lt1"/>
              </a:highlight>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4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References</a:t>
            </a:r>
            <a:endParaRPr/>
          </a:p>
        </p:txBody>
      </p:sp>
      <p:sp>
        <p:nvSpPr>
          <p:cNvPr id="258" name="Google Shape;258;p43"/>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25000" lnSpcReduction="20000"/>
          </a:bodyPr>
          <a:lstStyle/>
          <a:p>
            <a:pPr indent="-323850" lvl="1" marL="914400" marR="406400" rtl="0" algn="l">
              <a:spcBef>
                <a:spcPts val="800"/>
              </a:spcBef>
              <a:spcAft>
                <a:spcPts val="0"/>
              </a:spcAft>
              <a:buSzPct val="100000"/>
              <a:buFont typeface="Times New Roman"/>
              <a:buChar char="○"/>
            </a:pPr>
            <a:r>
              <a:rPr i="1" lang="en-GB" sz="6000">
                <a:solidFill>
                  <a:srgbClr val="0D405F"/>
                </a:solidFill>
                <a:latin typeface="Times New Roman"/>
                <a:ea typeface="Times New Roman"/>
                <a:cs typeface="Times New Roman"/>
                <a:sym typeface="Times New Roman"/>
              </a:rPr>
              <a:t>Playing audio on the Raspberry Pi - Raspberry Pi Documentation</a:t>
            </a:r>
            <a:r>
              <a:rPr lang="en-GB" sz="6000">
                <a:solidFill>
                  <a:srgbClr val="0D405F"/>
                </a:solidFill>
                <a:latin typeface="Times New Roman"/>
                <a:ea typeface="Times New Roman"/>
                <a:cs typeface="Times New Roman"/>
                <a:sym typeface="Times New Roman"/>
              </a:rPr>
              <a:t>. (n.d.). Unknown. Retrieved July 8, 2021, from </a:t>
            </a:r>
            <a:r>
              <a:rPr lang="en-GB" sz="6000" u="sng">
                <a:solidFill>
                  <a:schemeClr val="hlink"/>
                </a:solidFill>
                <a:latin typeface="Times New Roman"/>
                <a:ea typeface="Times New Roman"/>
                <a:cs typeface="Times New Roman"/>
                <a:sym typeface="Times New Roman"/>
                <a:hlinkClick r:id="rId3"/>
              </a:rPr>
              <a:t>https://www.raspberrypi.org/documentation/usage/audio/README.md</a:t>
            </a:r>
            <a:endParaRPr sz="6000">
              <a:solidFill>
                <a:srgbClr val="0D405F"/>
              </a:solidFill>
              <a:latin typeface="Times New Roman"/>
              <a:ea typeface="Times New Roman"/>
              <a:cs typeface="Times New Roman"/>
              <a:sym typeface="Times New Roman"/>
            </a:endParaRPr>
          </a:p>
          <a:p>
            <a:pPr indent="-323850" lvl="1" marL="914400" marR="406400" rtl="0" algn="l">
              <a:spcBef>
                <a:spcPts val="0"/>
              </a:spcBef>
              <a:spcAft>
                <a:spcPts val="0"/>
              </a:spcAft>
              <a:buClr>
                <a:srgbClr val="0D405F"/>
              </a:buClr>
              <a:buSzPct val="100000"/>
              <a:buFont typeface="Times New Roman"/>
              <a:buChar char="○"/>
            </a:pPr>
            <a:r>
              <a:t/>
            </a:r>
            <a:endParaRPr sz="6000">
              <a:solidFill>
                <a:srgbClr val="0D405F"/>
              </a:solidFill>
              <a:latin typeface="Times New Roman"/>
              <a:ea typeface="Times New Roman"/>
              <a:cs typeface="Times New Roman"/>
              <a:sym typeface="Times New Roman"/>
            </a:endParaRPr>
          </a:p>
          <a:p>
            <a:pPr indent="-323850" lvl="0" marL="457200" rtl="0" algn="ctr">
              <a:lnSpc>
                <a:spcPct val="125000"/>
              </a:lnSpc>
              <a:spcBef>
                <a:spcPts val="0"/>
              </a:spcBef>
              <a:spcAft>
                <a:spcPts val="0"/>
              </a:spcAft>
              <a:buClr>
                <a:srgbClr val="1B2B68"/>
              </a:buClr>
              <a:buSzPct val="100000"/>
              <a:buFont typeface="Arial"/>
              <a:buChar char="●"/>
            </a:pPr>
            <a:r>
              <a:t/>
            </a:r>
            <a:endParaRPr b="1" sz="6000">
              <a:solidFill>
                <a:srgbClr val="1B2B68"/>
              </a:solidFill>
              <a:highlight>
                <a:srgbClr val="DAE8EF"/>
              </a:highlight>
              <a:latin typeface="Arial"/>
              <a:ea typeface="Arial"/>
              <a:cs typeface="Arial"/>
              <a:sym typeface="Arial"/>
            </a:endParaRPr>
          </a:p>
          <a:p>
            <a:pPr indent="-323850" lvl="1" marL="914400" rtl="0" algn="l">
              <a:lnSpc>
                <a:spcPct val="200000"/>
              </a:lnSpc>
              <a:spcBef>
                <a:spcPts val="0"/>
              </a:spcBef>
              <a:spcAft>
                <a:spcPts val="0"/>
              </a:spcAft>
              <a:buSzPct val="100000"/>
              <a:buFont typeface="Arial"/>
              <a:buChar char="○"/>
            </a:pPr>
            <a:r>
              <a:rPr i="1" lang="en-GB" sz="6000">
                <a:solidFill>
                  <a:srgbClr val="000000"/>
                </a:solidFill>
                <a:latin typeface="Arial"/>
                <a:ea typeface="Arial"/>
                <a:cs typeface="Arial"/>
                <a:sym typeface="Arial"/>
              </a:rPr>
              <a:t>omxplayer – Raspberry Pi Projects</a:t>
            </a:r>
            <a:r>
              <a:rPr lang="en-GB" sz="6000">
                <a:solidFill>
                  <a:srgbClr val="000000"/>
                </a:solidFill>
                <a:latin typeface="Arial"/>
                <a:ea typeface="Arial"/>
                <a:cs typeface="Arial"/>
                <a:sym typeface="Arial"/>
              </a:rPr>
              <a:t>. (n.d.). Unknown. Retrieved July 8, 2021, from </a:t>
            </a:r>
            <a:r>
              <a:rPr lang="en-GB" sz="6000" u="sng">
                <a:solidFill>
                  <a:schemeClr val="hlink"/>
                </a:solidFill>
                <a:latin typeface="Arial"/>
                <a:ea typeface="Arial"/>
                <a:cs typeface="Arial"/>
                <a:sym typeface="Arial"/>
                <a:hlinkClick r:id="rId4"/>
              </a:rPr>
              <a:t>https://raspberry-projects.com/pi/software_utilities/media-players/omxplayer</a:t>
            </a:r>
            <a:endParaRPr sz="6000">
              <a:solidFill>
                <a:srgbClr val="000000"/>
              </a:solidFill>
              <a:latin typeface="Arial"/>
              <a:ea typeface="Arial"/>
              <a:cs typeface="Arial"/>
              <a:sym typeface="Arial"/>
            </a:endParaRPr>
          </a:p>
          <a:p>
            <a:pPr indent="-323850" lvl="1" marL="914400" rtl="0" algn="l">
              <a:lnSpc>
                <a:spcPct val="200000"/>
              </a:lnSpc>
              <a:spcBef>
                <a:spcPts val="0"/>
              </a:spcBef>
              <a:spcAft>
                <a:spcPts val="0"/>
              </a:spcAft>
              <a:buClr>
                <a:srgbClr val="000000"/>
              </a:buClr>
              <a:buSzPct val="100000"/>
              <a:buFont typeface="Arial"/>
              <a:buChar char="○"/>
            </a:pPr>
            <a:r>
              <a:t/>
            </a:r>
            <a:endParaRPr sz="6000">
              <a:solidFill>
                <a:srgbClr val="000000"/>
              </a:solidFill>
              <a:latin typeface="Arial"/>
              <a:ea typeface="Arial"/>
              <a:cs typeface="Arial"/>
              <a:sym typeface="Arial"/>
            </a:endParaRPr>
          </a:p>
          <a:p>
            <a:pPr indent="-323850" lvl="1" marL="914400" rtl="0" algn="l">
              <a:lnSpc>
                <a:spcPct val="200000"/>
              </a:lnSpc>
              <a:spcBef>
                <a:spcPts val="0"/>
              </a:spcBef>
              <a:spcAft>
                <a:spcPts val="0"/>
              </a:spcAft>
              <a:buSzPct val="100000"/>
              <a:buFont typeface="Arial"/>
              <a:buChar char="○"/>
            </a:pPr>
            <a:r>
              <a:rPr i="1" lang="en-GB" sz="6000">
                <a:solidFill>
                  <a:srgbClr val="000000"/>
                </a:solidFill>
                <a:latin typeface="Arial"/>
                <a:ea typeface="Arial"/>
                <a:cs typeface="Arial"/>
                <a:sym typeface="Arial"/>
              </a:rPr>
              <a:t>Omxplayer - eLinux.org</a:t>
            </a:r>
            <a:r>
              <a:rPr lang="en-GB" sz="6000">
                <a:solidFill>
                  <a:srgbClr val="000000"/>
                </a:solidFill>
                <a:latin typeface="Arial"/>
                <a:ea typeface="Arial"/>
                <a:cs typeface="Arial"/>
                <a:sym typeface="Arial"/>
              </a:rPr>
              <a:t>. (n.d.). Unknown. Retrieved July 8, 2021, from </a:t>
            </a:r>
            <a:r>
              <a:rPr lang="en-GB" sz="6000" u="sng">
                <a:solidFill>
                  <a:schemeClr val="hlink"/>
                </a:solidFill>
                <a:latin typeface="Arial"/>
                <a:ea typeface="Arial"/>
                <a:cs typeface="Arial"/>
                <a:sym typeface="Arial"/>
                <a:hlinkClick r:id="rId5"/>
              </a:rPr>
              <a:t>https://elinux.org/Omxplayer</a:t>
            </a:r>
            <a:endParaRPr sz="6000">
              <a:solidFill>
                <a:srgbClr val="000000"/>
              </a:solidFill>
              <a:latin typeface="Arial"/>
              <a:ea typeface="Arial"/>
              <a:cs typeface="Arial"/>
              <a:sym typeface="Arial"/>
            </a:endParaRPr>
          </a:p>
          <a:p>
            <a:pPr indent="0" lvl="0" marL="457200" rtl="0" algn="l">
              <a:lnSpc>
                <a:spcPct val="200000"/>
              </a:lnSpc>
              <a:spcBef>
                <a:spcPts val="0"/>
              </a:spcBef>
              <a:spcAft>
                <a:spcPts val="0"/>
              </a:spcAft>
              <a:buNone/>
            </a:pPr>
            <a:r>
              <a:t/>
            </a:r>
            <a:endParaRPr sz="1200">
              <a:solidFill>
                <a:srgbClr val="000000"/>
              </a:solidFill>
              <a:latin typeface="Arial"/>
              <a:ea typeface="Arial"/>
              <a:cs typeface="Arial"/>
              <a:sym typeface="Arial"/>
            </a:endParaRPr>
          </a:p>
          <a:p>
            <a:pPr indent="457200" lvl="0" marL="0" rtl="0" algn="l">
              <a:spcBef>
                <a:spcPts val="0"/>
              </a:spcBef>
              <a:spcAft>
                <a:spcPts val="0"/>
              </a:spcAft>
              <a:buNone/>
            </a:pPr>
            <a:r>
              <a:t/>
            </a:r>
            <a:endParaRPr sz="1500">
              <a:solidFill>
                <a:srgbClr val="323232"/>
              </a:solidFill>
              <a:highlight>
                <a:srgbClr val="FFFFFF"/>
              </a:highlight>
            </a:endParaRPr>
          </a:p>
          <a:p>
            <a:pPr indent="457200" lvl="0" marL="0" rtl="0" algn="l">
              <a:spcBef>
                <a:spcPts val="1200"/>
              </a:spcBef>
              <a:spcAft>
                <a:spcPts val="1200"/>
              </a:spcAft>
              <a:buNone/>
            </a:pPr>
            <a:r>
              <a:t/>
            </a:r>
            <a:endParaRPr sz="1500">
              <a:solidFill>
                <a:srgbClr val="323232"/>
              </a:solidFill>
              <a:highlight>
                <a:srgbClr val="FFFFFF"/>
              </a:highlight>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44"/>
          <p:cNvSpPr txBox="1"/>
          <p:nvPr>
            <p:ph type="title"/>
          </p:nvPr>
        </p:nvSpPr>
        <p:spPr>
          <a:xfrm>
            <a:off x="482000" y="47625"/>
            <a:ext cx="10916700" cy="4102500"/>
          </a:xfrm>
          <a:prstGeom prst="rect">
            <a:avLst/>
          </a:prstGeom>
        </p:spPr>
        <p:txBody>
          <a:bodyPr anchorCtr="0" anchor="t" bIns="91425" lIns="91425" spcFirstLastPara="1" rIns="91425" wrap="square" tIns="91425">
            <a:normAutofit/>
          </a:bodyPr>
          <a:lstStyle/>
          <a:p>
            <a:pPr indent="457200" lvl="0" marL="457200" rtl="0" algn="l">
              <a:spcBef>
                <a:spcPts val="0"/>
              </a:spcBef>
              <a:spcAft>
                <a:spcPts val="0"/>
              </a:spcAft>
              <a:buNone/>
            </a:pPr>
            <a:r>
              <a:t/>
            </a:r>
            <a:endParaRPr sz="9600"/>
          </a:p>
          <a:p>
            <a:pPr indent="0" lvl="0" marL="914400" rtl="0" algn="l">
              <a:spcBef>
                <a:spcPts val="0"/>
              </a:spcBef>
              <a:spcAft>
                <a:spcPts val="0"/>
              </a:spcAft>
              <a:buNone/>
            </a:pPr>
            <a:r>
              <a:rPr lang="en-GB" sz="9600"/>
              <a:t>  </a:t>
            </a:r>
            <a:r>
              <a:rPr lang="en-GB" sz="9600"/>
              <a:t>THANK-YOU</a:t>
            </a:r>
            <a:endParaRPr sz="9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Raspberry</a:t>
            </a:r>
            <a:r>
              <a:rPr lang="en-GB"/>
              <a:t> pi 4</a:t>
            </a:r>
            <a:endParaRPr/>
          </a:p>
        </p:txBody>
      </p:sp>
      <p:pic>
        <p:nvPicPr>
          <p:cNvPr id="85" name="Google Shape;85;p16"/>
          <p:cNvPicPr preferRelativeResize="0"/>
          <p:nvPr/>
        </p:nvPicPr>
        <p:blipFill>
          <a:blip r:embed="rId3">
            <a:alphaModFix/>
          </a:blip>
          <a:stretch>
            <a:fillRect/>
          </a:stretch>
        </p:blipFill>
        <p:spPr>
          <a:xfrm>
            <a:off x="4409400" y="1304825"/>
            <a:ext cx="4305300" cy="2867025"/>
          </a:xfrm>
          <a:prstGeom prst="rect">
            <a:avLst/>
          </a:prstGeom>
          <a:noFill/>
          <a:ln>
            <a:noFill/>
          </a:ln>
        </p:spPr>
      </p:pic>
      <p:sp>
        <p:nvSpPr>
          <p:cNvPr id="86" name="Google Shape;86;p16"/>
          <p:cNvSpPr txBox="1"/>
          <p:nvPr>
            <p:ph idx="1" type="body"/>
          </p:nvPr>
        </p:nvSpPr>
        <p:spPr>
          <a:xfrm>
            <a:off x="311700" y="1266325"/>
            <a:ext cx="3945300" cy="3302700"/>
          </a:xfrm>
          <a:prstGeom prst="rect">
            <a:avLst/>
          </a:prstGeom>
        </p:spPr>
        <p:txBody>
          <a:bodyPr anchorCtr="0" anchor="t" bIns="91425" lIns="91425" spcFirstLastPara="1" rIns="91425" wrap="square" tIns="91425">
            <a:normAutofit fontScale="92500" lnSpcReduction="10000"/>
          </a:bodyPr>
          <a:lstStyle/>
          <a:p>
            <a:pPr indent="0" lvl="0" marL="0" rtl="0" algn="l">
              <a:lnSpc>
                <a:spcPct val="150000"/>
              </a:lnSpc>
              <a:spcBef>
                <a:spcPts val="0"/>
              </a:spcBef>
              <a:spcAft>
                <a:spcPts val="1200"/>
              </a:spcAft>
              <a:buNone/>
            </a:pPr>
            <a:r>
              <a:rPr lang="en-GB"/>
              <a:t>In Smart greenify project Raspberry pi 4 is used as main MCU and in order to interface a speaker, it can be done through wired connection</a:t>
            </a:r>
            <a:r>
              <a:rPr lang="en-GB"/>
              <a:t> as it has 2 HDMI ports  that can be used as audio output and 1 AUX port</a:t>
            </a:r>
            <a:r>
              <a:rPr lang="en-GB"/>
              <a:t> as well and speaker can also be connected wirelessly </a:t>
            </a:r>
            <a:r>
              <a:rPr lang="en-GB"/>
              <a:t>through</a:t>
            </a:r>
            <a:r>
              <a:rPr lang="en-GB"/>
              <a:t> Bluetooth as Raspberry pi have BLE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Case study regarding benefits of </a:t>
            </a:r>
            <a:r>
              <a:rPr lang="en-GB"/>
              <a:t>music</a:t>
            </a:r>
            <a:r>
              <a:rPr lang="en-GB"/>
              <a:t> to plants</a:t>
            </a:r>
            <a:endParaRPr/>
          </a:p>
        </p:txBody>
      </p:sp>
      <p:sp>
        <p:nvSpPr>
          <p:cNvPr id="92" name="Google Shape;92;p17"/>
          <p:cNvSpPr txBox="1"/>
          <p:nvPr>
            <p:ph idx="1" type="body"/>
          </p:nvPr>
        </p:nvSpPr>
        <p:spPr>
          <a:xfrm>
            <a:off x="311700" y="1266325"/>
            <a:ext cx="5682300" cy="3302700"/>
          </a:xfrm>
          <a:prstGeom prst="rect">
            <a:avLst/>
          </a:prstGeom>
        </p:spPr>
        <p:txBody>
          <a:bodyPr anchorCtr="0" anchor="t" bIns="91425" lIns="91425" spcFirstLastPara="1" rIns="91425" wrap="square" tIns="91425">
            <a:normAutofit fontScale="92500" lnSpcReduction="20000"/>
          </a:bodyPr>
          <a:lstStyle/>
          <a:p>
            <a:pPr indent="0" lvl="0" marL="0" rtl="0" algn="l">
              <a:lnSpc>
                <a:spcPct val="150000"/>
              </a:lnSpc>
              <a:spcBef>
                <a:spcPts val="0"/>
              </a:spcBef>
              <a:spcAft>
                <a:spcPts val="0"/>
              </a:spcAft>
              <a:buNone/>
            </a:pPr>
            <a:r>
              <a:rPr lang="en-GB">
                <a:solidFill>
                  <a:srgbClr val="333333"/>
                </a:solidFill>
              </a:rPr>
              <a:t>In 1962, an Indian botanist conducted several experiments on music and plant growth. He found that certain plants grew an extra 20 percent in height when exposed to music, with a considerably greater growth in biomass. He found similar results for agricultural crops, such as peanuts, rice, and tobacco, when he played music through loudspeakers placed around the field</a:t>
            </a:r>
            <a:endParaRPr>
              <a:solidFill>
                <a:srgbClr val="333333"/>
              </a:solidFill>
            </a:endParaRPr>
          </a:p>
          <a:p>
            <a:pPr indent="0" lvl="0" marL="0" rtl="0" algn="l">
              <a:lnSpc>
                <a:spcPct val="150000"/>
              </a:lnSpc>
              <a:spcBef>
                <a:spcPts val="1200"/>
              </a:spcBef>
              <a:spcAft>
                <a:spcPts val="1200"/>
              </a:spcAft>
              <a:buNone/>
            </a:pPr>
            <a:r>
              <a:t/>
            </a:r>
            <a:endParaRPr/>
          </a:p>
        </p:txBody>
      </p:sp>
      <p:pic>
        <p:nvPicPr>
          <p:cNvPr id="93" name="Google Shape;93;p17"/>
          <p:cNvPicPr preferRelativeResize="0"/>
          <p:nvPr/>
        </p:nvPicPr>
        <p:blipFill>
          <a:blip r:embed="rId3">
            <a:alphaModFix/>
          </a:blip>
          <a:stretch>
            <a:fillRect/>
          </a:stretch>
        </p:blipFill>
        <p:spPr>
          <a:xfrm>
            <a:off x="6146400" y="1304825"/>
            <a:ext cx="2845200" cy="297286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Benefits of music to plants</a:t>
            </a:r>
            <a:endParaRPr/>
          </a:p>
        </p:txBody>
      </p:sp>
      <p:sp>
        <p:nvSpPr>
          <p:cNvPr id="99" name="Google Shape;99;p18"/>
          <p:cNvSpPr txBox="1"/>
          <p:nvPr>
            <p:ph idx="1" type="body"/>
          </p:nvPr>
        </p:nvSpPr>
        <p:spPr>
          <a:xfrm>
            <a:off x="311700" y="1266325"/>
            <a:ext cx="3729600" cy="3302700"/>
          </a:xfrm>
          <a:prstGeom prst="rect">
            <a:avLst/>
          </a:prstGeom>
        </p:spPr>
        <p:txBody>
          <a:bodyPr anchorCtr="0" anchor="t" bIns="91425" lIns="91425" spcFirstLastPara="1" rIns="91425" wrap="square" tIns="91425">
            <a:noAutofit/>
          </a:bodyPr>
          <a:lstStyle/>
          <a:p>
            <a:pPr indent="0" lvl="0" marL="457200" rtl="0" algn="l">
              <a:lnSpc>
                <a:spcPct val="150000"/>
              </a:lnSpc>
              <a:spcBef>
                <a:spcPts val="1800"/>
              </a:spcBef>
              <a:spcAft>
                <a:spcPts val="0"/>
              </a:spcAft>
              <a:buNone/>
            </a:pPr>
            <a:r>
              <a:rPr lang="en-GB">
                <a:solidFill>
                  <a:srgbClr val="212721"/>
                </a:solidFill>
                <a:highlight>
                  <a:srgbClr val="FFFFFF"/>
                </a:highlight>
              </a:rPr>
              <a:t>Sound waves stimulate the plant's cells. When the cells are stimulated by the sound, nutrients are encouraged to move throughout the plant body, promoting new growth and strengthening their immune systems.</a:t>
            </a:r>
            <a:endParaRPr>
              <a:solidFill>
                <a:srgbClr val="212721"/>
              </a:solidFill>
              <a:highlight>
                <a:srgbClr val="FFFFFF"/>
              </a:highlight>
            </a:endParaRPr>
          </a:p>
          <a:p>
            <a:pPr indent="0" lvl="0" marL="457200" rtl="0" algn="l">
              <a:lnSpc>
                <a:spcPct val="150000"/>
              </a:lnSpc>
              <a:spcBef>
                <a:spcPts val="1800"/>
              </a:spcBef>
              <a:spcAft>
                <a:spcPts val="0"/>
              </a:spcAft>
              <a:buNone/>
            </a:pPr>
            <a:r>
              <a:t/>
            </a:r>
            <a:endParaRPr>
              <a:solidFill>
                <a:srgbClr val="212721"/>
              </a:solidFill>
              <a:highlight>
                <a:srgbClr val="FFFFFF"/>
              </a:highlight>
            </a:endParaRPr>
          </a:p>
          <a:p>
            <a:pPr indent="0" lvl="0" marL="0" rtl="0" algn="l">
              <a:lnSpc>
                <a:spcPct val="150000"/>
              </a:lnSpc>
              <a:spcBef>
                <a:spcPts val="1800"/>
              </a:spcBef>
              <a:spcAft>
                <a:spcPts val="1200"/>
              </a:spcAft>
              <a:buNone/>
            </a:pPr>
            <a:r>
              <a:t/>
            </a:r>
            <a:endParaRPr/>
          </a:p>
        </p:txBody>
      </p:sp>
      <p:pic>
        <p:nvPicPr>
          <p:cNvPr id="100" name="Google Shape;100;p18"/>
          <p:cNvPicPr preferRelativeResize="0"/>
          <p:nvPr/>
        </p:nvPicPr>
        <p:blipFill>
          <a:blip r:embed="rId3">
            <a:alphaModFix/>
          </a:blip>
          <a:stretch>
            <a:fillRect/>
          </a:stretch>
        </p:blipFill>
        <p:spPr>
          <a:xfrm>
            <a:off x="4340625" y="1266325"/>
            <a:ext cx="4491675" cy="26925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457200" lvl="0" marL="0" rtl="0" algn="l">
              <a:spcBef>
                <a:spcPts val="0"/>
              </a:spcBef>
              <a:spcAft>
                <a:spcPts val="0"/>
              </a:spcAft>
              <a:buNone/>
            </a:pPr>
            <a:r>
              <a:rPr lang="en-GB"/>
              <a:t>Benefits of music to plants</a:t>
            </a:r>
            <a:endParaRPr/>
          </a:p>
        </p:txBody>
      </p:sp>
      <p:sp>
        <p:nvSpPr>
          <p:cNvPr id="106" name="Google Shape;106;p19"/>
          <p:cNvSpPr txBox="1"/>
          <p:nvPr>
            <p:ph idx="1" type="body"/>
          </p:nvPr>
        </p:nvSpPr>
        <p:spPr>
          <a:xfrm>
            <a:off x="311700" y="1266325"/>
            <a:ext cx="4683300" cy="3302700"/>
          </a:xfrm>
          <a:prstGeom prst="rect">
            <a:avLst/>
          </a:prstGeom>
        </p:spPr>
        <p:txBody>
          <a:bodyPr anchorCtr="0" anchor="t" bIns="91425" lIns="91425" spcFirstLastPara="1" rIns="91425" wrap="square" tIns="91425">
            <a:normAutofit fontScale="85000" lnSpcReduction="20000"/>
          </a:bodyPr>
          <a:lstStyle/>
          <a:p>
            <a:pPr indent="0" lvl="0" marL="457200" rtl="0" algn="l">
              <a:lnSpc>
                <a:spcPct val="150000"/>
              </a:lnSpc>
              <a:spcBef>
                <a:spcPts val="1800"/>
              </a:spcBef>
              <a:spcAft>
                <a:spcPts val="1800"/>
              </a:spcAft>
              <a:buNone/>
            </a:pPr>
            <a:r>
              <a:rPr lang="en-GB">
                <a:solidFill>
                  <a:srgbClr val="212721"/>
                </a:solidFill>
                <a:highlight>
                  <a:srgbClr val="FFFFFF"/>
                </a:highlight>
              </a:rPr>
              <a:t>Studies indicate that plants also seem have a specific taste in music. Some genres of music promote growth, whereas others can be damaging. Roses in particular seem to love violin music. For most plants playing classical or jazz music caused growth to increase, while harsher metal music induced stress. This may be because the vibrations of metal music are too intense for plants and stimulate cells a little too much.</a:t>
            </a:r>
            <a:endParaRPr/>
          </a:p>
        </p:txBody>
      </p:sp>
      <p:pic>
        <p:nvPicPr>
          <p:cNvPr id="107" name="Google Shape;107;p19"/>
          <p:cNvPicPr preferRelativeResize="0"/>
          <p:nvPr/>
        </p:nvPicPr>
        <p:blipFill>
          <a:blip r:embed="rId3">
            <a:alphaModFix/>
          </a:blip>
          <a:stretch>
            <a:fillRect/>
          </a:stretch>
        </p:blipFill>
        <p:spPr>
          <a:xfrm>
            <a:off x="4995000" y="1486500"/>
            <a:ext cx="3844200" cy="232694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Benefits of music to humans</a:t>
            </a:r>
            <a:endParaRPr/>
          </a:p>
        </p:txBody>
      </p:sp>
      <p:sp>
        <p:nvSpPr>
          <p:cNvPr id="113" name="Google Shape;113;p20"/>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457200" rtl="0" algn="l">
              <a:lnSpc>
                <a:spcPct val="150000"/>
              </a:lnSpc>
              <a:spcBef>
                <a:spcPts val="0"/>
              </a:spcBef>
              <a:spcAft>
                <a:spcPts val="0"/>
              </a:spcAft>
              <a:buNone/>
            </a:pPr>
            <a:r>
              <a:rPr b="1" lang="en-GB" sz="1500">
                <a:solidFill>
                  <a:srgbClr val="0A0A0A"/>
                </a:solidFill>
                <a:highlight>
                  <a:srgbClr val="FFFFFF"/>
                </a:highlight>
              </a:rPr>
              <a:t>It’s heart healthy</a:t>
            </a:r>
            <a:r>
              <a:rPr lang="en-GB" sz="1500">
                <a:solidFill>
                  <a:srgbClr val="0A0A0A"/>
                </a:solidFill>
                <a:highlight>
                  <a:srgbClr val="FFFFFF"/>
                </a:highlight>
              </a:rPr>
              <a:t>: Research has shown that blood flows more easily when music is played. It can also reduce heart rate, lower blood pressure, decrease cortisol (stress hormone) levels and increase serotonin and endorphin levels in the blood.</a:t>
            </a:r>
            <a:endParaRPr sz="1500">
              <a:solidFill>
                <a:srgbClr val="0A0A0A"/>
              </a:solidFill>
              <a:highlight>
                <a:srgbClr val="FFFFFF"/>
              </a:highlight>
            </a:endParaRPr>
          </a:p>
          <a:p>
            <a:pPr indent="0" lvl="0" marL="457200" rtl="0" algn="l">
              <a:lnSpc>
                <a:spcPct val="150000"/>
              </a:lnSpc>
              <a:spcBef>
                <a:spcPts val="1200"/>
              </a:spcBef>
              <a:spcAft>
                <a:spcPts val="0"/>
              </a:spcAft>
              <a:buNone/>
            </a:pPr>
            <a:r>
              <a:rPr b="1" lang="en-GB" sz="1500">
                <a:solidFill>
                  <a:srgbClr val="0A0A0A"/>
                </a:solidFill>
                <a:highlight>
                  <a:srgbClr val="FFFFFF"/>
                </a:highlight>
              </a:rPr>
              <a:t>It elevates mood</a:t>
            </a:r>
            <a:r>
              <a:rPr lang="en-GB" sz="1500">
                <a:solidFill>
                  <a:srgbClr val="0A0A0A"/>
                </a:solidFill>
                <a:highlight>
                  <a:srgbClr val="FFFFFF"/>
                </a:highlight>
              </a:rPr>
              <a:t>: Music can boost the brain’s production of the hormone dopamine. This increased dopamine production helps relieve feelings of anxiety and depression.</a:t>
            </a:r>
            <a:endParaRPr sz="1500">
              <a:solidFill>
                <a:srgbClr val="0A0A0A"/>
              </a:solidFill>
              <a:highlight>
                <a:srgbClr val="FFFFFF"/>
              </a:highlight>
            </a:endParaRPr>
          </a:p>
          <a:p>
            <a:pPr indent="0" lvl="0" marL="457200" rtl="0" algn="l">
              <a:lnSpc>
                <a:spcPct val="150000"/>
              </a:lnSpc>
              <a:spcBef>
                <a:spcPts val="1200"/>
              </a:spcBef>
              <a:spcAft>
                <a:spcPts val="0"/>
              </a:spcAft>
              <a:buNone/>
            </a:pPr>
            <a:r>
              <a:rPr b="1" lang="en-GB" sz="1500">
                <a:solidFill>
                  <a:srgbClr val="0A0A0A"/>
                </a:solidFill>
                <a:highlight>
                  <a:srgbClr val="FFFFFF"/>
                </a:highlight>
              </a:rPr>
              <a:t>It reduces stress:</a:t>
            </a:r>
            <a:r>
              <a:rPr lang="en-GB" sz="1500">
                <a:solidFill>
                  <a:srgbClr val="0A0A0A"/>
                </a:solidFill>
                <a:highlight>
                  <a:srgbClr val="FFFFFF"/>
                </a:highlight>
              </a:rPr>
              <a:t> Research has found that listening to music can relieve stress by triggering biochemical stress reducers.</a:t>
            </a:r>
            <a:endParaRPr sz="1500">
              <a:solidFill>
                <a:srgbClr val="0A0A0A"/>
              </a:solidFill>
              <a:highlight>
                <a:srgbClr val="FFFFFF"/>
              </a:highlight>
            </a:endParaRPr>
          </a:p>
          <a:p>
            <a:pPr indent="0" lvl="0" marL="0" rtl="0" algn="l">
              <a:lnSpc>
                <a:spcPct val="150000"/>
              </a:lnSpc>
              <a:spcBef>
                <a:spcPts val="1200"/>
              </a:spcBef>
              <a:spcAft>
                <a:spcPts val="1200"/>
              </a:spcAft>
              <a:buNone/>
            </a:pPr>
            <a:r>
              <a:t/>
            </a:r>
            <a:endParaRPr sz="15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Benefits of music to humans</a:t>
            </a:r>
            <a:endParaRPr/>
          </a:p>
          <a:p>
            <a:pPr indent="0" lvl="0" marL="0" rtl="0" algn="ctr">
              <a:spcBef>
                <a:spcPts val="0"/>
              </a:spcBef>
              <a:spcAft>
                <a:spcPts val="0"/>
              </a:spcAft>
              <a:buNone/>
            </a:pPr>
            <a:r>
              <a:t/>
            </a:r>
            <a:endParaRPr/>
          </a:p>
        </p:txBody>
      </p:sp>
      <p:sp>
        <p:nvSpPr>
          <p:cNvPr id="119" name="Google Shape;119;p21"/>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457200" rtl="0" algn="l">
              <a:lnSpc>
                <a:spcPct val="160000"/>
              </a:lnSpc>
              <a:spcBef>
                <a:spcPts val="0"/>
              </a:spcBef>
              <a:spcAft>
                <a:spcPts val="0"/>
              </a:spcAft>
              <a:buNone/>
            </a:pPr>
            <a:r>
              <a:rPr b="1" lang="en-GB" sz="1500">
                <a:solidFill>
                  <a:srgbClr val="0A0A0A"/>
                </a:solidFill>
                <a:highlight>
                  <a:srgbClr val="FFFFFF"/>
                </a:highlight>
              </a:rPr>
              <a:t>It relieves symptoms of depression</a:t>
            </a:r>
            <a:r>
              <a:rPr lang="en-GB" sz="1500">
                <a:solidFill>
                  <a:srgbClr val="0A0A0A"/>
                </a:solidFill>
                <a:highlight>
                  <a:srgbClr val="FFFFFF"/>
                </a:highlight>
              </a:rPr>
              <a:t>: When you’re feeling down in the dumps, music can help pick you up - much like exercise.</a:t>
            </a:r>
            <a:endParaRPr sz="1500">
              <a:solidFill>
                <a:srgbClr val="0A0A0A"/>
              </a:solidFill>
              <a:highlight>
                <a:srgbClr val="FFFFFF"/>
              </a:highlight>
            </a:endParaRPr>
          </a:p>
          <a:p>
            <a:pPr indent="0" lvl="0" marL="457200" rtl="0" algn="l">
              <a:lnSpc>
                <a:spcPct val="160000"/>
              </a:lnSpc>
              <a:spcBef>
                <a:spcPts val="1200"/>
              </a:spcBef>
              <a:spcAft>
                <a:spcPts val="0"/>
              </a:spcAft>
              <a:buNone/>
            </a:pPr>
            <a:r>
              <a:rPr b="1" lang="en-GB" sz="1500">
                <a:solidFill>
                  <a:srgbClr val="0A0A0A"/>
                </a:solidFill>
                <a:highlight>
                  <a:srgbClr val="FFFFFF"/>
                </a:highlight>
              </a:rPr>
              <a:t>It stimulates memories</a:t>
            </a:r>
            <a:r>
              <a:rPr lang="en-GB" sz="1500">
                <a:solidFill>
                  <a:srgbClr val="0A0A0A"/>
                </a:solidFill>
                <a:highlight>
                  <a:srgbClr val="FFFFFF"/>
                </a:highlight>
              </a:rPr>
              <a:t>: There is no cure for Alzheimer’s disease or dementia but music therapy has been shown to relieve some of its symptoms. Music therapy can relax an agitated patient, improve the mood and open communication in patients.</a:t>
            </a:r>
            <a:endParaRPr sz="1500">
              <a:solidFill>
                <a:srgbClr val="0A0A0A"/>
              </a:solidFill>
              <a:highlight>
                <a:srgbClr val="FFFFFF"/>
              </a:highlight>
            </a:endParaRPr>
          </a:p>
          <a:p>
            <a:pPr indent="0" lvl="0" marL="457200" rtl="0" algn="l">
              <a:lnSpc>
                <a:spcPct val="160000"/>
              </a:lnSpc>
              <a:spcBef>
                <a:spcPts val="1200"/>
              </a:spcBef>
              <a:spcAft>
                <a:spcPts val="0"/>
              </a:spcAft>
              <a:buNone/>
            </a:pPr>
            <a:r>
              <a:rPr b="1" lang="en-GB" sz="1500">
                <a:solidFill>
                  <a:srgbClr val="0A0A0A"/>
                </a:solidFill>
                <a:highlight>
                  <a:srgbClr val="FFFFFF"/>
                </a:highlight>
              </a:rPr>
              <a:t>It manages pain</a:t>
            </a:r>
            <a:r>
              <a:rPr lang="en-GB" sz="1500">
                <a:solidFill>
                  <a:srgbClr val="0A0A0A"/>
                </a:solidFill>
                <a:highlight>
                  <a:srgbClr val="FFFFFF"/>
                </a:highlight>
              </a:rPr>
              <a:t>: By reducing stress levels and providing a strong competing stimulus to the pain signals that enter the brain, music therapy can assist in pain management.</a:t>
            </a:r>
            <a:endParaRPr sz="1500">
              <a:solidFill>
                <a:srgbClr val="0A0A0A"/>
              </a:solidFill>
              <a:highlight>
                <a:srgbClr val="FFFFFF"/>
              </a:highlight>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