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ru" sz="3600"/>
              <a:t>Stylometry and topic modelling of Andrew Lloyd Webber’s musicals</a:t>
            </a:r>
            <a:endParaRPr i="1" sz="3600"/>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Olga Pichuzhkina,</a:t>
            </a:r>
            <a:endParaRPr/>
          </a:p>
          <a:p>
            <a:pPr indent="0" lvl="0" marL="0">
              <a:spcBef>
                <a:spcPts val="0"/>
              </a:spcBef>
              <a:spcAft>
                <a:spcPts val="0"/>
              </a:spcAft>
              <a:buNone/>
            </a:pPr>
            <a:r>
              <a:rPr lang="ru"/>
              <a:t>School of Linguistics, HSE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Material:</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Lyrics of 19 musicals with music written by Andrew Lloyd Webber (lemmatized with NLTK for topic modelling). Sources vary: main -- </a:t>
            </a:r>
            <a:r>
              <a:rPr lang="ru"/>
              <a:t>https://www.allmusicals.com </a:t>
            </a:r>
            <a:r>
              <a:rPr lang="ru"/>
              <a:t> </a:t>
            </a:r>
            <a:endParaRPr/>
          </a:p>
          <a:p>
            <a:pPr indent="0" lvl="0" marL="0">
              <a:spcBef>
                <a:spcPts val="1600"/>
              </a:spcBef>
              <a:spcAft>
                <a:spcPts val="0"/>
              </a:spcAft>
              <a:buNone/>
            </a:pPr>
            <a:r>
              <a:rPr lang="ru"/>
              <a:t>Note: some of the lyrics are incomplete.</a:t>
            </a:r>
            <a:endParaRPr/>
          </a:p>
          <a:p>
            <a:pPr indent="0" lvl="0" marL="0">
              <a:spcBef>
                <a:spcPts val="1600"/>
              </a:spcBef>
              <a:spcAft>
                <a:spcPts val="0"/>
              </a:spcAft>
              <a:buClr>
                <a:schemeClr val="dk1"/>
              </a:buClr>
              <a:buSzPts val="1100"/>
              <a:buFont typeface="Arial"/>
              <a:buNone/>
            </a:pPr>
            <a:r>
              <a:rPr lang="ru"/>
              <a:t>Results are located at the: https://github.com/vyhuholl/DH-final-colloquium </a:t>
            </a:r>
            <a:endParaRPr/>
          </a:p>
          <a:p>
            <a:pPr indent="0" lvl="0" marL="0">
              <a:spcBef>
                <a:spcPts val="1600"/>
              </a:spcBef>
              <a:spcAft>
                <a:spcPts val="1600"/>
              </a:spcAft>
              <a:buClr>
                <a:schemeClr val="dk1"/>
              </a:buClr>
              <a:buSzPts val="1100"/>
              <a:buFont typeface="Arial"/>
              <a:buNone/>
            </a:pPr>
            <a:r>
              <a:rPr lang="ru"/>
              <a:t>Tools: stylo, mallet, gephi, easylinavis (for network analysis of two main pieces).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Stylometry</a:t>
            </a:r>
            <a:endParaRPr/>
          </a:p>
        </p:txBody>
      </p:sp>
      <p:sp>
        <p:nvSpPr>
          <p:cNvPr id="67" name="Shape 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Lyrics authors -- Tim Rice (main), Alan Ayckbourn, Don Black, David Yazbek, T. S. Eliot, Richard Stilgoe, Richard Maltby, Charles Hart, Trevor Nunn, Christopher Hampton, Jim Steinman, Ben Elton, David Zippel, Glenn Slater, E. Y., Harburg.</a:t>
            </a:r>
            <a:endParaRPr/>
          </a:p>
          <a:p>
            <a:pPr indent="0" lvl="0" marL="0">
              <a:spcBef>
                <a:spcPts val="1600"/>
              </a:spcBef>
              <a:spcAft>
                <a:spcPts val="1600"/>
              </a:spcAft>
              <a:buNone/>
            </a:pPr>
            <a:r>
              <a:rPr lang="ru"/>
              <a:t>Musicals with more than one author are duplicated.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Stylometry: results</a:t>
            </a:r>
            <a:endParaRPr/>
          </a:p>
        </p:txBody>
      </p:sp>
      <p:sp>
        <p:nvSpPr>
          <p:cNvPr id="73" name="Shape 73"/>
          <p:cNvSpPr txBox="1"/>
          <p:nvPr>
            <p:ph idx="1" type="body"/>
          </p:nvPr>
        </p:nvSpPr>
        <p:spPr>
          <a:xfrm>
            <a:off x="152400" y="943525"/>
            <a:ext cx="4661100" cy="35877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ru"/>
              <a:t>Nothing distinguishable.</a:t>
            </a:r>
            <a:endParaRPr/>
          </a:p>
        </p:txBody>
      </p:sp>
      <p:pic>
        <p:nvPicPr>
          <p:cNvPr id="74" name="Shape 74"/>
          <p:cNvPicPr preferRelativeResize="0"/>
          <p:nvPr/>
        </p:nvPicPr>
        <p:blipFill>
          <a:blip r:embed="rId3">
            <a:alphaModFix/>
          </a:blip>
          <a:stretch>
            <a:fillRect/>
          </a:stretch>
        </p:blipFill>
        <p:spPr>
          <a:xfrm>
            <a:off x="152400" y="1419625"/>
            <a:ext cx="4213250" cy="3632725"/>
          </a:xfrm>
          <a:prstGeom prst="rect">
            <a:avLst/>
          </a:prstGeom>
          <a:noFill/>
          <a:ln>
            <a:noFill/>
          </a:ln>
        </p:spPr>
      </p:pic>
      <p:pic>
        <p:nvPicPr>
          <p:cNvPr id="75" name="Shape 75"/>
          <p:cNvPicPr preferRelativeResize="0"/>
          <p:nvPr/>
        </p:nvPicPr>
        <p:blipFill>
          <a:blip r:embed="rId4">
            <a:alphaModFix/>
          </a:blip>
          <a:stretch>
            <a:fillRect/>
          </a:stretch>
        </p:blipFill>
        <p:spPr>
          <a:xfrm>
            <a:off x="5267067" y="0"/>
            <a:ext cx="3876933" cy="5143500"/>
          </a:xfrm>
          <a:prstGeom prst="rect">
            <a:avLst/>
          </a:prstGeom>
          <a:noFill/>
          <a:ln>
            <a:noFill/>
          </a:ln>
        </p:spPr>
      </p:pic>
      <p:sp>
        <p:nvSpPr>
          <p:cNvPr id="76" name="Shape 76"/>
          <p:cNvSpPr txBox="1"/>
          <p:nvPr/>
        </p:nvSpPr>
        <p:spPr>
          <a:xfrm>
            <a:off x="3953575" y="115150"/>
            <a:ext cx="1313400" cy="412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a:t>Frequency list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Topic modelling: topics</a:t>
            </a:r>
            <a:endParaRPr/>
          </a:p>
        </p:txBody>
      </p:sp>
      <p:pic>
        <p:nvPicPr>
          <p:cNvPr id="82" name="Shape 82"/>
          <p:cNvPicPr preferRelativeResize="0"/>
          <p:nvPr/>
        </p:nvPicPr>
        <p:blipFill>
          <a:blip r:embed="rId3">
            <a:alphaModFix/>
          </a:blip>
          <a:stretch>
            <a:fillRect/>
          </a:stretch>
        </p:blipFill>
        <p:spPr>
          <a:xfrm>
            <a:off x="152400" y="1170125"/>
            <a:ext cx="8356000" cy="3551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Network Analysis: Jesus Christ Superstar</a:t>
            </a:r>
            <a:endParaRPr/>
          </a:p>
        </p:txBody>
      </p:sp>
      <p:sp>
        <p:nvSpPr>
          <p:cNvPr id="88" name="Shape 88"/>
          <p:cNvSpPr txBox="1"/>
          <p:nvPr>
            <p:ph idx="1" type="body"/>
          </p:nvPr>
        </p:nvSpPr>
        <p:spPr>
          <a:xfrm>
            <a:off x="311700" y="1152475"/>
            <a:ext cx="8520600" cy="4863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ru"/>
              <a:t>1 song -- 1 scene </a:t>
            </a:r>
            <a:endParaRPr/>
          </a:p>
        </p:txBody>
      </p:sp>
      <p:pic>
        <p:nvPicPr>
          <p:cNvPr id="89" name="Shape 89"/>
          <p:cNvPicPr preferRelativeResize="0"/>
          <p:nvPr/>
        </p:nvPicPr>
        <p:blipFill>
          <a:blip r:embed="rId3">
            <a:alphaModFix/>
          </a:blip>
          <a:stretch>
            <a:fillRect/>
          </a:stretch>
        </p:blipFill>
        <p:spPr>
          <a:xfrm>
            <a:off x="3390668" y="971800"/>
            <a:ext cx="5508807" cy="4171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Network Analysis: The Phantom of the Opera</a:t>
            </a:r>
            <a:endParaRPr/>
          </a:p>
        </p:txBody>
      </p:sp>
      <p:sp>
        <p:nvSpPr>
          <p:cNvPr id="95" name="Shape 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ru"/>
              <a:t>1 song -- 1 scene</a:t>
            </a:r>
            <a:endParaRPr/>
          </a:p>
        </p:txBody>
      </p:sp>
      <p:pic>
        <p:nvPicPr>
          <p:cNvPr id="96" name="Shape 96"/>
          <p:cNvPicPr preferRelativeResize="0"/>
          <p:nvPr/>
        </p:nvPicPr>
        <p:blipFill>
          <a:blip r:embed="rId3">
            <a:alphaModFix/>
          </a:blip>
          <a:stretch>
            <a:fillRect/>
          </a:stretch>
        </p:blipFill>
        <p:spPr>
          <a:xfrm>
            <a:off x="2576675" y="1017725"/>
            <a:ext cx="4612575" cy="40513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