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7" r:id="rId6"/>
    <p:sldId id="260" r:id="rId7"/>
    <p:sldId id="261" r:id="rId8"/>
    <p:sldId id="262" r:id="rId9"/>
    <p:sldId id="263" r:id="rId10"/>
    <p:sldId id="264" r:id="rId11"/>
    <p:sldId id="268" r:id="rId12"/>
    <p:sldId id="266"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nice" initials="J" lastIdx="1" clrIdx="0">
    <p:extLst>
      <p:ext uri="{19B8F6BF-5375-455C-9EA6-DF929625EA0E}">
        <p15:presenceInfo xmlns:p15="http://schemas.microsoft.com/office/powerpoint/2012/main" userId="Janic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73608" autoAdjust="0"/>
  </p:normalViewPr>
  <p:slideViewPr>
    <p:cSldViewPr snapToGrid="0">
      <p:cViewPr varScale="1">
        <p:scale>
          <a:sx n="63" d="100"/>
          <a:sy n="63" d="100"/>
        </p:scale>
        <p:origin x="13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Success Rate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Sheet1!$B$1</c:f>
              <c:strCache>
                <c:ptCount val="1"/>
                <c:pt idx="0">
                  <c:v>Success</c:v>
                </c:pt>
              </c:strCache>
            </c:strRef>
          </c:tx>
          <c:spPr>
            <a:solidFill>
              <a:schemeClr val="accent1"/>
            </a:solidFill>
            <a:ln>
              <a:noFill/>
            </a:ln>
            <a:effectLst/>
          </c:spPr>
          <c:invertIfNegative val="0"/>
          <c:dPt>
            <c:idx val="0"/>
            <c:invertIfNegative val="0"/>
            <c:bubble3D val="0"/>
            <c:spPr>
              <a:solidFill>
                <a:srgbClr val="FFFF00"/>
              </a:solidFill>
              <a:ln w="0">
                <a:solidFill>
                  <a:srgbClr val="FFFF00"/>
                </a:solidFill>
              </a:ln>
              <a:effectLst/>
            </c:spPr>
            <c:extLst>
              <c:ext xmlns:c16="http://schemas.microsoft.com/office/drawing/2014/chart" uri="{C3380CC4-5D6E-409C-BE32-E72D297353CC}">
                <c16:uniqueId val="{00000001-4793-4203-AADA-62299E4CF66B}"/>
              </c:ext>
            </c:extLst>
          </c:dPt>
          <c:cat>
            <c:strRef>
              <c:f>Sheet1!$A$2:$A$3</c:f>
              <c:strCache>
                <c:ptCount val="2"/>
                <c:pt idx="0">
                  <c:v>Minus Outliers</c:v>
                </c:pt>
                <c:pt idx="1">
                  <c:v>All Campaigns</c:v>
                </c:pt>
              </c:strCache>
            </c:strRef>
          </c:cat>
          <c:val>
            <c:numRef>
              <c:f>Sheet1!$B$2:$B$3</c:f>
              <c:numCache>
                <c:formatCode>General</c:formatCode>
                <c:ptCount val="2"/>
                <c:pt idx="0">
                  <c:v>67</c:v>
                </c:pt>
                <c:pt idx="1">
                  <c:v>59</c:v>
                </c:pt>
              </c:numCache>
            </c:numRef>
          </c:val>
          <c:extLst>
            <c:ext xmlns:c16="http://schemas.microsoft.com/office/drawing/2014/chart" uri="{C3380CC4-5D6E-409C-BE32-E72D297353CC}">
              <c16:uniqueId val="{00000002-4793-4203-AADA-62299E4CF66B}"/>
            </c:ext>
          </c:extLst>
        </c:ser>
        <c:ser>
          <c:idx val="1"/>
          <c:order val="1"/>
          <c:tx>
            <c:strRef>
              <c:f>Sheet1!$C$1</c:f>
              <c:strCache>
                <c:ptCount val="1"/>
                <c:pt idx="0">
                  <c:v>Failure</c:v>
                </c:pt>
              </c:strCache>
            </c:strRef>
          </c:tx>
          <c:spPr>
            <a:solidFill>
              <a:schemeClr val="accent6">
                <a:lumMod val="20000"/>
                <a:lumOff val="80000"/>
              </a:schemeClr>
            </a:solidFill>
            <a:ln>
              <a:noFill/>
            </a:ln>
            <a:effectLst/>
          </c:spPr>
          <c:invertIfNegative val="0"/>
          <c:dPt>
            <c:idx val="0"/>
            <c:invertIfNegative val="0"/>
            <c:bubble3D val="0"/>
            <c:spPr>
              <a:solidFill>
                <a:schemeClr val="tx1">
                  <a:lumMod val="85000"/>
                </a:schemeClr>
              </a:solidFill>
              <a:ln>
                <a:noFill/>
              </a:ln>
              <a:effectLst/>
            </c:spPr>
            <c:extLst>
              <c:ext xmlns:c16="http://schemas.microsoft.com/office/drawing/2014/chart" uri="{C3380CC4-5D6E-409C-BE32-E72D297353CC}">
                <c16:uniqueId val="{00000004-4793-4203-AADA-62299E4CF66B}"/>
              </c:ext>
            </c:extLst>
          </c:dPt>
          <c:dPt>
            <c:idx val="1"/>
            <c:invertIfNegative val="0"/>
            <c:bubble3D val="0"/>
            <c:spPr>
              <a:solidFill>
                <a:schemeClr val="tx1">
                  <a:lumMod val="85000"/>
                </a:schemeClr>
              </a:solidFill>
              <a:ln>
                <a:noFill/>
              </a:ln>
              <a:effectLst/>
            </c:spPr>
            <c:extLst>
              <c:ext xmlns:c16="http://schemas.microsoft.com/office/drawing/2014/chart" uri="{C3380CC4-5D6E-409C-BE32-E72D297353CC}">
                <c16:uniqueId val="{00000006-4793-4203-AADA-62299E4CF66B}"/>
              </c:ext>
            </c:extLst>
          </c:dPt>
          <c:cat>
            <c:strRef>
              <c:f>Sheet1!$A$2:$A$3</c:f>
              <c:strCache>
                <c:ptCount val="2"/>
                <c:pt idx="0">
                  <c:v>Minus Outliers</c:v>
                </c:pt>
                <c:pt idx="1">
                  <c:v>All Campaigns</c:v>
                </c:pt>
              </c:strCache>
            </c:strRef>
          </c:cat>
          <c:val>
            <c:numRef>
              <c:f>Sheet1!$C$2:$C$3</c:f>
              <c:numCache>
                <c:formatCode>General</c:formatCode>
                <c:ptCount val="2"/>
                <c:pt idx="0">
                  <c:v>33</c:v>
                </c:pt>
                <c:pt idx="1">
                  <c:v>41</c:v>
                </c:pt>
              </c:numCache>
            </c:numRef>
          </c:val>
          <c:extLst>
            <c:ext xmlns:c16="http://schemas.microsoft.com/office/drawing/2014/chart" uri="{C3380CC4-5D6E-409C-BE32-E72D297353CC}">
              <c16:uniqueId val="{00000007-4793-4203-AADA-62299E4CF66B}"/>
            </c:ext>
          </c:extLst>
        </c:ser>
        <c:dLbls>
          <c:showLegendKey val="0"/>
          <c:showVal val="0"/>
          <c:showCatName val="0"/>
          <c:showSerName val="0"/>
          <c:showPercent val="0"/>
          <c:showBubbleSize val="0"/>
        </c:dLbls>
        <c:gapWidth val="150"/>
        <c:overlap val="100"/>
        <c:axId val="-1661968496"/>
        <c:axId val="-1661969584"/>
      </c:barChart>
      <c:catAx>
        <c:axId val="-16619684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61969584"/>
        <c:crosses val="autoZero"/>
        <c:auto val="1"/>
        <c:lblAlgn val="ctr"/>
        <c:lblOffset val="100"/>
        <c:noMultiLvlLbl val="0"/>
      </c:catAx>
      <c:valAx>
        <c:axId val="-166196958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619684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FC0C1-2641-4C67-9270-B36183DF6C09}" type="datetimeFigureOut">
              <a:rPr lang="en-US" smtClean="0"/>
              <a:t>12/13/2018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4EE35B-D586-4169-AC32-43DC8E00890D}" type="slidenum">
              <a:rPr lang="en-US" smtClean="0"/>
              <a:t>‹#›</a:t>
            </a:fld>
            <a:endParaRPr lang="en-US"/>
          </a:p>
        </p:txBody>
      </p:sp>
    </p:spTree>
    <p:extLst>
      <p:ext uri="{BB962C8B-B14F-4D97-AF65-F5344CB8AC3E}">
        <p14:creationId xmlns:p14="http://schemas.microsoft.com/office/powerpoint/2010/main" val="1892463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You’re all here</a:t>
            </a:r>
            <a:r>
              <a:rPr lang="en-US" baseline="0" dirty="0"/>
              <a:t> today because you’re interested in starting a Kickstarter campaign</a:t>
            </a:r>
            <a:endParaRPr lang="en-US" dirty="0"/>
          </a:p>
        </p:txBody>
      </p:sp>
      <p:sp>
        <p:nvSpPr>
          <p:cNvPr id="4" name="Slide Number Placeholder 3"/>
          <p:cNvSpPr>
            <a:spLocks noGrp="1"/>
          </p:cNvSpPr>
          <p:nvPr>
            <p:ph type="sldNum" sz="quarter" idx="10"/>
          </p:nvPr>
        </p:nvSpPr>
        <p:spPr/>
        <p:txBody>
          <a:bodyPr/>
          <a:lstStyle/>
          <a:p>
            <a:fld id="{744EE35B-D586-4169-AC32-43DC8E00890D}" type="slidenum">
              <a:rPr lang="en-US" smtClean="0"/>
              <a:t>1</a:t>
            </a:fld>
            <a:endParaRPr lang="en-US"/>
          </a:p>
        </p:txBody>
      </p:sp>
    </p:spTree>
    <p:extLst>
      <p:ext uri="{BB962C8B-B14F-4D97-AF65-F5344CB8AC3E}">
        <p14:creationId xmlns:p14="http://schemas.microsoft.com/office/powerpoint/2010/main" val="890320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have the data, we ran some functions and we have some pretty plots. </a:t>
            </a:r>
          </a:p>
          <a:p>
            <a:r>
              <a:rPr lang="en-IN" dirty="0"/>
              <a:t>What does this mean? What is the final conclusion of this project? </a:t>
            </a:r>
          </a:p>
          <a:p>
            <a:r>
              <a:rPr lang="en-IN" dirty="0"/>
              <a:t>Well, that depends on you. You have the problem statement and we have a solution for whatever it may be.</a:t>
            </a:r>
          </a:p>
        </p:txBody>
      </p:sp>
      <p:sp>
        <p:nvSpPr>
          <p:cNvPr id="4" name="Slide Number Placeholder 3"/>
          <p:cNvSpPr>
            <a:spLocks noGrp="1"/>
          </p:cNvSpPr>
          <p:nvPr>
            <p:ph type="sldNum" sz="quarter" idx="5"/>
          </p:nvPr>
        </p:nvSpPr>
        <p:spPr/>
        <p:txBody>
          <a:bodyPr/>
          <a:lstStyle/>
          <a:p>
            <a:fld id="{744EE35B-D586-4169-AC32-43DC8E00890D}" type="slidenum">
              <a:rPr lang="en-US" smtClean="0"/>
              <a:t>11</a:t>
            </a:fld>
            <a:endParaRPr lang="en-US"/>
          </a:p>
        </p:txBody>
      </p:sp>
    </p:spTree>
    <p:extLst>
      <p:ext uri="{BB962C8B-B14F-4D97-AF65-F5344CB8AC3E}">
        <p14:creationId xmlns:p14="http://schemas.microsoft.com/office/powerpoint/2010/main" val="3283209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with respect to our persona </a:t>
            </a:r>
            <a:r>
              <a:rPr lang="en-IN" dirty="0" err="1"/>
              <a:t>adam</a:t>
            </a:r>
            <a:r>
              <a:rPr lang="en-IN" dirty="0"/>
              <a:t>, </a:t>
            </a:r>
          </a:p>
          <a:p>
            <a:pPr marL="171450" indent="-171450">
              <a:buFont typeface="Arial" panose="020B0604020202020204" pitchFamily="34" charset="0"/>
              <a:buChar char="•"/>
            </a:pPr>
            <a:r>
              <a:rPr lang="en-IN" dirty="0"/>
              <a:t>Project manager in a SD company, has a dream of being an entrepreneur (app to make eateries more accessible to people digitally)</a:t>
            </a:r>
          </a:p>
          <a:p>
            <a:pPr marL="171450" indent="-171450">
              <a:buFont typeface="Arial" panose="020B0604020202020204" pitchFamily="34" charset="0"/>
              <a:buChar char="•"/>
            </a:pPr>
            <a:r>
              <a:rPr lang="en-IN" dirty="0"/>
              <a:t>Not enough time hence wants to quit his job</a:t>
            </a:r>
          </a:p>
          <a:p>
            <a:pPr marL="171450" indent="-171450">
              <a:buFont typeface="Arial" panose="020B0604020202020204" pitchFamily="34" charset="0"/>
              <a:buChar char="•"/>
            </a:pPr>
            <a:r>
              <a:rPr lang="en-IN" dirty="0"/>
              <a:t>Wants to team up with friend to start their own company</a:t>
            </a:r>
          </a:p>
          <a:p>
            <a:pPr marL="171450" indent="-171450">
              <a:buFont typeface="Arial" panose="020B0604020202020204" pitchFamily="34" charset="0"/>
              <a:buChar char="•"/>
            </a:pPr>
            <a:r>
              <a:rPr lang="en-IN" dirty="0"/>
              <a:t>Needs to be able to raise funds quickly</a:t>
            </a:r>
          </a:p>
          <a:p>
            <a:pPr marL="171450" indent="-171450">
              <a:buFont typeface="Arial" panose="020B0604020202020204" pitchFamily="34" charset="0"/>
              <a:buChar char="•"/>
            </a:pPr>
            <a:r>
              <a:rPr lang="en-IN" dirty="0"/>
              <a:t>Doesn’t want to talk to people to raise it</a:t>
            </a:r>
          </a:p>
          <a:p>
            <a:pPr marL="171450" indent="-171450">
              <a:buFont typeface="Arial" panose="020B0604020202020204" pitchFamily="34" charset="0"/>
              <a:buChar char="•"/>
            </a:pPr>
            <a:r>
              <a:rPr lang="en-IN" dirty="0"/>
              <a:t>Doesn’t want to be overwhelmed with data</a:t>
            </a:r>
          </a:p>
          <a:p>
            <a:pPr marL="171450" indent="-171450">
              <a:buFont typeface="Arial" panose="020B0604020202020204" pitchFamily="34" charset="0"/>
              <a:buChar char="•"/>
            </a:pPr>
            <a:r>
              <a:rPr lang="en-IN" dirty="0"/>
              <a:t>That’s where we come in – </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744EE35B-D586-4169-AC32-43DC8E00890D}" type="slidenum">
              <a:rPr lang="en-US" smtClean="0"/>
              <a:t>12</a:t>
            </a:fld>
            <a:endParaRPr lang="en-US"/>
          </a:p>
        </p:txBody>
      </p:sp>
    </p:spTree>
    <p:extLst>
      <p:ext uri="{BB962C8B-B14F-4D97-AF65-F5344CB8AC3E}">
        <p14:creationId xmlns:p14="http://schemas.microsoft.com/office/powerpoint/2010/main" val="2414963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Technology category – had the most successes out of any category, had the highest unrealistic goal,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Avg price per unit is seemed to be around 23$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Third highest when it came to being backed</a:t>
            </a:r>
          </a:p>
          <a:p>
            <a:pPr marL="171450" indent="-171450">
              <a:buFont typeface="Arial" panose="020B0604020202020204" pitchFamily="34" charset="0"/>
              <a:buChar char="•"/>
            </a:pPr>
            <a:r>
              <a:rPr lang="en-US" dirty="0"/>
              <a:t>If you rethink your original business plan and want to pivot we could do that too for example, the fashion category was the only one to reach most of its goal amount suggesting that people are more than willing to invest in it </a:t>
            </a:r>
          </a:p>
        </p:txBody>
      </p:sp>
      <p:sp>
        <p:nvSpPr>
          <p:cNvPr id="4" name="Slide Number Placeholder 3"/>
          <p:cNvSpPr>
            <a:spLocks noGrp="1"/>
          </p:cNvSpPr>
          <p:nvPr>
            <p:ph type="sldNum" sz="quarter" idx="10"/>
          </p:nvPr>
        </p:nvSpPr>
        <p:spPr/>
        <p:txBody>
          <a:bodyPr/>
          <a:lstStyle/>
          <a:p>
            <a:fld id="{744EE35B-D586-4169-AC32-43DC8E00890D}" type="slidenum">
              <a:rPr lang="en-US" smtClean="0"/>
              <a:t>13</a:t>
            </a:fld>
            <a:endParaRPr lang="en-US"/>
          </a:p>
        </p:txBody>
      </p:sp>
    </p:spTree>
    <p:extLst>
      <p:ext uri="{BB962C8B-B14F-4D97-AF65-F5344CB8AC3E}">
        <p14:creationId xmlns:p14="http://schemas.microsoft.com/office/powerpoint/2010/main" val="878498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And we understand why – this popular online crowdfunding platform has</a:t>
            </a:r>
            <a:r>
              <a:rPr lang="en-US" baseline="0" dirty="0"/>
              <a:t> helped more 155,000 projects raise over 4 billion dollars</a:t>
            </a:r>
          </a:p>
          <a:p>
            <a:pPr marL="171450" indent="-171450">
              <a:buFont typeface="Arial" panose="020B0604020202020204" pitchFamily="34" charset="0"/>
              <a:buChar char="•"/>
            </a:pPr>
            <a:r>
              <a:rPr lang="en-US" baseline="0" dirty="0"/>
              <a:t>That’s billions with a B</a:t>
            </a:r>
          </a:p>
          <a:p>
            <a:pPr marL="171450" indent="-171450">
              <a:buFont typeface="Arial" panose="020B0604020202020204" pitchFamily="34" charset="0"/>
              <a:buChar char="•"/>
            </a:pPr>
            <a:r>
              <a:rPr lang="en-US" baseline="0" dirty="0"/>
              <a:t>So how can you get a piece of that pie?</a:t>
            </a:r>
          </a:p>
          <a:p>
            <a:pPr marL="0" indent="0">
              <a:buFont typeface="Arial" panose="020B0604020202020204" pitchFamily="34" charset="0"/>
              <a:buNone/>
            </a:pPr>
            <a:endParaRPr lang="en-US" baseline="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44EE35B-D586-4169-AC32-43DC8E00890D}" type="slidenum">
              <a:rPr lang="en-US" smtClean="0"/>
              <a:t>2</a:t>
            </a:fld>
            <a:endParaRPr lang="en-US"/>
          </a:p>
        </p:txBody>
      </p:sp>
    </p:spTree>
    <p:extLst>
      <p:ext uri="{BB962C8B-B14F-4D97-AF65-F5344CB8AC3E}">
        <p14:creationId xmlns:p14="http://schemas.microsoft.com/office/powerpoint/2010/main" val="4077382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you’re in this room, it’s because you’re smart</a:t>
            </a:r>
          </a:p>
          <a:p>
            <a:pPr marL="171450" indent="-171450">
              <a:buFont typeface="Arial" panose="020B0604020202020204" pitchFamily="34" charset="0"/>
              <a:buChar char="•"/>
            </a:pPr>
            <a:r>
              <a:rPr lang="en-US" dirty="0"/>
              <a:t>You</a:t>
            </a:r>
            <a:r>
              <a:rPr lang="en-US" baseline="0" dirty="0"/>
              <a:t> have great instincts but understand the value of a data-driven approach</a:t>
            </a:r>
          </a:p>
          <a:p>
            <a:pPr marL="171450" indent="-171450">
              <a:buFont typeface="Arial" panose="020B0604020202020204" pitchFamily="34" charset="0"/>
              <a:buChar char="•"/>
            </a:pPr>
            <a:r>
              <a:rPr lang="en-US" baseline="0" dirty="0"/>
              <a:t>We do, too</a:t>
            </a:r>
          </a:p>
          <a:p>
            <a:pPr marL="171450" indent="-171450">
              <a:buFont typeface="Arial" panose="020B0604020202020204" pitchFamily="34" charset="0"/>
              <a:buChar char="•"/>
            </a:pPr>
            <a:r>
              <a:rPr lang="en-US" baseline="0" dirty="0"/>
              <a:t>So we set out to answer some questions that you’re probably very interested in</a:t>
            </a:r>
          </a:p>
          <a:p>
            <a:pPr marL="171450" indent="-171450">
              <a:buFont typeface="Arial" panose="020B0604020202020204" pitchFamily="34" charset="0"/>
              <a:buChar char="•"/>
            </a:pPr>
            <a:r>
              <a:rPr lang="en-US" baseline="0" dirty="0"/>
              <a:t>Basically, what are the characteristics of successful </a:t>
            </a:r>
            <a:r>
              <a:rPr lang="en-US" baseline="0" dirty="0" err="1"/>
              <a:t>kickstarter</a:t>
            </a:r>
            <a:r>
              <a:rPr lang="en-US" baseline="0" dirty="0"/>
              <a:t> campaign, given the category, </a:t>
            </a:r>
          </a:p>
          <a:p>
            <a:pPr marL="171450" indent="-171450">
              <a:buFont typeface="Arial" panose="020B0604020202020204" pitchFamily="34" charset="0"/>
              <a:buChar char="•"/>
            </a:pPr>
            <a:r>
              <a:rPr lang="en-US" baseline="0" dirty="0"/>
              <a:t>and how can we use that to position and structure our campaigns for success?</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44EE35B-D586-4169-AC32-43DC8E00890D}" type="slidenum">
              <a:rPr lang="en-US" smtClean="0"/>
              <a:t>3</a:t>
            </a:fld>
            <a:endParaRPr lang="en-US"/>
          </a:p>
        </p:txBody>
      </p:sp>
    </p:spTree>
    <p:extLst>
      <p:ext uri="{BB962C8B-B14F-4D97-AF65-F5344CB8AC3E}">
        <p14:creationId xmlns:p14="http://schemas.microsoft.com/office/powerpoint/2010/main" val="501986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a:t>
            </a:r>
            <a:r>
              <a:rPr lang="en-US" baseline="0" dirty="0"/>
              <a:t> looked at Kickstarter campaigns from 2009 to the beginning of 2018</a:t>
            </a:r>
          </a:p>
          <a:p>
            <a:pPr marL="171450" indent="-171450">
              <a:buFont typeface="Arial" panose="020B0604020202020204" pitchFamily="34" charset="0"/>
              <a:buChar char="•"/>
            </a:pPr>
            <a:r>
              <a:rPr lang="en-US" baseline="0" dirty="0"/>
              <a:t>So it consisted of projects in all categories</a:t>
            </a:r>
          </a:p>
          <a:p>
            <a:pPr marL="171450" indent="-171450">
              <a:buFont typeface="Arial" panose="020B0604020202020204" pitchFamily="34" charset="0"/>
              <a:buChar char="•"/>
            </a:pPr>
            <a:r>
              <a:rPr lang="en-US" baseline="0" dirty="0"/>
              <a:t>But we did only look at campaigns that raised US dollars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We also chose to exclude outliers in amount pledged, goal amount, and number of backers</a:t>
            </a:r>
          </a:p>
          <a:p>
            <a:pPr marL="171450" indent="-171450">
              <a:buFont typeface="Arial" panose="020B0604020202020204" pitchFamily="34" charset="0"/>
              <a:buChar char="•"/>
            </a:pPr>
            <a:r>
              <a:rPr lang="en-US" baseline="0" dirty="0"/>
              <a:t>And we had data around the launch and deadline dates, goals, the total amount pledged, the number of backers, and whether or not it succeeded</a:t>
            </a:r>
          </a:p>
          <a:p>
            <a:pPr marL="171450" indent="-171450">
              <a:buFont typeface="Arial" panose="020B0604020202020204" pitchFamily="34" charset="0"/>
              <a:buChar char="•"/>
            </a:pPr>
            <a:r>
              <a:rPr lang="en-US" baseline="0" dirty="0"/>
              <a:t>So what did we learn?</a:t>
            </a:r>
          </a:p>
          <a:p>
            <a:pPr marL="171450" indent="-171450">
              <a:buFont typeface="Arial" panose="020B0604020202020204" pitchFamily="34" charset="0"/>
              <a:buChar char="•"/>
            </a:pPr>
            <a:r>
              <a:rPr lang="en-US" baseline="0" dirty="0"/>
              <a:t>I’m going to turn it over to Owen to explain </a:t>
            </a:r>
            <a:br>
              <a:rPr lang="en-US" dirty="0"/>
            </a:br>
            <a:endParaRPr lang="en-US" dirty="0"/>
          </a:p>
        </p:txBody>
      </p:sp>
      <p:sp>
        <p:nvSpPr>
          <p:cNvPr id="4" name="Slide Number Placeholder 3"/>
          <p:cNvSpPr>
            <a:spLocks noGrp="1"/>
          </p:cNvSpPr>
          <p:nvPr>
            <p:ph type="sldNum" sz="quarter" idx="10"/>
          </p:nvPr>
        </p:nvSpPr>
        <p:spPr/>
        <p:txBody>
          <a:bodyPr/>
          <a:lstStyle/>
          <a:p>
            <a:fld id="{744EE35B-D586-4169-AC32-43DC8E00890D}" type="slidenum">
              <a:rPr lang="en-US" smtClean="0"/>
              <a:t>4</a:t>
            </a:fld>
            <a:endParaRPr lang="en-US"/>
          </a:p>
        </p:txBody>
      </p:sp>
    </p:spTree>
    <p:extLst>
      <p:ext uri="{BB962C8B-B14F-4D97-AF65-F5344CB8AC3E}">
        <p14:creationId xmlns:p14="http://schemas.microsoft.com/office/powerpoint/2010/main" val="1997647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Kickstarter remains a viable source of funding for entrepreneurs looking for seed funding to create products</a:t>
            </a:r>
          </a:p>
          <a:p>
            <a:pPr marL="171450" indent="-171450">
              <a:buFont typeface="Arial" panose="020B0604020202020204" pitchFamily="34" charset="0"/>
              <a:buChar char="•"/>
            </a:pPr>
            <a:r>
              <a:rPr lang="en-US" dirty="0"/>
              <a:t>59% of all </a:t>
            </a:r>
            <a:r>
              <a:rPr lang="en-US" dirty="0" err="1"/>
              <a:t>Kickstarters</a:t>
            </a:r>
            <a:r>
              <a:rPr lang="en-US" dirty="0"/>
              <a:t> succeed</a:t>
            </a:r>
          </a:p>
          <a:p>
            <a:pPr marL="171450" indent="-171450">
              <a:buFont typeface="Arial" panose="020B0604020202020204" pitchFamily="34" charset="0"/>
              <a:buChar char="•"/>
            </a:pPr>
            <a:r>
              <a:rPr lang="en-US" dirty="0"/>
              <a:t>after removing outliers, this percentage jumps to 67%</a:t>
            </a:r>
          </a:p>
          <a:p>
            <a:endParaRPr lang="en-US" dirty="0"/>
          </a:p>
          <a:p>
            <a:r>
              <a:rPr lang="en-US" dirty="0"/>
              <a:t>*Feel free to replace with R plot – not sure if you created one or just calculated</a:t>
            </a:r>
            <a:r>
              <a:rPr lang="en-US" baseline="0" dirty="0"/>
              <a:t> it</a:t>
            </a:r>
            <a:endParaRPr lang="en-US" dirty="0"/>
          </a:p>
        </p:txBody>
      </p:sp>
      <p:sp>
        <p:nvSpPr>
          <p:cNvPr id="4" name="Slide Number Placeholder 3"/>
          <p:cNvSpPr>
            <a:spLocks noGrp="1"/>
          </p:cNvSpPr>
          <p:nvPr>
            <p:ph type="sldNum" sz="quarter" idx="10"/>
          </p:nvPr>
        </p:nvSpPr>
        <p:spPr/>
        <p:txBody>
          <a:bodyPr/>
          <a:lstStyle/>
          <a:p>
            <a:fld id="{744EE35B-D586-4169-AC32-43DC8E00890D}" type="slidenum">
              <a:rPr lang="en-US" smtClean="0"/>
              <a:t>6</a:t>
            </a:fld>
            <a:endParaRPr lang="en-US"/>
          </a:p>
        </p:txBody>
      </p:sp>
    </p:spTree>
    <p:extLst>
      <p:ext uri="{BB962C8B-B14F-4D97-AF65-F5344CB8AC3E}">
        <p14:creationId xmlns:p14="http://schemas.microsoft.com/office/powerpoint/2010/main" val="1293949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buFont typeface="Arial" panose="020B0604020202020204" pitchFamily="34" charset="0"/>
              <a:buChar char="•"/>
            </a:pPr>
            <a:r>
              <a:rPr lang="en-US" dirty="0"/>
              <a:t>Successful </a:t>
            </a:r>
            <a:r>
              <a:rPr lang="en-US" dirty="0" err="1"/>
              <a:t>kickstarters</a:t>
            </a:r>
            <a:r>
              <a:rPr lang="en-US" dirty="0"/>
              <a:t> are, on average, for about $6k</a:t>
            </a:r>
          </a:p>
          <a:p>
            <a:pPr marL="171450" indent="-171450" fontAlgn="base">
              <a:buFont typeface="Arial" panose="020B0604020202020204" pitchFamily="34" charset="0"/>
              <a:buChar char="•"/>
            </a:pPr>
            <a:r>
              <a:rPr lang="en-US" dirty="0"/>
              <a:t>This number varies across categories</a:t>
            </a:r>
          </a:p>
          <a:p>
            <a:endParaRPr lang="en-US" dirty="0"/>
          </a:p>
        </p:txBody>
      </p:sp>
      <p:sp>
        <p:nvSpPr>
          <p:cNvPr id="4" name="Slide Number Placeholder 3"/>
          <p:cNvSpPr>
            <a:spLocks noGrp="1"/>
          </p:cNvSpPr>
          <p:nvPr>
            <p:ph type="sldNum" sz="quarter" idx="10"/>
          </p:nvPr>
        </p:nvSpPr>
        <p:spPr/>
        <p:txBody>
          <a:bodyPr/>
          <a:lstStyle/>
          <a:p>
            <a:fld id="{744EE35B-D586-4169-AC32-43DC8E00890D}" type="slidenum">
              <a:rPr lang="en-US" smtClean="0"/>
              <a:t>7</a:t>
            </a:fld>
            <a:endParaRPr lang="en-US"/>
          </a:p>
        </p:txBody>
      </p:sp>
    </p:spTree>
    <p:extLst>
      <p:ext uri="{BB962C8B-B14F-4D97-AF65-F5344CB8AC3E}">
        <p14:creationId xmlns:p14="http://schemas.microsoft.com/office/powerpoint/2010/main" val="1916624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buFont typeface="Arial" panose="020B0604020202020204" pitchFamily="34" charset="0"/>
              <a:buChar char="•"/>
            </a:pPr>
            <a:r>
              <a:rPr lang="en-US" dirty="0" err="1"/>
              <a:t>Kickstarters</a:t>
            </a:r>
            <a:r>
              <a:rPr lang="en-US" dirty="0"/>
              <a:t> that fail tend to have unreasonably high expectations that are out of line with what’s achievable </a:t>
            </a:r>
          </a:p>
          <a:p>
            <a:pPr marL="171450" indent="-171450" fontAlgn="base">
              <a:buFont typeface="Arial" panose="020B0604020202020204" pitchFamily="34" charset="0"/>
              <a:buChar char="•"/>
            </a:pPr>
            <a:r>
              <a:rPr lang="en-US" dirty="0"/>
              <a:t>while the average goal of a successful KS is $6,093, the average goal of a failed KS is $8,248</a:t>
            </a:r>
          </a:p>
          <a:p>
            <a:endParaRPr lang="en-US" dirty="0"/>
          </a:p>
        </p:txBody>
      </p:sp>
      <p:sp>
        <p:nvSpPr>
          <p:cNvPr id="4" name="Slide Number Placeholder 3"/>
          <p:cNvSpPr>
            <a:spLocks noGrp="1"/>
          </p:cNvSpPr>
          <p:nvPr>
            <p:ph type="sldNum" sz="quarter" idx="10"/>
          </p:nvPr>
        </p:nvSpPr>
        <p:spPr/>
        <p:txBody>
          <a:bodyPr/>
          <a:lstStyle/>
          <a:p>
            <a:fld id="{744EE35B-D586-4169-AC32-43DC8E00890D}" type="slidenum">
              <a:rPr lang="en-US" smtClean="0"/>
              <a:t>8</a:t>
            </a:fld>
            <a:endParaRPr lang="en-US"/>
          </a:p>
        </p:txBody>
      </p:sp>
    </p:spTree>
    <p:extLst>
      <p:ext uri="{BB962C8B-B14F-4D97-AF65-F5344CB8AC3E}">
        <p14:creationId xmlns:p14="http://schemas.microsoft.com/office/powerpoint/2010/main" val="573155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buFont typeface="Arial" panose="020B0604020202020204" pitchFamily="34" charset="0"/>
              <a:buChar char="•"/>
            </a:pPr>
            <a:r>
              <a:rPr lang="en-US" dirty="0"/>
              <a:t>To have a good Kickstarter, your product should ideally cost less than $32.42 </a:t>
            </a:r>
          </a:p>
          <a:p>
            <a:pPr marL="171450" indent="-171450" fontAlgn="base">
              <a:buFont typeface="Arial" panose="020B0604020202020204" pitchFamily="34" charset="0"/>
              <a:buChar char="•"/>
            </a:pPr>
            <a:r>
              <a:rPr lang="en-US" dirty="0"/>
              <a:t>Calculated this number by averaging pledge</a:t>
            </a:r>
            <a:r>
              <a:rPr lang="en-US" baseline="0" dirty="0"/>
              <a:t> totals</a:t>
            </a:r>
            <a:r>
              <a:rPr lang="en-US" dirty="0"/>
              <a:t> of successful KS divided by the average backers</a:t>
            </a:r>
          </a:p>
          <a:p>
            <a:pPr marL="171450" indent="-171450" fontAlgn="base">
              <a:buFont typeface="Arial" panose="020B0604020202020204" pitchFamily="34" charset="0"/>
              <a:buChar char="•"/>
            </a:pPr>
            <a:r>
              <a:rPr lang="en-US" dirty="0"/>
              <a:t>These numbers vary across categories</a:t>
            </a:r>
          </a:p>
          <a:p>
            <a:endParaRPr lang="en-US" dirty="0"/>
          </a:p>
          <a:p>
            <a:endParaRPr lang="en-US" dirty="0"/>
          </a:p>
        </p:txBody>
      </p:sp>
      <p:sp>
        <p:nvSpPr>
          <p:cNvPr id="4" name="Slide Number Placeholder 3"/>
          <p:cNvSpPr>
            <a:spLocks noGrp="1"/>
          </p:cNvSpPr>
          <p:nvPr>
            <p:ph type="sldNum" sz="quarter" idx="10"/>
          </p:nvPr>
        </p:nvSpPr>
        <p:spPr/>
        <p:txBody>
          <a:bodyPr/>
          <a:lstStyle/>
          <a:p>
            <a:fld id="{744EE35B-D586-4169-AC32-43DC8E00890D}" type="slidenum">
              <a:rPr lang="en-US" smtClean="0"/>
              <a:t>9</a:t>
            </a:fld>
            <a:endParaRPr lang="en-US"/>
          </a:p>
        </p:txBody>
      </p:sp>
    </p:spTree>
    <p:extLst>
      <p:ext uri="{BB962C8B-B14F-4D97-AF65-F5344CB8AC3E}">
        <p14:creationId xmlns:p14="http://schemas.microsoft.com/office/powerpoint/2010/main" val="3861492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You also need to ship more than 187 units at that price</a:t>
            </a:r>
          </a:p>
          <a:p>
            <a:pPr fontAlgn="base"/>
            <a:r>
              <a:rPr lang="en-US" dirty="0"/>
              <a:t>Calculated as the average number of backers for a project</a:t>
            </a:r>
          </a:p>
          <a:p>
            <a:pPr fontAlgn="base"/>
            <a:r>
              <a:rPr lang="en-US" dirty="0"/>
              <a:t>This number varies across categories</a:t>
            </a:r>
          </a:p>
          <a:p>
            <a:endParaRPr lang="en-US" dirty="0"/>
          </a:p>
        </p:txBody>
      </p:sp>
      <p:sp>
        <p:nvSpPr>
          <p:cNvPr id="4" name="Slide Number Placeholder 3"/>
          <p:cNvSpPr>
            <a:spLocks noGrp="1"/>
          </p:cNvSpPr>
          <p:nvPr>
            <p:ph type="sldNum" sz="quarter" idx="10"/>
          </p:nvPr>
        </p:nvSpPr>
        <p:spPr/>
        <p:txBody>
          <a:bodyPr/>
          <a:lstStyle/>
          <a:p>
            <a:fld id="{744EE35B-D586-4169-AC32-43DC8E00890D}" type="slidenum">
              <a:rPr lang="en-US" smtClean="0"/>
              <a:t>10</a:t>
            </a:fld>
            <a:endParaRPr lang="en-US"/>
          </a:p>
        </p:txBody>
      </p:sp>
    </p:spTree>
    <p:extLst>
      <p:ext uri="{BB962C8B-B14F-4D97-AF65-F5344CB8AC3E}">
        <p14:creationId xmlns:p14="http://schemas.microsoft.com/office/powerpoint/2010/main" val="1482489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12/13/2018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12/13/2018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ickstarter.com/help/sta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 you want to start a Kickstarter campaign: </a:t>
            </a:r>
            <a:br>
              <a:rPr lang="en-US" dirty="0"/>
            </a:br>
            <a:r>
              <a:rPr lang="en-US" dirty="0"/>
              <a:t>Know before you go</a:t>
            </a:r>
          </a:p>
        </p:txBody>
      </p:sp>
      <p:sp>
        <p:nvSpPr>
          <p:cNvPr id="3" name="Subtitle 2"/>
          <p:cNvSpPr>
            <a:spLocks noGrp="1"/>
          </p:cNvSpPr>
          <p:nvPr>
            <p:ph type="subTitle" idx="1"/>
          </p:nvPr>
        </p:nvSpPr>
        <p:spPr>
          <a:xfrm>
            <a:off x="810001" y="5289725"/>
            <a:ext cx="10572000" cy="434974"/>
          </a:xfrm>
        </p:spPr>
        <p:txBody>
          <a:bodyPr/>
          <a:lstStyle/>
          <a:p>
            <a:r>
              <a:rPr lang="en-US" dirty="0"/>
              <a:t>Kickstarter Data Analysis | INFM600 Fall 2018 | Janice Chan, </a:t>
            </a:r>
            <a:r>
              <a:rPr lang="en-US" dirty="0" err="1"/>
              <a:t>Vyjayanthi</a:t>
            </a:r>
            <a:r>
              <a:rPr lang="en-US" dirty="0"/>
              <a:t> Kamath, Owen Henry</a:t>
            </a:r>
          </a:p>
        </p:txBody>
      </p:sp>
    </p:spTree>
    <p:extLst>
      <p:ext uri="{BB962C8B-B14F-4D97-AF65-F5344CB8AC3E}">
        <p14:creationId xmlns:p14="http://schemas.microsoft.com/office/powerpoint/2010/main" val="266409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average, you’ll need 187 backers</a:t>
            </a:r>
          </a:p>
        </p:txBody>
      </p:sp>
      <p:sp>
        <p:nvSpPr>
          <p:cNvPr id="3" name="Content Placeholder 2"/>
          <p:cNvSpPr>
            <a:spLocks noGrp="1"/>
          </p:cNvSpPr>
          <p:nvPr>
            <p:ph idx="1"/>
          </p:nvPr>
        </p:nvSpPr>
        <p:spPr/>
        <p:txBody>
          <a:bodyPr/>
          <a:lstStyle/>
          <a:p>
            <a:pPr lvl="1" fontAlgn="base"/>
            <a:r>
              <a:rPr lang="en-US" dirty="0">
                <a:solidFill>
                  <a:srgbClr val="FF0000"/>
                </a:solidFill>
              </a:rPr>
              <a:t>Insert plot of this number across different categories</a:t>
            </a:r>
          </a:p>
          <a:p>
            <a:endParaRPr lang="en-US" dirty="0"/>
          </a:p>
        </p:txBody>
      </p:sp>
    </p:spTree>
    <p:extLst>
      <p:ext uri="{BB962C8B-B14F-4D97-AF65-F5344CB8AC3E}">
        <p14:creationId xmlns:p14="http://schemas.microsoft.com/office/powerpoint/2010/main" val="465268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this means for YOU</a:t>
            </a:r>
          </a:p>
        </p:txBody>
      </p:sp>
    </p:spTree>
    <p:extLst>
      <p:ext uri="{BB962C8B-B14F-4D97-AF65-F5344CB8AC3E}">
        <p14:creationId xmlns:p14="http://schemas.microsoft.com/office/powerpoint/2010/main" val="788777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 before you go</a:t>
            </a:r>
          </a:p>
        </p:txBody>
      </p:sp>
      <p:sp>
        <p:nvSpPr>
          <p:cNvPr id="3" name="Content Placeholder 2"/>
          <p:cNvSpPr>
            <a:spLocks noGrp="1"/>
          </p:cNvSpPr>
          <p:nvPr>
            <p:ph idx="1"/>
          </p:nvPr>
        </p:nvSpPr>
        <p:spPr/>
        <p:txBody>
          <a:bodyPr/>
          <a:lstStyle/>
          <a:p>
            <a:r>
              <a:rPr lang="en-US" dirty="0"/>
              <a:t>Know YOUR tipping point</a:t>
            </a:r>
          </a:p>
          <a:p>
            <a:pPr lvl="1"/>
            <a:r>
              <a:rPr lang="en-US" dirty="0"/>
              <a:t>In this category/subcategory, will you do better than break even?</a:t>
            </a:r>
          </a:p>
          <a:p>
            <a:r>
              <a:rPr lang="en-US" dirty="0"/>
              <a:t>Decide on YOUR strategy</a:t>
            </a:r>
          </a:p>
          <a:p>
            <a:pPr lvl="1"/>
            <a:r>
              <a:rPr lang="en-US" dirty="0"/>
              <a:t>Minimize costs or maximize profits?</a:t>
            </a:r>
          </a:p>
        </p:txBody>
      </p:sp>
    </p:spTree>
    <p:extLst>
      <p:ext uri="{BB962C8B-B14F-4D97-AF65-F5344CB8AC3E}">
        <p14:creationId xmlns:p14="http://schemas.microsoft.com/office/powerpoint/2010/main" val="1616027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your number?</a:t>
            </a:r>
          </a:p>
        </p:txBody>
      </p:sp>
      <p:sp>
        <p:nvSpPr>
          <p:cNvPr id="3" name="Content Placeholder 2"/>
          <p:cNvSpPr>
            <a:spLocks noGrp="1"/>
          </p:cNvSpPr>
          <p:nvPr>
            <p:ph idx="1"/>
          </p:nvPr>
        </p:nvSpPr>
        <p:spPr/>
        <p:txBody>
          <a:bodyPr/>
          <a:lstStyle/>
          <a:p>
            <a:r>
              <a:rPr lang="en-US" dirty="0"/>
              <a:t>Find out the hassle-free way  -- let us find out for you!</a:t>
            </a:r>
          </a:p>
          <a:p>
            <a:r>
              <a:rPr lang="en-US" dirty="0"/>
              <a:t>We’ll provide customized recommendations based on your category and subcategory</a:t>
            </a:r>
          </a:p>
          <a:p>
            <a:r>
              <a:rPr lang="en-US" dirty="0"/>
              <a:t>Not sure what category fits best?  We can help with that, too!</a:t>
            </a:r>
          </a:p>
        </p:txBody>
      </p:sp>
    </p:spTree>
    <p:extLst>
      <p:ext uri="{BB962C8B-B14F-4D97-AF65-F5344CB8AC3E}">
        <p14:creationId xmlns:p14="http://schemas.microsoft.com/office/powerpoint/2010/main" val="1167543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Kickstarter by the numbers</a:t>
            </a:r>
          </a:p>
        </p:txBody>
      </p:sp>
      <p:sp>
        <p:nvSpPr>
          <p:cNvPr id="3" name="Content Placeholder 2"/>
          <p:cNvSpPr>
            <a:spLocks noGrp="1"/>
          </p:cNvSpPr>
          <p:nvPr>
            <p:ph idx="1"/>
          </p:nvPr>
        </p:nvSpPr>
        <p:spPr/>
        <p:txBody>
          <a:bodyPr>
            <a:normAutofit/>
          </a:bodyPr>
          <a:lstStyle/>
          <a:p>
            <a:pPr marL="0" indent="0">
              <a:buNone/>
            </a:pPr>
            <a:r>
              <a:rPr lang="en-US" sz="3200" b="1" dirty="0"/>
              <a:t>$4,039,036,727 </a:t>
            </a:r>
          </a:p>
          <a:p>
            <a:pPr marL="0" indent="0">
              <a:buNone/>
            </a:pPr>
            <a:r>
              <a:rPr lang="en-US" sz="1900" dirty="0"/>
              <a:t>Total dollars pledged to Kickstarter projects</a:t>
            </a:r>
          </a:p>
          <a:p>
            <a:pPr marL="0" indent="0">
              <a:buNone/>
            </a:pPr>
            <a:endParaRPr lang="en-US" dirty="0"/>
          </a:p>
          <a:p>
            <a:pPr marL="0" indent="0">
              <a:buNone/>
            </a:pPr>
            <a:r>
              <a:rPr lang="en-US" sz="3200" b="1" dirty="0"/>
              <a:t>155,155 </a:t>
            </a:r>
          </a:p>
          <a:p>
            <a:pPr marL="0" indent="0">
              <a:buNone/>
            </a:pPr>
            <a:r>
              <a:rPr lang="en-US" sz="1900" dirty="0"/>
              <a:t>Successfully funded projects</a:t>
            </a:r>
          </a:p>
          <a:p>
            <a:pPr marL="0" indent="0">
              <a:buNone/>
            </a:pPr>
            <a:endParaRPr lang="en-US" dirty="0"/>
          </a:p>
          <a:p>
            <a:pPr marL="0" indent="0" algn="r">
              <a:buNone/>
            </a:pPr>
            <a:endParaRPr lang="en-US" sz="1600" dirty="0"/>
          </a:p>
          <a:p>
            <a:pPr marL="0" indent="0" algn="r">
              <a:buNone/>
            </a:pPr>
            <a:r>
              <a:rPr lang="en-US" sz="1600" dirty="0"/>
              <a:t>As of 7 Dec 2018, per </a:t>
            </a:r>
            <a:r>
              <a:rPr lang="en-US" sz="1600" dirty="0">
                <a:hlinkClick r:id="rId3"/>
              </a:rPr>
              <a:t>https://www.kickstarter.com/help/stats</a:t>
            </a:r>
            <a:r>
              <a:rPr lang="en-US" sz="1600" dirty="0"/>
              <a:t> </a:t>
            </a:r>
          </a:p>
        </p:txBody>
      </p:sp>
    </p:spTree>
    <p:extLst>
      <p:ext uri="{BB962C8B-B14F-4D97-AF65-F5344CB8AC3E}">
        <p14:creationId xmlns:p14="http://schemas.microsoft.com/office/powerpoint/2010/main" val="2867021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path to Kickstarter success</a:t>
            </a:r>
          </a:p>
        </p:txBody>
      </p:sp>
      <p:sp>
        <p:nvSpPr>
          <p:cNvPr id="3" name="Content Placeholder 2"/>
          <p:cNvSpPr>
            <a:spLocks noGrp="1"/>
          </p:cNvSpPr>
          <p:nvPr>
            <p:ph idx="1"/>
          </p:nvPr>
        </p:nvSpPr>
        <p:spPr/>
        <p:txBody>
          <a:bodyPr/>
          <a:lstStyle/>
          <a:p>
            <a:r>
              <a:rPr lang="en-US" dirty="0"/>
              <a:t>What features distinguish between successful and unsuccessful Kickstarter campaigns?</a:t>
            </a:r>
          </a:p>
          <a:p>
            <a:r>
              <a:rPr lang="en-US" dirty="0"/>
              <a:t>Within each category, what distinguishes between successful and unsuccessful campaigns?</a:t>
            </a:r>
          </a:p>
          <a:p>
            <a:r>
              <a:rPr lang="en-US" dirty="0"/>
              <a:t>How can we increase the likelihood of success?</a:t>
            </a:r>
          </a:p>
          <a:p>
            <a:pPr marL="0" indent="0">
              <a:buNone/>
            </a:pPr>
            <a:endParaRPr lang="en-US" dirty="0"/>
          </a:p>
        </p:txBody>
      </p:sp>
    </p:spTree>
    <p:extLst>
      <p:ext uri="{BB962C8B-B14F-4D97-AF65-F5344CB8AC3E}">
        <p14:creationId xmlns:p14="http://schemas.microsoft.com/office/powerpoint/2010/main" val="209373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Kickstarter data analyzed</a:t>
            </a:r>
          </a:p>
        </p:txBody>
      </p:sp>
      <p:sp>
        <p:nvSpPr>
          <p:cNvPr id="3" name="Content Placeholder 2"/>
          <p:cNvSpPr>
            <a:spLocks noGrp="1"/>
          </p:cNvSpPr>
          <p:nvPr>
            <p:ph idx="1"/>
          </p:nvPr>
        </p:nvSpPr>
        <p:spPr/>
        <p:txBody>
          <a:bodyPr/>
          <a:lstStyle/>
          <a:p>
            <a:r>
              <a:rPr lang="en-US" dirty="0"/>
              <a:t>Campaigns launched 2009-2018</a:t>
            </a:r>
          </a:p>
          <a:p>
            <a:r>
              <a:rPr lang="en-US" dirty="0"/>
              <a:t>Included all categories and subcategories for campaigns during that time period</a:t>
            </a:r>
          </a:p>
          <a:p>
            <a:r>
              <a:rPr lang="en-US" dirty="0"/>
              <a:t>Focused only on campaigns raising funds in US dollars</a:t>
            </a:r>
          </a:p>
          <a:p>
            <a:r>
              <a:rPr lang="en-US" dirty="0"/>
              <a:t>Excluded outliers in the $ amount pledged, $ amount of goal, # of backers</a:t>
            </a:r>
          </a:p>
          <a:p>
            <a:endParaRPr lang="en-US" dirty="0"/>
          </a:p>
          <a:p>
            <a:endParaRPr lang="en-US" dirty="0"/>
          </a:p>
        </p:txBody>
      </p:sp>
    </p:spTree>
    <p:extLst>
      <p:ext uri="{BB962C8B-B14F-4D97-AF65-F5344CB8AC3E}">
        <p14:creationId xmlns:p14="http://schemas.microsoft.com/office/powerpoint/2010/main" val="3494367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Is Kickstarter worth my time?</a:t>
            </a:r>
          </a:p>
        </p:txBody>
      </p:sp>
      <p:sp>
        <p:nvSpPr>
          <p:cNvPr id="5" name="Text Placeholder 4"/>
          <p:cNvSpPr>
            <a:spLocks noGrp="1"/>
          </p:cNvSpPr>
          <p:nvPr>
            <p:ph type="body" idx="1"/>
          </p:nvPr>
        </p:nvSpPr>
        <p:spPr/>
        <p:txBody>
          <a:bodyPr/>
          <a:lstStyle/>
          <a:p>
            <a:r>
              <a:rPr lang="en-US" dirty="0"/>
              <a:t>Well, let’s see…</a:t>
            </a:r>
          </a:p>
        </p:txBody>
      </p:sp>
    </p:spTree>
    <p:extLst>
      <p:ext uri="{BB962C8B-B14F-4D97-AF65-F5344CB8AC3E}">
        <p14:creationId xmlns:p14="http://schemas.microsoft.com/office/powerpoint/2010/main" val="3663783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You’ve got more than a 50/50 shot</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62162485"/>
              </p:ext>
            </p:extLst>
          </p:nvPr>
        </p:nvGraphicFramePr>
        <p:xfrm>
          <a:off x="819150" y="2222500"/>
          <a:ext cx="10553700" cy="3636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9069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average, success = $6k raised</a:t>
            </a:r>
          </a:p>
        </p:txBody>
      </p:sp>
      <p:sp>
        <p:nvSpPr>
          <p:cNvPr id="3" name="Content Placeholder 2"/>
          <p:cNvSpPr>
            <a:spLocks noGrp="1"/>
          </p:cNvSpPr>
          <p:nvPr>
            <p:ph idx="1"/>
          </p:nvPr>
        </p:nvSpPr>
        <p:spPr/>
        <p:txBody>
          <a:bodyPr/>
          <a:lstStyle/>
          <a:p>
            <a:pPr marL="0" indent="0">
              <a:buNone/>
            </a:pPr>
            <a:endParaRPr lang="en-US" dirty="0">
              <a:solidFill>
                <a:srgbClr val="FF0000"/>
              </a:solidFill>
            </a:endParaRPr>
          </a:p>
          <a:p>
            <a:pPr marL="0" indent="0">
              <a:buNone/>
            </a:pPr>
            <a:r>
              <a:rPr lang="en-US" dirty="0">
                <a:solidFill>
                  <a:srgbClr val="FF0000"/>
                </a:solidFill>
              </a:rPr>
              <a:t>Insert plot of Successful </a:t>
            </a:r>
            <a:r>
              <a:rPr lang="en-US" dirty="0" err="1">
                <a:solidFill>
                  <a:srgbClr val="FF0000"/>
                </a:solidFill>
              </a:rPr>
              <a:t>Kickstarters</a:t>
            </a:r>
            <a:r>
              <a:rPr lang="en-US" dirty="0">
                <a:solidFill>
                  <a:srgbClr val="FF0000"/>
                </a:solidFill>
              </a:rPr>
              <a:t>- Mean Goal by category</a:t>
            </a:r>
          </a:p>
          <a:p>
            <a:pPr marL="0" indent="0">
              <a:buNone/>
            </a:pPr>
            <a:endParaRPr lang="en-US" dirty="0"/>
          </a:p>
          <a:p>
            <a:pPr marL="0" indent="0" fontAlgn="base">
              <a:buNone/>
            </a:pPr>
            <a:endParaRPr lang="en-US" dirty="0"/>
          </a:p>
          <a:p>
            <a:endParaRPr lang="en-US" dirty="0"/>
          </a:p>
        </p:txBody>
      </p:sp>
    </p:spTree>
    <p:extLst>
      <p:ext uri="{BB962C8B-B14F-4D97-AF65-F5344CB8AC3E}">
        <p14:creationId xmlns:p14="http://schemas.microsoft.com/office/powerpoint/2010/main" val="3339149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talk #goals</a:t>
            </a:r>
          </a:p>
        </p:txBody>
      </p:sp>
      <p:sp>
        <p:nvSpPr>
          <p:cNvPr id="3" name="Content Placeholder 2"/>
          <p:cNvSpPr>
            <a:spLocks noGrp="1"/>
          </p:cNvSpPr>
          <p:nvPr>
            <p:ph idx="1"/>
          </p:nvPr>
        </p:nvSpPr>
        <p:spPr/>
        <p:txBody>
          <a:bodyPr/>
          <a:lstStyle/>
          <a:p>
            <a:pPr lvl="1" fontAlgn="base"/>
            <a:r>
              <a:rPr lang="en-US" dirty="0">
                <a:solidFill>
                  <a:srgbClr val="FF0000"/>
                </a:solidFill>
              </a:rPr>
              <a:t>Insert plot comparing average goal of successful KS vs failed KS - nested bar would be ideal</a:t>
            </a:r>
          </a:p>
          <a:p>
            <a:endParaRPr lang="en-US" dirty="0"/>
          </a:p>
        </p:txBody>
      </p:sp>
    </p:spTree>
    <p:extLst>
      <p:ext uri="{BB962C8B-B14F-4D97-AF65-F5344CB8AC3E}">
        <p14:creationId xmlns:p14="http://schemas.microsoft.com/office/powerpoint/2010/main" val="811058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Pledged / # Backers = Tipping Point</a:t>
            </a:r>
          </a:p>
        </p:txBody>
      </p:sp>
      <p:sp>
        <p:nvSpPr>
          <p:cNvPr id="3" name="Content Placeholder 2"/>
          <p:cNvSpPr>
            <a:spLocks noGrp="1"/>
          </p:cNvSpPr>
          <p:nvPr>
            <p:ph idx="1"/>
          </p:nvPr>
        </p:nvSpPr>
        <p:spPr/>
        <p:txBody>
          <a:bodyPr/>
          <a:lstStyle/>
          <a:p>
            <a:pPr lvl="1" fontAlgn="base"/>
            <a:r>
              <a:rPr lang="en-US" dirty="0">
                <a:solidFill>
                  <a:srgbClr val="FF0000"/>
                </a:solidFill>
              </a:rPr>
              <a:t>Insert plot of this number across different categories</a:t>
            </a:r>
          </a:p>
          <a:p>
            <a:endParaRPr lang="en-US" dirty="0"/>
          </a:p>
        </p:txBody>
      </p:sp>
    </p:spTree>
    <p:extLst>
      <p:ext uri="{BB962C8B-B14F-4D97-AF65-F5344CB8AC3E}">
        <p14:creationId xmlns:p14="http://schemas.microsoft.com/office/powerpoint/2010/main" val="918929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2436</TotalTime>
  <Words>912</Words>
  <Application>Microsoft Office PowerPoint</Application>
  <PresentationFormat>Widescreen</PresentationFormat>
  <Paragraphs>103</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2</vt:lpstr>
      <vt:lpstr>Quotable</vt:lpstr>
      <vt:lpstr>So you want to start a Kickstarter campaign:  Know before you go</vt:lpstr>
      <vt:lpstr>Kickstarter by the numbers</vt:lpstr>
      <vt:lpstr>Data-driven path to Kickstarter success</vt:lpstr>
      <vt:lpstr>Kickstarter data analyzed</vt:lpstr>
      <vt:lpstr>Is Kickstarter worth my time?</vt:lpstr>
      <vt:lpstr>You’ve got more than a 50/50 shot</vt:lpstr>
      <vt:lpstr>On average, success = $6k raised</vt:lpstr>
      <vt:lpstr>Let’s talk #goals</vt:lpstr>
      <vt:lpstr>$ Pledged / # Backers = Tipping Point</vt:lpstr>
      <vt:lpstr>On average, you’ll need 187 backers</vt:lpstr>
      <vt:lpstr>What this means for YOU</vt:lpstr>
      <vt:lpstr>Know before you go</vt:lpstr>
      <vt:lpstr>What’s your number?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Kickstart your way to success</dc:title>
  <dc:creator>Janice</dc:creator>
  <cp:lastModifiedBy>Vyjayanthi Kamath</cp:lastModifiedBy>
  <cp:revision>28</cp:revision>
  <dcterms:created xsi:type="dcterms:W3CDTF">2018-12-07T16:00:43Z</dcterms:created>
  <dcterms:modified xsi:type="dcterms:W3CDTF">2018-12-13T22:30:16Z</dcterms:modified>
</cp:coreProperties>
</file>