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 id="257" r:id="rId3"/>
    <p:sldId id="258" r:id="rId4"/>
    <p:sldId id="259" r:id="rId5"/>
    <p:sldId id="260" r:id="rId6"/>
    <p:sldId id="261" r:id="rId7"/>
    <p:sldId id="262" r:id="rId8"/>
    <p:sldId id="263" r:id="rId9"/>
    <p:sldId id="264" r:id="rId10"/>
    <p:sldId id="267"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8B8B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3"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8B3C92FB-D352-4B74-8093-AB1F82C26A90}" type="datetimeFigureOut">
              <a:rPr lang="en-IN" smtClean="0"/>
              <a:t>25-07-2021</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00E1E8E8-85C0-496B-BED4-1709434AE46E}"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46741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3C92FB-D352-4B74-8093-AB1F82C26A90}" type="datetimeFigureOut">
              <a:rPr lang="en-IN" smtClean="0"/>
              <a:t>25-07-2021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E1E8E8-85C0-496B-BED4-1709434AE46E}" type="slidenum">
              <a:rPr lang="en-IN" smtClean="0"/>
              <a:t>‹#›</a:t>
            </a:fld>
            <a:endParaRPr lang="en-IN"/>
          </a:p>
        </p:txBody>
      </p:sp>
    </p:spTree>
    <p:extLst>
      <p:ext uri="{BB962C8B-B14F-4D97-AF65-F5344CB8AC3E}">
        <p14:creationId xmlns:p14="http://schemas.microsoft.com/office/powerpoint/2010/main" val="3707885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3C92FB-D352-4B74-8093-AB1F82C26A90}" type="datetimeFigureOut">
              <a:rPr lang="en-IN" smtClean="0"/>
              <a:t>25-07-2021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E1E8E8-85C0-496B-BED4-1709434AE46E}"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78830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3C92FB-D352-4B74-8093-AB1F82C26A90}" type="datetimeFigureOut">
              <a:rPr lang="en-IN" smtClean="0"/>
              <a:t>25-07-2021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E1E8E8-85C0-496B-BED4-1709434AE46E}"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323363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3C92FB-D352-4B74-8093-AB1F82C26A90}" type="datetimeFigureOut">
              <a:rPr lang="en-IN" smtClean="0"/>
              <a:t>25-07-2021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E1E8E8-85C0-496B-BED4-1709434AE46E}" type="slidenum">
              <a:rPr lang="en-IN" smtClean="0"/>
              <a:t>‹#›</a:t>
            </a:fld>
            <a:endParaRPr lang="en-IN"/>
          </a:p>
        </p:txBody>
      </p:sp>
    </p:spTree>
    <p:extLst>
      <p:ext uri="{BB962C8B-B14F-4D97-AF65-F5344CB8AC3E}">
        <p14:creationId xmlns:p14="http://schemas.microsoft.com/office/powerpoint/2010/main" val="42153731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3C92FB-D352-4B74-8093-AB1F82C26A90}" type="datetimeFigureOut">
              <a:rPr lang="en-IN" smtClean="0"/>
              <a:t>25-07-2021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E1E8E8-85C0-496B-BED4-1709434AE46E}"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12594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3C92FB-D352-4B74-8093-AB1F82C26A90}" type="datetimeFigureOut">
              <a:rPr lang="en-IN" smtClean="0"/>
              <a:t>25-07-2021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E1E8E8-85C0-496B-BED4-1709434AE46E}"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01684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3C92FB-D352-4B74-8093-AB1F82C26A90}" type="datetimeFigureOut">
              <a:rPr lang="en-IN" smtClean="0"/>
              <a:t>25-07-2021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E1E8E8-85C0-496B-BED4-1709434AE46E}"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822438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3C92FB-D352-4B74-8093-AB1F82C26A90}" type="datetimeFigureOut">
              <a:rPr lang="en-IN" smtClean="0"/>
              <a:t>25-07-2021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E1E8E8-85C0-496B-BED4-1709434AE46E}"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16472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3C92FB-D352-4B74-8093-AB1F82C26A90}" type="datetimeFigureOut">
              <a:rPr lang="en-IN" smtClean="0"/>
              <a:t>25-07-2021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E1E8E8-85C0-496B-BED4-1709434AE46E}" type="slidenum">
              <a:rPr lang="en-IN" smtClean="0"/>
              <a:t>‹#›</a:t>
            </a:fld>
            <a:endParaRPr lang="en-IN"/>
          </a:p>
        </p:txBody>
      </p:sp>
    </p:spTree>
    <p:extLst>
      <p:ext uri="{BB962C8B-B14F-4D97-AF65-F5344CB8AC3E}">
        <p14:creationId xmlns:p14="http://schemas.microsoft.com/office/powerpoint/2010/main" val="1048256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3C92FB-D352-4B74-8093-AB1F82C26A90}" type="datetimeFigureOut">
              <a:rPr lang="en-IN" smtClean="0"/>
              <a:t>25-07-2021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E1E8E8-85C0-496B-BED4-1709434AE46E}"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07970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3C92FB-D352-4B74-8093-AB1F82C26A90}" type="datetimeFigureOut">
              <a:rPr lang="en-IN" smtClean="0"/>
              <a:t>25-07-2021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E1E8E8-85C0-496B-BED4-1709434AE46E}" type="slidenum">
              <a:rPr lang="en-IN" smtClean="0"/>
              <a:t>‹#›</a:t>
            </a:fld>
            <a:endParaRPr lang="en-IN"/>
          </a:p>
        </p:txBody>
      </p:sp>
    </p:spTree>
    <p:extLst>
      <p:ext uri="{BB962C8B-B14F-4D97-AF65-F5344CB8AC3E}">
        <p14:creationId xmlns:p14="http://schemas.microsoft.com/office/powerpoint/2010/main" val="2459981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B3C92FB-D352-4B74-8093-AB1F82C26A90}" type="datetimeFigureOut">
              <a:rPr lang="en-IN" smtClean="0"/>
              <a:t>25-07-2021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0E1E8E8-85C0-496B-BED4-1709434AE46E}"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633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3C92FB-D352-4B74-8093-AB1F82C26A90}" type="datetimeFigureOut">
              <a:rPr lang="en-IN" smtClean="0"/>
              <a:t>25-07-2021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0E1E8E8-85C0-496B-BED4-1709434AE46E}"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0724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3C92FB-D352-4B74-8093-AB1F82C26A90}" type="datetimeFigureOut">
              <a:rPr lang="en-IN" smtClean="0"/>
              <a:t>25-07-2021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0E1E8E8-85C0-496B-BED4-1709434AE46E}" type="slidenum">
              <a:rPr lang="en-IN" smtClean="0"/>
              <a:t>‹#›</a:t>
            </a:fld>
            <a:endParaRPr lang="en-IN"/>
          </a:p>
        </p:txBody>
      </p:sp>
    </p:spTree>
    <p:extLst>
      <p:ext uri="{BB962C8B-B14F-4D97-AF65-F5344CB8AC3E}">
        <p14:creationId xmlns:p14="http://schemas.microsoft.com/office/powerpoint/2010/main" val="1654248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3C92FB-D352-4B74-8093-AB1F82C26A90}" type="datetimeFigureOut">
              <a:rPr lang="en-IN" smtClean="0"/>
              <a:t>25-07-2021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E1E8E8-85C0-496B-BED4-1709434AE46E}"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17927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3C92FB-D352-4B74-8093-AB1F82C26A90}" type="datetimeFigureOut">
              <a:rPr lang="en-IN" smtClean="0"/>
              <a:t>25-07-2021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E1E8E8-85C0-496B-BED4-1709434AE46E}" type="slidenum">
              <a:rPr lang="en-IN" smtClean="0"/>
              <a:t>‹#›</a:t>
            </a:fld>
            <a:endParaRPr lang="en-IN"/>
          </a:p>
        </p:txBody>
      </p:sp>
    </p:spTree>
    <p:extLst>
      <p:ext uri="{BB962C8B-B14F-4D97-AF65-F5344CB8AC3E}">
        <p14:creationId xmlns:p14="http://schemas.microsoft.com/office/powerpoint/2010/main" val="1653094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B3C92FB-D352-4B74-8093-AB1F82C26A90}" type="datetimeFigureOut">
              <a:rPr lang="en-IN" smtClean="0"/>
              <a:t>25-07-2021</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0E1E8E8-85C0-496B-BED4-1709434AE46E}" type="slidenum">
              <a:rPr lang="en-IN" smtClean="0"/>
              <a:t>‹#›</a:t>
            </a:fld>
            <a:endParaRPr lang="en-IN"/>
          </a:p>
        </p:txBody>
      </p:sp>
    </p:spTree>
    <p:extLst>
      <p:ext uri="{BB962C8B-B14F-4D97-AF65-F5344CB8AC3E}">
        <p14:creationId xmlns:p14="http://schemas.microsoft.com/office/powerpoint/2010/main" val="2694246900"/>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 id="2147483821"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A992D4B-F9BD-48AC-96CF-93EC1302DBBA}"/>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Effect>
                      <a14:saturation sat="159000"/>
                    </a14:imgEffect>
                    <a14:imgEffect>
                      <a14:brightnessContrast bright="-33000" contrast="51000"/>
                    </a14:imgEffect>
                  </a14:imgLayer>
                </a14:imgProps>
              </a:ext>
              <a:ext uri="{28A0092B-C50C-407E-A947-70E740481C1C}">
                <a14:useLocalDpi xmlns:a14="http://schemas.microsoft.com/office/drawing/2010/main" val="0"/>
              </a:ext>
            </a:extLst>
          </a:blip>
          <a:stretch>
            <a:fillRect/>
          </a:stretch>
        </p:blipFill>
        <p:spPr>
          <a:xfrm>
            <a:off x="9254879" y="5588308"/>
            <a:ext cx="2654423" cy="1136342"/>
          </a:xfrm>
          <a:prstGeom prst="rect">
            <a:avLst/>
          </a:prstGeom>
          <a:effectLst>
            <a:outerShdw blurRad="50800" dist="50800" dir="5400000" sx="2000" sy="2000" algn="ctr" rotWithShape="0">
              <a:srgbClr val="000000">
                <a:alpha val="43137"/>
              </a:srgbClr>
            </a:outerShdw>
            <a:reflection endPos="26000" dist="254000" dir="5400000" sy="-100000" algn="bl" rotWithShape="0"/>
          </a:effectLst>
        </p:spPr>
      </p:pic>
      <p:sp>
        <p:nvSpPr>
          <p:cNvPr id="2" name="Title 1">
            <a:extLst>
              <a:ext uri="{FF2B5EF4-FFF2-40B4-BE49-F238E27FC236}">
                <a16:creationId xmlns:a16="http://schemas.microsoft.com/office/drawing/2014/main" id="{42CF330C-757D-4189-826C-CE2EE64F625F}"/>
              </a:ext>
            </a:extLst>
          </p:cNvPr>
          <p:cNvSpPr>
            <a:spLocks noGrp="1"/>
          </p:cNvSpPr>
          <p:nvPr>
            <p:ph type="ctrTitle"/>
          </p:nvPr>
        </p:nvSpPr>
        <p:spPr>
          <a:xfrm>
            <a:off x="2095130" y="0"/>
            <a:ext cx="7537142" cy="1420427"/>
          </a:xfrm>
        </p:spPr>
        <p:txBody>
          <a:bodyPr>
            <a:normAutofit/>
          </a:bodyPr>
          <a:lstStyle/>
          <a:p>
            <a:r>
              <a:rPr lang="en-US" sz="3600" b="1" dirty="0">
                <a:ln w="22225">
                  <a:solidFill>
                    <a:schemeClr val="accent2"/>
                  </a:solidFill>
                  <a:prstDash val="solid"/>
                </a:ln>
                <a:solidFill>
                  <a:schemeClr val="accent2">
                    <a:lumMod val="40000"/>
                    <a:lumOff val="60000"/>
                  </a:schemeClr>
                </a:solidFill>
              </a:rPr>
              <a:t>VISA APPROVAL PREDICTION USING MACHINE LEARNING</a:t>
            </a:r>
            <a:endParaRPr lang="en-IN" sz="3600" b="1" dirty="0">
              <a:ln w="22225">
                <a:solidFill>
                  <a:schemeClr val="accent2"/>
                </a:solidFill>
                <a:prstDash val="solid"/>
              </a:ln>
              <a:solidFill>
                <a:schemeClr val="accent2">
                  <a:lumMod val="40000"/>
                  <a:lumOff val="60000"/>
                </a:schemeClr>
              </a:solidFill>
            </a:endParaRPr>
          </a:p>
        </p:txBody>
      </p:sp>
      <p:sp>
        <p:nvSpPr>
          <p:cNvPr id="3" name="Subtitle 2">
            <a:extLst>
              <a:ext uri="{FF2B5EF4-FFF2-40B4-BE49-F238E27FC236}">
                <a16:creationId xmlns:a16="http://schemas.microsoft.com/office/drawing/2014/main" id="{1D35C5FE-E89E-4949-8921-05FE51CDF90B}"/>
              </a:ext>
            </a:extLst>
          </p:cNvPr>
          <p:cNvSpPr>
            <a:spLocks noGrp="1"/>
          </p:cNvSpPr>
          <p:nvPr>
            <p:ph type="subTitle" idx="1"/>
          </p:nvPr>
        </p:nvSpPr>
        <p:spPr>
          <a:xfrm>
            <a:off x="3559946" y="1935333"/>
            <a:ext cx="5069149" cy="2787588"/>
          </a:xfrm>
        </p:spPr>
        <p:style>
          <a:lnRef idx="2">
            <a:schemeClr val="accent2"/>
          </a:lnRef>
          <a:fillRef idx="1">
            <a:schemeClr val="lt1"/>
          </a:fillRef>
          <a:effectRef idx="0">
            <a:schemeClr val="accent2"/>
          </a:effectRef>
          <a:fontRef idx="minor">
            <a:schemeClr val="dk1"/>
          </a:fontRef>
        </p:style>
        <p:txBody>
          <a:bodyPr>
            <a:normAutofit/>
          </a:bodyPr>
          <a:lstStyle/>
          <a:p>
            <a:r>
              <a:rPr lang="en-US" sz="2800" dirty="0"/>
              <a:t>Presented by </a:t>
            </a:r>
            <a:r>
              <a:rPr lang="en-US" sz="1900" dirty="0"/>
              <a:t>:</a:t>
            </a:r>
          </a:p>
          <a:p>
            <a:r>
              <a:rPr lang="en-US" sz="1900" dirty="0"/>
              <a:t> </a:t>
            </a:r>
            <a:r>
              <a:rPr lang="en-US" sz="2000" dirty="0"/>
              <a:t>Team no:CSE-041</a:t>
            </a:r>
          </a:p>
          <a:p>
            <a:r>
              <a:rPr lang="en-US" sz="1900" dirty="0"/>
              <a:t>                    </a:t>
            </a:r>
            <a:r>
              <a:rPr lang="en-US" sz="1600" dirty="0"/>
              <a:t>18UK1A0567-CH.SRICHANDHANA</a:t>
            </a:r>
          </a:p>
          <a:p>
            <a:r>
              <a:rPr lang="en-US" sz="1600" dirty="0"/>
              <a:t>        18UK1A0578-K.DHEERAJ</a:t>
            </a:r>
          </a:p>
          <a:p>
            <a:r>
              <a:rPr lang="en-US" sz="1600" dirty="0"/>
              <a:t>     18UK1A05C0-V.VAMSHI</a:t>
            </a:r>
          </a:p>
          <a:p>
            <a:r>
              <a:rPr lang="en-US" sz="1600" dirty="0"/>
              <a:t>        18UK1A05A9-A.SOWMYA</a:t>
            </a:r>
          </a:p>
          <a:p>
            <a:endParaRPr lang="en-IN" dirty="0"/>
          </a:p>
        </p:txBody>
      </p:sp>
    </p:spTree>
    <p:extLst>
      <p:ext uri="{BB962C8B-B14F-4D97-AF65-F5344CB8AC3E}">
        <p14:creationId xmlns:p14="http://schemas.microsoft.com/office/powerpoint/2010/main" val="2262814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8938F-D5E2-4021-835A-7C17DE67A689}"/>
              </a:ext>
            </a:extLst>
          </p:cNvPr>
          <p:cNvSpPr>
            <a:spLocks noGrp="1"/>
          </p:cNvSpPr>
          <p:nvPr>
            <p:ph type="title"/>
          </p:nvPr>
        </p:nvSpPr>
        <p:spPr/>
        <p:txBody>
          <a:bodyPr/>
          <a:lstStyle/>
          <a:p>
            <a:endParaRPr lang="en-IN" dirty="0"/>
          </a:p>
        </p:txBody>
      </p:sp>
      <p:pic>
        <p:nvPicPr>
          <p:cNvPr id="14" name="Content Placeholder 13">
            <a:extLst>
              <a:ext uri="{FF2B5EF4-FFF2-40B4-BE49-F238E27FC236}">
                <a16:creationId xmlns:a16="http://schemas.microsoft.com/office/drawing/2014/main" id="{C54E70DD-96E1-4DF0-AD01-8E46C6594C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7363" y="896645"/>
            <a:ext cx="9783191" cy="4795621"/>
          </a:xfrm>
        </p:spPr>
      </p:pic>
    </p:spTree>
    <p:extLst>
      <p:ext uri="{BB962C8B-B14F-4D97-AF65-F5344CB8AC3E}">
        <p14:creationId xmlns:p14="http://schemas.microsoft.com/office/powerpoint/2010/main" val="4088249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DE6BF-EBD1-4F76-9BCE-E9436D4EA0E0}"/>
              </a:ext>
            </a:extLst>
          </p:cNvPr>
          <p:cNvSpPr>
            <a:spLocks noGrp="1"/>
          </p:cNvSpPr>
          <p:nvPr>
            <p:ph type="title"/>
          </p:nvPr>
        </p:nvSpPr>
        <p:spPr>
          <a:xfrm>
            <a:off x="887767" y="1384916"/>
            <a:ext cx="5078028" cy="1100831"/>
          </a:xfrm>
        </p:spPr>
        <p:txBody>
          <a:bodyPr>
            <a:normAutofit/>
          </a:bodyPr>
          <a:lstStyle/>
          <a:p>
            <a:r>
              <a:rPr lang="en-US" sz="2700" dirty="0">
                <a:solidFill>
                  <a:schemeClr val="accent4">
                    <a:lumMod val="50000"/>
                  </a:schemeClr>
                </a:solidFill>
              </a:rPr>
              <a:t>SOFTWARE REQURIMENTS</a:t>
            </a:r>
            <a:r>
              <a:rPr lang="en-US" dirty="0"/>
              <a:t>:</a:t>
            </a:r>
            <a:endParaRPr lang="en-IN" dirty="0"/>
          </a:p>
        </p:txBody>
      </p:sp>
      <p:sp>
        <p:nvSpPr>
          <p:cNvPr id="3" name="Content Placeholder 2">
            <a:extLst>
              <a:ext uri="{FF2B5EF4-FFF2-40B4-BE49-F238E27FC236}">
                <a16:creationId xmlns:a16="http://schemas.microsoft.com/office/drawing/2014/main" id="{B8F35452-A6B3-42D4-A6EB-DF2166C612ED}"/>
              </a:ext>
            </a:extLst>
          </p:cNvPr>
          <p:cNvSpPr>
            <a:spLocks noGrp="1"/>
          </p:cNvSpPr>
          <p:nvPr>
            <p:ph idx="1"/>
          </p:nvPr>
        </p:nvSpPr>
        <p:spPr>
          <a:xfrm>
            <a:off x="1269507" y="2485747"/>
            <a:ext cx="9627090" cy="3390121"/>
          </a:xfrm>
        </p:spPr>
        <p:txBody>
          <a:bodyPr>
            <a:normAutofit fontScale="92500" lnSpcReduction="20000"/>
          </a:bodyPr>
          <a:lstStyle/>
          <a:p>
            <a:pPr rtl="0" fontAlgn="base">
              <a:spcBef>
                <a:spcPts val="0"/>
              </a:spcBef>
              <a:spcAft>
                <a:spcPts val="0"/>
              </a:spcAft>
              <a:buFont typeface="Arial" panose="020B0604020202020204" pitchFamily="34" charset="0"/>
              <a:buChar char="•"/>
            </a:pPr>
            <a:r>
              <a:rPr lang="en-IN" sz="1800" b="0" i="0" u="none" strike="noStrike" dirty="0">
                <a:solidFill>
                  <a:srgbClr val="000000"/>
                </a:solidFill>
                <a:effectLst/>
                <a:latin typeface="Arial" panose="020B0604020202020204" pitchFamily="34" charset="0"/>
              </a:rPr>
              <a:t>Google </a:t>
            </a:r>
            <a:r>
              <a:rPr lang="en-IN" sz="1800" b="0" i="0" u="none" strike="noStrike" dirty="0" err="1">
                <a:solidFill>
                  <a:srgbClr val="000000"/>
                </a:solidFill>
                <a:effectLst/>
                <a:latin typeface="Arial" panose="020B0604020202020204" pitchFamily="34" charset="0"/>
              </a:rPr>
              <a:t>colab</a:t>
            </a:r>
            <a:endParaRPr lang="en-IN" sz="1800" b="0" i="0" u="none" strike="noStrike" dirty="0">
              <a:solidFill>
                <a:srgbClr val="000000"/>
              </a:solidFill>
              <a:effectLst/>
              <a:latin typeface="Arial" panose="020B0604020202020204" pitchFamily="34" charset="0"/>
            </a:endParaRPr>
          </a:p>
          <a:p>
            <a:pPr rtl="0" fontAlgn="base">
              <a:spcBef>
                <a:spcPts val="1000"/>
              </a:spcBef>
              <a:spcAft>
                <a:spcPts val="0"/>
              </a:spcAft>
              <a:buFont typeface="Arial" panose="020B0604020202020204" pitchFamily="34" charset="0"/>
              <a:buChar char="•"/>
            </a:pPr>
            <a:r>
              <a:rPr lang="en-IN" sz="1800" b="0" i="0" u="none" strike="noStrike" dirty="0">
                <a:solidFill>
                  <a:srgbClr val="000000"/>
                </a:solidFill>
                <a:effectLst/>
                <a:latin typeface="Arial" panose="020B0604020202020204" pitchFamily="34" charset="0"/>
              </a:rPr>
              <a:t>Anaconda navigator</a:t>
            </a:r>
          </a:p>
          <a:p>
            <a:pPr rtl="0" fontAlgn="base">
              <a:spcBef>
                <a:spcPts val="1000"/>
              </a:spcBef>
              <a:spcAft>
                <a:spcPts val="0"/>
              </a:spcAft>
              <a:buFont typeface="Arial" panose="020B0604020202020204" pitchFamily="34" charset="0"/>
              <a:buChar char="•"/>
            </a:pPr>
            <a:r>
              <a:rPr lang="en-IN" sz="1800" b="0" i="0" u="none" strike="noStrike" dirty="0" err="1">
                <a:solidFill>
                  <a:srgbClr val="000000"/>
                </a:solidFill>
                <a:effectLst/>
                <a:latin typeface="Arial" panose="020B0604020202020204" pitchFamily="34" charset="0"/>
              </a:rPr>
              <a:t>Jupyter</a:t>
            </a:r>
            <a:r>
              <a:rPr lang="en-IN" sz="1800" b="0" i="0" u="none" strike="noStrike" dirty="0">
                <a:solidFill>
                  <a:srgbClr val="000000"/>
                </a:solidFill>
                <a:effectLst/>
                <a:latin typeface="Arial" panose="020B0604020202020204" pitchFamily="34" charset="0"/>
              </a:rPr>
              <a:t> notebook</a:t>
            </a:r>
          </a:p>
          <a:p>
            <a:pPr rtl="0" fontAlgn="base">
              <a:spcBef>
                <a:spcPts val="1000"/>
              </a:spcBef>
              <a:spcAft>
                <a:spcPts val="0"/>
              </a:spcAft>
              <a:buFont typeface="Arial" panose="020B0604020202020204" pitchFamily="34" charset="0"/>
              <a:buChar char="•"/>
            </a:pPr>
            <a:r>
              <a:rPr lang="en-IN" sz="1800" b="0" i="0" u="none" strike="noStrike" dirty="0">
                <a:solidFill>
                  <a:srgbClr val="000000"/>
                </a:solidFill>
                <a:effectLst/>
                <a:latin typeface="Arial" panose="020B0604020202020204" pitchFamily="34" charset="0"/>
              </a:rPr>
              <a:t>Machine learning tools: pandas,</a:t>
            </a:r>
          </a:p>
          <a:p>
            <a:pPr rtl="0">
              <a:spcBef>
                <a:spcPts val="1000"/>
              </a:spcBef>
              <a:spcAft>
                <a:spcPts val="0"/>
              </a:spcAft>
            </a:pPr>
            <a:r>
              <a:rPr lang="en-IN" sz="1800" b="0" i="0" u="none" strike="noStrike" dirty="0">
                <a:solidFill>
                  <a:srgbClr val="000000"/>
                </a:solidFill>
                <a:effectLst/>
                <a:latin typeface="Arial" panose="020B0604020202020204" pitchFamily="34" charset="0"/>
              </a:rPr>
              <a:t>                                       </a:t>
            </a:r>
            <a:r>
              <a:rPr lang="en-IN" sz="1800" b="0" i="0" u="none" strike="noStrike" dirty="0" err="1">
                <a:solidFill>
                  <a:srgbClr val="000000"/>
                </a:solidFill>
                <a:effectLst/>
                <a:latin typeface="Arial" panose="020B0604020202020204" pitchFamily="34" charset="0"/>
              </a:rPr>
              <a:t>numpy</a:t>
            </a:r>
            <a:r>
              <a:rPr lang="en-IN" sz="1800" b="0" i="0" u="none" strike="noStrike" dirty="0">
                <a:solidFill>
                  <a:srgbClr val="000000"/>
                </a:solidFill>
                <a:effectLst/>
                <a:latin typeface="Arial" panose="020B0604020202020204" pitchFamily="34" charset="0"/>
              </a:rPr>
              <a:t>,</a:t>
            </a:r>
            <a:endParaRPr lang="en-IN" b="0" dirty="0">
              <a:effectLst/>
            </a:endParaRPr>
          </a:p>
          <a:p>
            <a:pPr rtl="0">
              <a:spcBef>
                <a:spcPts val="1000"/>
              </a:spcBef>
              <a:spcAft>
                <a:spcPts val="0"/>
              </a:spcAft>
            </a:pPr>
            <a:r>
              <a:rPr lang="en-IN" sz="1800" b="0" i="0" u="none" strike="noStrike" dirty="0">
                <a:solidFill>
                  <a:srgbClr val="000000"/>
                </a:solidFill>
                <a:effectLst/>
                <a:latin typeface="Arial" panose="020B0604020202020204" pitchFamily="34" charset="0"/>
              </a:rPr>
              <a:t>                                       matplotlib,</a:t>
            </a:r>
            <a:endParaRPr lang="en-IN" b="0" dirty="0">
              <a:effectLst/>
            </a:endParaRPr>
          </a:p>
          <a:p>
            <a:pPr rtl="0">
              <a:spcBef>
                <a:spcPts val="1000"/>
              </a:spcBef>
              <a:spcAft>
                <a:spcPts val="0"/>
              </a:spcAft>
            </a:pPr>
            <a:r>
              <a:rPr lang="en-IN" sz="1800" b="0" i="0" u="none" strike="noStrike" dirty="0">
                <a:solidFill>
                  <a:srgbClr val="000000"/>
                </a:solidFill>
                <a:effectLst/>
                <a:latin typeface="Arial" panose="020B0604020202020204" pitchFamily="34" charset="0"/>
              </a:rPr>
              <a:t>                                        </a:t>
            </a:r>
            <a:r>
              <a:rPr lang="en-IN" sz="1800" b="0" i="0" u="none" strike="noStrike" dirty="0" err="1">
                <a:solidFill>
                  <a:srgbClr val="000000"/>
                </a:solidFill>
                <a:effectLst/>
                <a:latin typeface="Arial" panose="020B0604020202020204" pitchFamily="34" charset="0"/>
              </a:rPr>
              <a:t>scikitlearn</a:t>
            </a:r>
            <a:r>
              <a:rPr lang="en-IN" sz="1800" b="0" i="0" u="none" strike="noStrike" dirty="0">
                <a:solidFill>
                  <a:srgbClr val="000000"/>
                </a:solidFill>
                <a:effectLst/>
                <a:latin typeface="Arial" panose="020B0604020202020204" pitchFamily="34" charset="0"/>
              </a:rPr>
              <a:t>,</a:t>
            </a:r>
            <a:endParaRPr lang="en-IN" b="0" dirty="0">
              <a:effectLst/>
            </a:endParaRPr>
          </a:p>
          <a:p>
            <a:pPr rtl="0">
              <a:spcBef>
                <a:spcPts val="1000"/>
              </a:spcBef>
              <a:spcAft>
                <a:spcPts val="0"/>
              </a:spcAft>
            </a:pPr>
            <a:r>
              <a:rPr lang="en-IN" sz="1800" b="0" i="0" u="none" strike="noStrike" dirty="0">
                <a:solidFill>
                  <a:srgbClr val="000000"/>
                </a:solidFill>
                <a:effectLst/>
                <a:latin typeface="Arial" panose="020B0604020202020204" pitchFamily="34" charset="0"/>
              </a:rPr>
              <a:t>                                        seaborn</a:t>
            </a:r>
            <a:endParaRPr lang="en-IN" b="0" dirty="0">
              <a:effectLst/>
            </a:endParaRPr>
          </a:p>
          <a:p>
            <a:br>
              <a:rPr lang="en-IN" b="0" dirty="0">
                <a:effectLst/>
              </a:rPr>
            </a:br>
            <a:endParaRPr lang="en-IN" dirty="0"/>
          </a:p>
        </p:txBody>
      </p:sp>
    </p:spTree>
    <p:extLst>
      <p:ext uri="{BB962C8B-B14F-4D97-AF65-F5344CB8AC3E}">
        <p14:creationId xmlns:p14="http://schemas.microsoft.com/office/powerpoint/2010/main" val="200234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1DC54-E61F-4345-97C6-ED98C68F2BCE}"/>
              </a:ext>
            </a:extLst>
          </p:cNvPr>
          <p:cNvSpPr>
            <a:spLocks noGrp="1"/>
          </p:cNvSpPr>
          <p:nvPr>
            <p:ph type="title"/>
          </p:nvPr>
        </p:nvSpPr>
        <p:spPr>
          <a:xfrm>
            <a:off x="1295402" y="1686757"/>
            <a:ext cx="3320986" cy="599242"/>
          </a:xfrm>
        </p:spPr>
        <p:txBody>
          <a:bodyPr>
            <a:normAutofit fontScale="90000"/>
          </a:bodyPr>
          <a:lstStyle/>
          <a:p>
            <a:r>
              <a:rPr lang="en-US" sz="4000" dirty="0">
                <a:solidFill>
                  <a:schemeClr val="accent4">
                    <a:lumMod val="50000"/>
                  </a:schemeClr>
                </a:solidFill>
              </a:rPr>
              <a:t>CONCLUSION</a:t>
            </a:r>
            <a:r>
              <a:rPr lang="en-US" sz="4900" dirty="0">
                <a:solidFill>
                  <a:schemeClr val="accent4">
                    <a:lumMod val="50000"/>
                  </a:schemeClr>
                </a:solidFill>
              </a:rPr>
              <a:t>:</a:t>
            </a:r>
            <a:endParaRPr lang="en-IN" sz="4900" dirty="0">
              <a:solidFill>
                <a:schemeClr val="accent4">
                  <a:lumMod val="50000"/>
                </a:schemeClr>
              </a:solidFill>
            </a:endParaRPr>
          </a:p>
        </p:txBody>
      </p:sp>
      <p:sp>
        <p:nvSpPr>
          <p:cNvPr id="5" name="Content Placeholder 4">
            <a:extLst>
              <a:ext uri="{FF2B5EF4-FFF2-40B4-BE49-F238E27FC236}">
                <a16:creationId xmlns:a16="http://schemas.microsoft.com/office/drawing/2014/main" id="{5E5B4961-8E3E-4EB8-B4F8-108697D9A766}"/>
              </a:ext>
            </a:extLst>
          </p:cNvPr>
          <p:cNvSpPr>
            <a:spLocks noGrp="1"/>
          </p:cNvSpPr>
          <p:nvPr>
            <p:ph idx="1"/>
          </p:nvPr>
        </p:nvSpPr>
        <p:spPr/>
        <p:txBody>
          <a:bodyPr/>
          <a:lstStyle/>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In this project we have presented the prediction for </a:t>
            </a:r>
            <a:r>
              <a:rPr lang="en-US" sz="1800" dirty="0">
                <a:solidFill>
                  <a:srgbClr val="000000"/>
                </a:solidFill>
                <a:latin typeface="Arial" panose="020B0604020202020204" pitchFamily="34" charset="0"/>
              </a:rPr>
              <a:t>visa approval </a:t>
            </a:r>
            <a:r>
              <a:rPr lang="en-US" sz="1800" b="0" i="0" u="none" strike="noStrike" dirty="0">
                <a:solidFill>
                  <a:srgbClr val="000000"/>
                </a:solidFill>
                <a:effectLst/>
                <a:latin typeface="Arial" panose="020B0604020202020204" pitchFamily="34" charset="0"/>
              </a:rPr>
              <a:t>Prediction using machine learning</a:t>
            </a:r>
          </a:p>
          <a:p>
            <a:pPr rtl="0" fontAlgn="base">
              <a:spcBef>
                <a:spcPts val="100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For the better results we used logistics regression algorithm and proved with 87% accuracy</a:t>
            </a:r>
          </a:p>
          <a:p>
            <a:endParaRPr lang="en-IN" dirty="0"/>
          </a:p>
        </p:txBody>
      </p:sp>
      <p:pic>
        <p:nvPicPr>
          <p:cNvPr id="7" name="Picture 6">
            <a:extLst>
              <a:ext uri="{FF2B5EF4-FFF2-40B4-BE49-F238E27FC236}">
                <a16:creationId xmlns:a16="http://schemas.microsoft.com/office/drawing/2014/main" id="{C82A8630-73E3-4716-A62F-D416D6B29C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6840" y="3781888"/>
            <a:ext cx="3477086" cy="1944209"/>
          </a:xfrm>
          <a:prstGeom prst="rect">
            <a:avLst/>
          </a:prstGeom>
        </p:spPr>
      </p:pic>
    </p:spTree>
    <p:extLst>
      <p:ext uri="{BB962C8B-B14F-4D97-AF65-F5344CB8AC3E}">
        <p14:creationId xmlns:p14="http://schemas.microsoft.com/office/powerpoint/2010/main" val="637094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19CF5-E4E5-43B2-B5D9-6E5A3F813219}"/>
              </a:ext>
            </a:extLst>
          </p:cNvPr>
          <p:cNvSpPr>
            <a:spLocks noGrp="1"/>
          </p:cNvSpPr>
          <p:nvPr>
            <p:ph type="title"/>
          </p:nvPr>
        </p:nvSpPr>
        <p:spPr>
          <a:xfrm>
            <a:off x="941034" y="1597981"/>
            <a:ext cx="1970842" cy="816744"/>
          </a:xfrm>
        </p:spPr>
        <p:txBody>
          <a:bodyPr>
            <a:normAutofit/>
          </a:bodyPr>
          <a:lstStyle/>
          <a:p>
            <a:pPr algn="l"/>
            <a:r>
              <a:rPr lang="en-US" sz="2800" dirty="0">
                <a:solidFill>
                  <a:schemeClr val="accent5">
                    <a:lumMod val="75000"/>
                  </a:schemeClr>
                </a:solidFill>
              </a:rPr>
              <a:t> </a:t>
            </a:r>
            <a:r>
              <a:rPr lang="en-US" sz="2800" i="1" dirty="0">
                <a:solidFill>
                  <a:schemeClr val="accent5">
                    <a:lumMod val="50000"/>
                  </a:schemeClr>
                </a:solidFill>
              </a:rPr>
              <a:t>OUTLINE</a:t>
            </a:r>
            <a:endParaRPr lang="en-IN" sz="2800" i="1" u="sng" dirty="0">
              <a:solidFill>
                <a:schemeClr val="accent5">
                  <a:lumMod val="50000"/>
                </a:schemeClr>
              </a:solidFill>
              <a:highlight>
                <a:srgbClr val="FFFF00"/>
              </a:highlight>
            </a:endParaRPr>
          </a:p>
        </p:txBody>
      </p:sp>
      <p:sp>
        <p:nvSpPr>
          <p:cNvPr id="3" name="Content Placeholder 2">
            <a:extLst>
              <a:ext uri="{FF2B5EF4-FFF2-40B4-BE49-F238E27FC236}">
                <a16:creationId xmlns:a16="http://schemas.microsoft.com/office/drawing/2014/main" id="{B5EEB3D4-15A0-4895-BE80-D9943F6EFD93}"/>
              </a:ext>
            </a:extLst>
          </p:cNvPr>
          <p:cNvSpPr>
            <a:spLocks noGrp="1"/>
          </p:cNvSpPr>
          <p:nvPr>
            <p:ph idx="1"/>
          </p:nvPr>
        </p:nvSpPr>
        <p:spPr>
          <a:xfrm>
            <a:off x="1065320" y="2414726"/>
            <a:ext cx="9618213" cy="2673742"/>
          </a:xfrm>
        </p:spPr>
        <p:txBody>
          <a:bodyPr>
            <a:normAutofit lnSpcReduction="10000"/>
          </a:bodyPr>
          <a:lstStyle/>
          <a:p>
            <a:r>
              <a:rPr lang="en-US" sz="1800" dirty="0">
                <a:ln w="3175" cmpd="sng">
                  <a:noFill/>
                </a:ln>
                <a:solidFill>
                  <a:schemeClr val="tx1"/>
                </a:solidFill>
                <a:latin typeface="+mj-lt"/>
                <a:ea typeface="+mj-ea"/>
                <a:cs typeface="+mj-cs"/>
              </a:rPr>
              <a:t>INTRODUCTION</a:t>
            </a:r>
          </a:p>
          <a:p>
            <a:r>
              <a:rPr lang="en-US" sz="1800" dirty="0">
                <a:ln w="3175" cmpd="sng">
                  <a:noFill/>
                </a:ln>
                <a:solidFill>
                  <a:schemeClr val="tx1"/>
                </a:solidFill>
                <a:latin typeface="+mj-lt"/>
                <a:ea typeface="+mj-ea"/>
                <a:cs typeface="+mj-cs"/>
              </a:rPr>
              <a:t>OBJECTIVE</a:t>
            </a:r>
          </a:p>
          <a:p>
            <a:r>
              <a:rPr lang="en-US" sz="1800" dirty="0">
                <a:ln w="3175" cmpd="sng">
                  <a:noFill/>
                </a:ln>
                <a:solidFill>
                  <a:schemeClr val="tx1"/>
                </a:solidFill>
                <a:latin typeface="+mj-lt"/>
                <a:ea typeface="+mj-ea"/>
                <a:cs typeface="+mj-cs"/>
              </a:rPr>
              <a:t>DATA</a:t>
            </a:r>
          </a:p>
          <a:p>
            <a:r>
              <a:rPr lang="en-US" sz="1800" dirty="0">
                <a:ln w="3175" cmpd="sng">
                  <a:noFill/>
                </a:ln>
                <a:solidFill>
                  <a:schemeClr val="tx1"/>
                </a:solidFill>
                <a:latin typeface="+mj-lt"/>
                <a:ea typeface="+mj-ea"/>
                <a:cs typeface="+mj-cs"/>
              </a:rPr>
              <a:t>MACHINE LEARNING APPROACHES</a:t>
            </a:r>
          </a:p>
          <a:p>
            <a:r>
              <a:rPr lang="en-US" sz="1800" dirty="0">
                <a:ln w="3175" cmpd="sng">
                  <a:noFill/>
                </a:ln>
                <a:solidFill>
                  <a:schemeClr val="tx1"/>
                </a:solidFill>
                <a:latin typeface="+mj-lt"/>
                <a:ea typeface="+mj-ea"/>
                <a:cs typeface="+mj-cs"/>
              </a:rPr>
              <a:t>VISUALIZATION OF GRAPHS</a:t>
            </a:r>
          </a:p>
          <a:p>
            <a:r>
              <a:rPr lang="en-US" sz="1800" dirty="0">
                <a:ln w="3175" cmpd="sng">
                  <a:noFill/>
                </a:ln>
                <a:solidFill>
                  <a:schemeClr val="tx1"/>
                </a:solidFill>
                <a:latin typeface="+mj-lt"/>
                <a:ea typeface="+mj-ea"/>
                <a:cs typeface="+mj-cs"/>
              </a:rPr>
              <a:t>SOFTWARE REQUIREMENTS</a:t>
            </a:r>
          </a:p>
          <a:p>
            <a:r>
              <a:rPr lang="en-US" sz="1800" dirty="0">
                <a:ln w="3175" cmpd="sng">
                  <a:noFill/>
                </a:ln>
                <a:solidFill>
                  <a:schemeClr val="tx1"/>
                </a:solidFill>
                <a:latin typeface="+mj-lt"/>
                <a:ea typeface="+mj-ea"/>
                <a:cs typeface="+mj-cs"/>
              </a:rPr>
              <a:t>CONCLUSION</a:t>
            </a:r>
            <a:endParaRPr lang="en-IN" sz="1800" dirty="0">
              <a:ln w="3175" cmpd="sng">
                <a:noFill/>
              </a:ln>
              <a:solidFill>
                <a:schemeClr val="tx1"/>
              </a:solidFill>
              <a:latin typeface="+mj-lt"/>
              <a:ea typeface="+mj-ea"/>
              <a:cs typeface="+mj-cs"/>
            </a:endParaRPr>
          </a:p>
        </p:txBody>
      </p:sp>
    </p:spTree>
    <p:extLst>
      <p:ext uri="{BB962C8B-B14F-4D97-AF65-F5344CB8AC3E}">
        <p14:creationId xmlns:p14="http://schemas.microsoft.com/office/powerpoint/2010/main" val="442095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68541-58D3-4D27-8A10-0BE881A620D2}"/>
              </a:ext>
            </a:extLst>
          </p:cNvPr>
          <p:cNvSpPr>
            <a:spLocks noGrp="1"/>
          </p:cNvSpPr>
          <p:nvPr>
            <p:ph type="title"/>
          </p:nvPr>
        </p:nvSpPr>
        <p:spPr>
          <a:xfrm>
            <a:off x="772358" y="1562470"/>
            <a:ext cx="2361460" cy="878890"/>
          </a:xfrm>
        </p:spPr>
        <p:txBody>
          <a:bodyPr>
            <a:normAutofit/>
          </a:bodyPr>
          <a:lstStyle/>
          <a:p>
            <a:r>
              <a:rPr lang="en-US" sz="2000" b="1" i="1" dirty="0">
                <a:solidFill>
                  <a:schemeClr val="accent5">
                    <a:lumMod val="50000"/>
                  </a:schemeClr>
                </a:solidFill>
              </a:rPr>
              <a:t>INTRODUCTION</a:t>
            </a:r>
            <a:endParaRPr lang="en-IN" sz="2000" b="1" i="1" dirty="0">
              <a:solidFill>
                <a:schemeClr val="accent5">
                  <a:lumMod val="50000"/>
                </a:schemeClr>
              </a:solidFill>
            </a:endParaRPr>
          </a:p>
        </p:txBody>
      </p:sp>
      <p:sp>
        <p:nvSpPr>
          <p:cNvPr id="3" name="Content Placeholder 2">
            <a:extLst>
              <a:ext uri="{FF2B5EF4-FFF2-40B4-BE49-F238E27FC236}">
                <a16:creationId xmlns:a16="http://schemas.microsoft.com/office/drawing/2014/main" id="{E4723D62-F5D1-48DA-9D28-B7963F92A6E1}"/>
              </a:ext>
            </a:extLst>
          </p:cNvPr>
          <p:cNvSpPr>
            <a:spLocks noGrp="1"/>
          </p:cNvSpPr>
          <p:nvPr>
            <p:ph idx="1"/>
          </p:nvPr>
        </p:nvSpPr>
        <p:spPr>
          <a:xfrm>
            <a:off x="932156" y="2441360"/>
            <a:ext cx="10395750" cy="3959440"/>
          </a:xfrm>
        </p:spPr>
        <p:txBody>
          <a:bodyPr>
            <a:normAutofit fontScale="25000" lnSpcReduction="20000"/>
          </a:bodyPr>
          <a:lstStyle/>
          <a:p>
            <a:pPr>
              <a:buFont typeface="Wingdings" panose="05000000000000000000" pitchFamily="2" charset="2"/>
              <a:buChar char="Ø"/>
            </a:pPr>
            <a:r>
              <a:rPr lang="en-US" sz="6400" dirty="0"/>
              <a:t>In our project, we aim to predict the outcome of H-1B visa applications that are filed by many high-skilled foreign nationals every year. We framed the problem as a classification problem and applied Naive Bayes, SVM in order to output a predicted case status of the application. The input to our algorithm is the attributes of the applicant which will be further explained in the following parts.</a:t>
            </a:r>
          </a:p>
          <a:p>
            <a:pPr>
              <a:buFont typeface="Wingdings" panose="05000000000000000000" pitchFamily="2" charset="2"/>
              <a:buChar char="Ø"/>
            </a:pPr>
            <a:r>
              <a:rPr lang="en-US" sz="6400" dirty="0"/>
              <a:t>H-1B is a type of non-immigrant visa in the United States that allows foreign nationals to work in occupations that require specialized knowledge and a bachelor’s degree or higher in the specific specialty [1]. This visa requires the applicant to have a job offer from an employer in the US before they can file an application to the US immigration service (USCIS). USCIS grants 85,000 H-1B visas every year, even though the number of applicants far exceed that number [2].</a:t>
            </a:r>
          </a:p>
          <a:p>
            <a:pPr>
              <a:buFont typeface="Wingdings" panose="05000000000000000000" pitchFamily="2" charset="2"/>
              <a:buChar char="Ø"/>
            </a:pPr>
            <a:r>
              <a:rPr lang="en-US" sz="6400" dirty="0"/>
              <a:t> The selection process is claimed to be based on a lottery, hence how the attributes of the applicants affect the final outcome is unclear. We believe that this prediction algorithm could be a useful resource both for the future H-1B visa applicants and the employers who are considering to sponsor them. a. Overview To predict the outcome of H-1B visa applications based on the attributes of the applicant ,several machine learning models like SVM, Naive Bayes can be used. Finally, this can be integrated to a web </a:t>
            </a:r>
            <a:r>
              <a:rPr lang="en-US" sz="6400" dirty="0" err="1"/>
              <a:t>appliction</a:t>
            </a:r>
            <a:r>
              <a:rPr lang="en-US" sz="6400" dirty="0"/>
              <a:t>. 1.2 Purpose Our aim from the project is to make use of pandas, matplotlib , &amp; seaborn libraries from python to extract the libraries for machine learning for the Visa prediction. </a:t>
            </a:r>
          </a:p>
          <a:p>
            <a:pPr>
              <a:buFont typeface="Wingdings" panose="05000000000000000000" pitchFamily="2" charset="2"/>
              <a:buChar char="Ø"/>
            </a:pPr>
            <a:r>
              <a:rPr lang="en-US" sz="6400" dirty="0"/>
              <a:t>Secondly, to learn how to hyper tune the parameters using grid search cross validation for the </a:t>
            </a:r>
            <a:r>
              <a:rPr lang="en-US" sz="6400" dirty="0" err="1"/>
              <a:t>NaiveBayes</a:t>
            </a:r>
            <a:r>
              <a:rPr lang="en-US" sz="6400" dirty="0"/>
              <a:t> machine learning algorithm. And in the end, to predict whether the Visa applicant can replay the Visa or not using voting ensemble techniques of combining the predictions from multiple machine learning algorithms and withdrawing the conclusions.</a:t>
            </a:r>
          </a:p>
        </p:txBody>
      </p:sp>
    </p:spTree>
    <p:extLst>
      <p:ext uri="{BB962C8B-B14F-4D97-AF65-F5344CB8AC3E}">
        <p14:creationId xmlns:p14="http://schemas.microsoft.com/office/powerpoint/2010/main" val="288882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7EEB6-B8B9-4F3B-B085-54C6EB0B2E78}"/>
              </a:ext>
            </a:extLst>
          </p:cNvPr>
          <p:cNvSpPr>
            <a:spLocks noGrp="1"/>
          </p:cNvSpPr>
          <p:nvPr>
            <p:ph type="title"/>
          </p:nvPr>
        </p:nvSpPr>
        <p:spPr>
          <a:xfrm>
            <a:off x="1295401" y="1526959"/>
            <a:ext cx="2353321" cy="923278"/>
          </a:xfrm>
        </p:spPr>
        <p:txBody>
          <a:bodyPr>
            <a:normAutofit fontScale="90000"/>
          </a:bodyPr>
          <a:lstStyle/>
          <a:p>
            <a:r>
              <a:rPr lang="en-US" sz="3200" b="1" i="1" dirty="0">
                <a:solidFill>
                  <a:schemeClr val="accent4">
                    <a:lumMod val="75000"/>
                  </a:schemeClr>
                </a:solidFill>
              </a:rPr>
              <a:t>OBJECTIVE</a:t>
            </a:r>
            <a:endParaRPr lang="en-IN" sz="3200" b="1" i="1" dirty="0">
              <a:solidFill>
                <a:schemeClr val="accent4">
                  <a:lumMod val="75000"/>
                </a:schemeClr>
              </a:solidFill>
            </a:endParaRPr>
          </a:p>
        </p:txBody>
      </p:sp>
      <p:sp>
        <p:nvSpPr>
          <p:cNvPr id="3" name="Content Placeholder 2">
            <a:extLst>
              <a:ext uri="{FF2B5EF4-FFF2-40B4-BE49-F238E27FC236}">
                <a16:creationId xmlns:a16="http://schemas.microsoft.com/office/drawing/2014/main" id="{0C25125B-C33F-4796-8D83-4CB89C667B30}"/>
              </a:ext>
            </a:extLst>
          </p:cNvPr>
          <p:cNvSpPr>
            <a:spLocks noGrp="1"/>
          </p:cNvSpPr>
          <p:nvPr>
            <p:ph idx="1"/>
          </p:nvPr>
        </p:nvSpPr>
        <p:spPr/>
        <p:txBody>
          <a:bodyPr>
            <a:normAutofit/>
          </a:bodyPr>
          <a:lstStyle/>
          <a:p>
            <a:pPr algn="l"/>
            <a:r>
              <a:rPr lang="en-US" b="0" i="0" dirty="0">
                <a:solidFill>
                  <a:srgbClr val="222222"/>
                </a:solidFill>
                <a:effectLst/>
                <a:latin typeface="Arial" panose="020B0604020202020204" pitchFamily="34" charset="0"/>
              </a:rPr>
              <a:t>Many applications are filed for h1b visa every </a:t>
            </a:r>
            <a:r>
              <a:rPr lang="en-US" b="0" i="0" dirty="0" err="1">
                <a:solidFill>
                  <a:srgbClr val="222222"/>
                </a:solidFill>
                <a:effectLst/>
                <a:latin typeface="Arial" panose="020B0604020202020204" pitchFamily="34" charset="0"/>
              </a:rPr>
              <a:t>year.The</a:t>
            </a:r>
            <a:r>
              <a:rPr lang="en-US" b="0" i="0" dirty="0">
                <a:solidFill>
                  <a:srgbClr val="222222"/>
                </a:solidFill>
                <a:effectLst/>
                <a:latin typeface="Arial" panose="020B0604020202020204" pitchFamily="34" charset="0"/>
              </a:rPr>
              <a:t> USCIS-US immigration service weighs certain aspects to approve the visa.</a:t>
            </a:r>
          </a:p>
          <a:p>
            <a:pPr algn="l"/>
            <a:r>
              <a:rPr lang="en-US" b="0" i="0" dirty="0">
                <a:solidFill>
                  <a:srgbClr val="222222"/>
                </a:solidFill>
                <a:effectLst/>
                <a:latin typeface="Arial" panose="020B0604020202020204" pitchFamily="34" charset="0"/>
              </a:rPr>
              <a:t>The objective is to explore what kind of data is provided and to determine the most important factors that contribute to an applicants visa approval. </a:t>
            </a:r>
          </a:p>
          <a:p>
            <a:pPr algn="l"/>
            <a:r>
              <a:rPr lang="en-US" b="0" i="0" dirty="0">
                <a:solidFill>
                  <a:srgbClr val="222222"/>
                </a:solidFill>
                <a:effectLst/>
                <a:latin typeface="Arial" panose="020B0604020202020204" pitchFamily="34" charset="0"/>
              </a:rPr>
              <a:t>And to select the appropriate model to predict the probability of visa approval. </a:t>
            </a:r>
            <a:br>
              <a:rPr lang="en-US" dirty="0"/>
            </a:br>
            <a:endParaRPr lang="en-IN" dirty="0"/>
          </a:p>
        </p:txBody>
      </p:sp>
    </p:spTree>
    <p:extLst>
      <p:ext uri="{BB962C8B-B14F-4D97-AF65-F5344CB8AC3E}">
        <p14:creationId xmlns:p14="http://schemas.microsoft.com/office/powerpoint/2010/main" val="2744679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A4D3B-92BC-46E2-89C3-235A707950F9}"/>
              </a:ext>
            </a:extLst>
          </p:cNvPr>
          <p:cNvSpPr>
            <a:spLocks noGrp="1"/>
          </p:cNvSpPr>
          <p:nvPr>
            <p:ph type="title"/>
          </p:nvPr>
        </p:nvSpPr>
        <p:spPr>
          <a:xfrm>
            <a:off x="1305017" y="1731146"/>
            <a:ext cx="1367162" cy="674703"/>
          </a:xfrm>
        </p:spPr>
        <p:txBody>
          <a:bodyPr>
            <a:normAutofit fontScale="90000"/>
          </a:bodyPr>
          <a:lstStyle/>
          <a:p>
            <a:r>
              <a:rPr lang="en-US" sz="3600" dirty="0">
                <a:solidFill>
                  <a:schemeClr val="accent4">
                    <a:lumMod val="75000"/>
                  </a:schemeClr>
                </a:solidFill>
              </a:rPr>
              <a:t>DATA</a:t>
            </a:r>
            <a:endParaRPr lang="en-IN" sz="3600" dirty="0">
              <a:solidFill>
                <a:schemeClr val="accent4">
                  <a:lumMod val="75000"/>
                </a:schemeClr>
              </a:solidFill>
            </a:endParaRPr>
          </a:p>
        </p:txBody>
      </p:sp>
      <p:sp>
        <p:nvSpPr>
          <p:cNvPr id="3" name="Content Placeholder 2">
            <a:extLst>
              <a:ext uri="{FF2B5EF4-FFF2-40B4-BE49-F238E27FC236}">
                <a16:creationId xmlns:a16="http://schemas.microsoft.com/office/drawing/2014/main" id="{0229596C-1AF8-4291-8858-32658DDA9441}"/>
              </a:ext>
            </a:extLst>
          </p:cNvPr>
          <p:cNvSpPr>
            <a:spLocks noGrp="1"/>
          </p:cNvSpPr>
          <p:nvPr>
            <p:ph idx="1"/>
          </p:nvPr>
        </p:nvSpPr>
        <p:spPr>
          <a:xfrm>
            <a:off x="1305017" y="2405850"/>
            <a:ext cx="9591580" cy="3701988"/>
          </a:xfrm>
        </p:spPr>
        <p:txBody>
          <a:bodyPr>
            <a:noAutofit/>
          </a:bodyPr>
          <a:lstStyle/>
          <a:p>
            <a:pPr algn="l"/>
            <a:r>
              <a:rPr lang="en-IN" sz="1200" i="1" dirty="0">
                <a:solidFill>
                  <a:srgbClr val="222222"/>
                </a:solidFill>
                <a:latin typeface="Arial" panose="020B0604020202020204" pitchFamily="34" charset="0"/>
              </a:rPr>
              <a:t>H1b visa petitions from 2011 to 2016 dataset for predicting visa approval.3002458  rows with 11 columns.</a:t>
            </a:r>
          </a:p>
          <a:p>
            <a:pPr algn="l"/>
            <a:r>
              <a:rPr lang="en-IN" sz="1200" i="1" dirty="0">
                <a:solidFill>
                  <a:srgbClr val="212121"/>
                </a:solidFill>
                <a:latin typeface="Courier New" panose="02070309020205020404" pitchFamily="49" charset="0"/>
              </a:rPr>
              <a:t>CASE_STATUS,</a:t>
            </a:r>
            <a:endParaRPr lang="en-IN" sz="1200" i="1" dirty="0">
              <a:solidFill>
                <a:srgbClr val="222222"/>
              </a:solidFill>
              <a:latin typeface="Arial" panose="020B0604020202020204" pitchFamily="34" charset="0"/>
            </a:endParaRPr>
          </a:p>
          <a:p>
            <a:pPr algn="l"/>
            <a:r>
              <a:rPr lang="en-IN" sz="1200" i="1" dirty="0">
                <a:solidFill>
                  <a:srgbClr val="212121"/>
                </a:solidFill>
                <a:latin typeface="Courier New" panose="02070309020205020404" pitchFamily="49" charset="0"/>
              </a:rPr>
              <a:t>EMPLOYER_NAME,</a:t>
            </a:r>
            <a:endParaRPr lang="en-IN" sz="1200" i="1" dirty="0">
              <a:solidFill>
                <a:srgbClr val="222222"/>
              </a:solidFill>
              <a:latin typeface="Arial" panose="020B0604020202020204" pitchFamily="34" charset="0"/>
            </a:endParaRPr>
          </a:p>
          <a:p>
            <a:pPr algn="l"/>
            <a:r>
              <a:rPr lang="en-IN" sz="1200" i="1" dirty="0">
                <a:solidFill>
                  <a:srgbClr val="212121"/>
                </a:solidFill>
                <a:latin typeface="Courier New" panose="02070309020205020404" pitchFamily="49" charset="0"/>
              </a:rPr>
              <a:t>SOC_NAME'</a:t>
            </a:r>
            <a:endParaRPr lang="en-IN" sz="1200" i="1" dirty="0">
              <a:solidFill>
                <a:srgbClr val="222222"/>
              </a:solidFill>
              <a:latin typeface="Arial" panose="020B0604020202020204" pitchFamily="34" charset="0"/>
            </a:endParaRPr>
          </a:p>
          <a:p>
            <a:pPr algn="l"/>
            <a:r>
              <a:rPr lang="en-IN" sz="1200" i="1" dirty="0">
                <a:solidFill>
                  <a:srgbClr val="212121"/>
                </a:solidFill>
                <a:latin typeface="Courier New" panose="02070309020205020404" pitchFamily="49" charset="0"/>
              </a:rPr>
              <a:t>JOB_TITLE,</a:t>
            </a:r>
            <a:endParaRPr lang="en-IN" sz="1200" i="1" dirty="0">
              <a:solidFill>
                <a:srgbClr val="222222"/>
              </a:solidFill>
              <a:latin typeface="Arial" panose="020B0604020202020204" pitchFamily="34" charset="0"/>
            </a:endParaRPr>
          </a:p>
          <a:p>
            <a:pPr algn="l"/>
            <a:r>
              <a:rPr lang="en-IN" sz="1200" i="1" dirty="0">
                <a:solidFill>
                  <a:srgbClr val="212121"/>
                </a:solidFill>
                <a:latin typeface="Courier New" panose="02070309020205020404" pitchFamily="49" charset="0"/>
              </a:rPr>
              <a:t>FULL_TIME_POSITION,</a:t>
            </a:r>
            <a:endParaRPr lang="en-IN" sz="1200" i="1" dirty="0">
              <a:solidFill>
                <a:srgbClr val="222222"/>
              </a:solidFill>
              <a:latin typeface="Arial" panose="020B0604020202020204" pitchFamily="34" charset="0"/>
            </a:endParaRPr>
          </a:p>
          <a:p>
            <a:pPr algn="l"/>
            <a:r>
              <a:rPr lang="en-IN" sz="1200" i="1" dirty="0">
                <a:solidFill>
                  <a:srgbClr val="212121"/>
                </a:solidFill>
                <a:latin typeface="Courier New" panose="02070309020205020404" pitchFamily="49" charset="0"/>
              </a:rPr>
              <a:t>PREVAILING_WAGE,</a:t>
            </a:r>
            <a:endParaRPr lang="en-IN" sz="1200" i="1" dirty="0">
              <a:solidFill>
                <a:srgbClr val="222222"/>
              </a:solidFill>
              <a:latin typeface="Arial" panose="020B0604020202020204" pitchFamily="34" charset="0"/>
            </a:endParaRPr>
          </a:p>
          <a:p>
            <a:pPr algn="l"/>
            <a:r>
              <a:rPr lang="en-IN" sz="1200" i="1" dirty="0">
                <a:solidFill>
                  <a:srgbClr val="212121"/>
                </a:solidFill>
                <a:latin typeface="Courier New" panose="02070309020205020404" pitchFamily="49" charset="0"/>
              </a:rPr>
              <a:t>YEAR,</a:t>
            </a:r>
            <a:endParaRPr lang="en-IN" sz="1200" i="1" dirty="0">
              <a:solidFill>
                <a:srgbClr val="222222"/>
              </a:solidFill>
              <a:latin typeface="Arial" panose="020B0604020202020204" pitchFamily="34" charset="0"/>
            </a:endParaRPr>
          </a:p>
          <a:p>
            <a:pPr algn="l"/>
            <a:r>
              <a:rPr lang="en-IN" sz="1200" i="1" dirty="0">
                <a:solidFill>
                  <a:srgbClr val="212121"/>
                </a:solidFill>
                <a:latin typeface="Courier New" panose="02070309020205020404" pitchFamily="49" charset="0"/>
              </a:rPr>
              <a:t>WORKSITE,</a:t>
            </a:r>
            <a:endParaRPr lang="en-IN" sz="1200" i="1" dirty="0">
              <a:solidFill>
                <a:srgbClr val="222222"/>
              </a:solidFill>
              <a:latin typeface="Arial" panose="020B0604020202020204" pitchFamily="34" charset="0"/>
            </a:endParaRPr>
          </a:p>
          <a:p>
            <a:pPr algn="l"/>
            <a:r>
              <a:rPr lang="en-IN" sz="1200" i="1" dirty="0" err="1">
                <a:solidFill>
                  <a:srgbClr val="212121"/>
                </a:solidFill>
                <a:latin typeface="Courier New" panose="02070309020205020404" pitchFamily="49" charset="0"/>
              </a:rPr>
              <a:t>lon</a:t>
            </a:r>
            <a:r>
              <a:rPr lang="en-IN" sz="1200" i="1" dirty="0">
                <a:solidFill>
                  <a:srgbClr val="212121"/>
                </a:solidFill>
                <a:latin typeface="Courier New" panose="02070309020205020404" pitchFamily="49" charset="0"/>
              </a:rPr>
              <a:t>,</a:t>
            </a:r>
            <a:endParaRPr lang="en-IN" sz="1200" i="1" dirty="0">
              <a:solidFill>
                <a:srgbClr val="222222"/>
              </a:solidFill>
              <a:latin typeface="Arial" panose="020B0604020202020204" pitchFamily="34" charset="0"/>
            </a:endParaRPr>
          </a:p>
          <a:p>
            <a:pPr algn="l"/>
            <a:r>
              <a:rPr lang="en-IN" sz="1200" i="1" dirty="0">
                <a:solidFill>
                  <a:srgbClr val="212121"/>
                </a:solidFill>
                <a:latin typeface="Courier New" panose="02070309020205020404" pitchFamily="49" charset="0"/>
              </a:rPr>
              <a:t>lat.</a:t>
            </a:r>
            <a:endParaRPr lang="en-IN" sz="1200" i="1" dirty="0">
              <a:solidFill>
                <a:srgbClr val="222222"/>
              </a:solidFill>
              <a:latin typeface="Arial" panose="020B0604020202020204" pitchFamily="34" charset="0"/>
            </a:endParaRPr>
          </a:p>
          <a:p>
            <a:pPr algn="l"/>
            <a:r>
              <a:rPr lang="en-IN" sz="1200" i="1" dirty="0">
                <a:solidFill>
                  <a:srgbClr val="212121"/>
                </a:solidFill>
                <a:latin typeface="Courier New" panose="02070309020205020404" pitchFamily="49" charset="0"/>
              </a:rPr>
              <a:t>Data </a:t>
            </a:r>
            <a:r>
              <a:rPr lang="en-IN" sz="1200" i="1" dirty="0" err="1">
                <a:solidFill>
                  <a:srgbClr val="212121"/>
                </a:solidFill>
                <a:latin typeface="Courier New" panose="02070309020205020404" pitchFamily="49" charset="0"/>
              </a:rPr>
              <a:t>source:Internet</a:t>
            </a:r>
            <a:r>
              <a:rPr lang="en-IN" sz="1200" i="1" dirty="0">
                <a:solidFill>
                  <a:srgbClr val="212121"/>
                </a:solidFill>
                <a:latin typeface="Courier New" panose="02070309020205020404" pitchFamily="49" charset="0"/>
              </a:rPr>
              <a:t> </a:t>
            </a:r>
            <a:endParaRPr lang="en-IN" sz="1200" i="1" dirty="0">
              <a:solidFill>
                <a:srgbClr val="222222"/>
              </a:solidFill>
              <a:latin typeface="Arial" panose="020B0604020202020204" pitchFamily="34" charset="0"/>
            </a:endParaRPr>
          </a:p>
          <a:p>
            <a:endParaRPr lang="en-IN" sz="1200" b="1" dirty="0"/>
          </a:p>
        </p:txBody>
      </p:sp>
    </p:spTree>
    <p:extLst>
      <p:ext uri="{BB962C8B-B14F-4D97-AF65-F5344CB8AC3E}">
        <p14:creationId xmlns:p14="http://schemas.microsoft.com/office/powerpoint/2010/main" val="302879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72F95-A56D-488E-9587-A266010F18D3}"/>
              </a:ext>
            </a:extLst>
          </p:cNvPr>
          <p:cNvSpPr>
            <a:spLocks noGrp="1"/>
          </p:cNvSpPr>
          <p:nvPr>
            <p:ph type="title"/>
          </p:nvPr>
        </p:nvSpPr>
        <p:spPr>
          <a:xfrm>
            <a:off x="1295402" y="1597981"/>
            <a:ext cx="4057834" cy="688018"/>
          </a:xfrm>
        </p:spPr>
        <p:txBody>
          <a:bodyPr>
            <a:normAutofit/>
          </a:bodyPr>
          <a:lstStyle/>
          <a:p>
            <a:r>
              <a:rPr lang="en-US" sz="2800" dirty="0">
                <a:solidFill>
                  <a:schemeClr val="accent4">
                    <a:lumMod val="50000"/>
                  </a:schemeClr>
                </a:solidFill>
              </a:rPr>
              <a:t>DATA VISUALIZATION</a:t>
            </a:r>
            <a:endParaRPr lang="en-IN" sz="2800" dirty="0">
              <a:solidFill>
                <a:schemeClr val="accent4">
                  <a:lumMod val="50000"/>
                </a:schemeClr>
              </a:solidFill>
            </a:endParaRPr>
          </a:p>
        </p:txBody>
      </p:sp>
      <p:sp>
        <p:nvSpPr>
          <p:cNvPr id="3" name="Content Placeholder 2">
            <a:extLst>
              <a:ext uri="{FF2B5EF4-FFF2-40B4-BE49-F238E27FC236}">
                <a16:creationId xmlns:a16="http://schemas.microsoft.com/office/drawing/2014/main" id="{44C8A559-8C5B-46B8-9D9C-A7AD1A2B97D4}"/>
              </a:ext>
            </a:extLst>
          </p:cNvPr>
          <p:cNvSpPr>
            <a:spLocks noGrp="1"/>
          </p:cNvSpPr>
          <p:nvPr>
            <p:ph idx="1"/>
          </p:nvPr>
        </p:nvSpPr>
        <p:spPr>
          <a:xfrm>
            <a:off x="1295402" y="2432483"/>
            <a:ext cx="9601194" cy="3443386"/>
          </a:xfrm>
        </p:spPr>
        <p:txBody>
          <a:bodyPr>
            <a:normAutofit/>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Data visualization is where a given dataset is presented in a graphical format. It helps the detection of patterns, trends and correlations that might go undetected in text-based data. Understanding your data and the relationship present within it is just as important as any algorithm used to train your machine learning model. Machine learning models will perform poorly on data that wasn’t visualized and understood properly.</a:t>
            </a:r>
            <a:endParaRPr lang="en-US" sz="1800" i="0" u="none" strike="noStrike" dirty="0">
              <a:solidFill>
                <a:srgbClr val="000000"/>
              </a:solidFill>
              <a:latin typeface="Arial" panose="020B0604020202020204" pitchFamily="34" charset="0"/>
            </a:endParaRPr>
          </a:p>
          <a:p>
            <a:pPr rtl="0">
              <a:spcBef>
                <a:spcPts val="0"/>
              </a:spcBef>
              <a:spcAft>
                <a:spcPts val="0"/>
              </a:spcAft>
            </a:pP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To visualize the dataset we need libraries called Matplotlib and Seaborn. The Matplotlib library is a Python 2D plotting library that allows you to generate plots, scatter plots, histograms, bar charts etc. </a:t>
            </a:r>
            <a:endParaRPr lang="en-US" b="0" dirty="0">
              <a:effectLst/>
            </a:endParaRPr>
          </a:p>
          <a:p>
            <a:pPr marL="0" indent="0" rtl="0">
              <a:spcBef>
                <a:spcPts val="0"/>
              </a:spcBef>
              <a:spcAft>
                <a:spcPts val="0"/>
              </a:spcAft>
              <a:buNone/>
            </a:pPr>
            <a:endParaRPr lang="en-US" b="0" dirty="0">
              <a:effectLst/>
            </a:endParaRPr>
          </a:p>
        </p:txBody>
      </p:sp>
    </p:spTree>
    <p:extLst>
      <p:ext uri="{BB962C8B-B14F-4D97-AF65-F5344CB8AC3E}">
        <p14:creationId xmlns:p14="http://schemas.microsoft.com/office/powerpoint/2010/main" val="1556164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D3B02-9116-41F1-88BB-691E4EC44A75}"/>
              </a:ext>
            </a:extLst>
          </p:cNvPr>
          <p:cNvSpPr>
            <a:spLocks noGrp="1"/>
          </p:cNvSpPr>
          <p:nvPr>
            <p:ph type="title"/>
          </p:nvPr>
        </p:nvSpPr>
        <p:spPr>
          <a:xfrm>
            <a:off x="1171852" y="1811045"/>
            <a:ext cx="3488925" cy="474954"/>
          </a:xfrm>
        </p:spPr>
        <p:txBody>
          <a:bodyPr>
            <a:normAutofit fontScale="90000"/>
          </a:bodyPr>
          <a:lstStyle/>
          <a:p>
            <a:r>
              <a:rPr lang="en-US" sz="3200" dirty="0">
                <a:solidFill>
                  <a:schemeClr val="accent4">
                    <a:lumMod val="50000"/>
                  </a:schemeClr>
                </a:solidFill>
              </a:rPr>
              <a:t>MODEL BUILDING</a:t>
            </a:r>
            <a:endParaRPr lang="en-IN" sz="3200" dirty="0">
              <a:solidFill>
                <a:schemeClr val="accent4">
                  <a:lumMod val="50000"/>
                </a:schemeClr>
              </a:solidFill>
            </a:endParaRPr>
          </a:p>
        </p:txBody>
      </p:sp>
      <p:sp>
        <p:nvSpPr>
          <p:cNvPr id="3" name="Content Placeholder 2">
            <a:extLst>
              <a:ext uri="{FF2B5EF4-FFF2-40B4-BE49-F238E27FC236}">
                <a16:creationId xmlns:a16="http://schemas.microsoft.com/office/drawing/2014/main" id="{EB4D9B7D-6CBA-446E-8F68-84694AE665D2}"/>
              </a:ext>
            </a:extLst>
          </p:cNvPr>
          <p:cNvSpPr>
            <a:spLocks noGrp="1"/>
          </p:cNvSpPr>
          <p:nvPr>
            <p:ph idx="1"/>
          </p:nvPr>
        </p:nvSpPr>
        <p:spPr/>
        <p:txBody>
          <a:bodyPr>
            <a:normAutofit fontScale="85000" lnSpcReduction="20000"/>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There are several Machine learning algorithms to be used depending on the data you are going to process such as images, sound, text, and numerical values. The algorithms that you can choose according to the objective that you might have it may be Classification algorithms are Regression algorithms.</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Example:</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1.Linear Regression</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2.Logistic Regression</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3. Random Forest Regression / Classification.</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4. Decision Tree Regression / Classification.</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You will need to train the datasets to run smoothly and see an incremental improvement in the prediction rate.</a:t>
            </a:r>
            <a:endParaRPr lang="en-US" b="0" dirty="0">
              <a:effectLst/>
            </a:endParaRPr>
          </a:p>
          <a:p>
            <a:pPr rtl="0">
              <a:spcBef>
                <a:spcPts val="0"/>
              </a:spcBef>
              <a:spcAft>
                <a:spcPts val="0"/>
              </a:spcAft>
            </a:pPr>
            <a:endParaRPr lang="en-US" sz="1800" b="0" i="0" u="none" strike="noStrike" dirty="0">
              <a:solidFill>
                <a:srgbClr val="000000"/>
              </a:solidFill>
              <a:effectLst/>
              <a:latin typeface="Arial" panose="020B0604020202020204" pitchFamily="34" charset="0"/>
            </a:endParaRPr>
          </a:p>
          <a:p>
            <a:pPr marL="0" indent="0" rtl="0">
              <a:spcBef>
                <a:spcPts val="0"/>
              </a:spcBef>
              <a:spcAft>
                <a:spcPts val="0"/>
              </a:spcAft>
              <a:buNone/>
            </a:pPr>
            <a:endParaRPr lang="en-US" sz="1800" b="0" i="0" u="none" strike="noStrike" dirty="0">
              <a:solidFill>
                <a:srgbClr val="000000"/>
              </a:solidFill>
              <a:effectLst/>
              <a:latin typeface="Arial" panose="020B0604020202020204" pitchFamily="34" charset="0"/>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On our Dataset , we have applied Logistic and </a:t>
            </a:r>
            <a:r>
              <a:rPr lang="en-US" sz="1800" dirty="0">
                <a:solidFill>
                  <a:srgbClr val="000000"/>
                </a:solidFill>
                <a:latin typeface="Arial" panose="020B0604020202020204" pitchFamily="34" charset="0"/>
              </a:rPr>
              <a:t>Random Forest Regression </a:t>
            </a:r>
            <a:r>
              <a:rPr lang="en-US" sz="1800" b="0" i="0" u="none" strike="noStrike" dirty="0">
                <a:solidFill>
                  <a:srgbClr val="000000"/>
                </a:solidFill>
                <a:effectLst/>
                <a:latin typeface="Arial" panose="020B0604020202020204" pitchFamily="34" charset="0"/>
              </a:rPr>
              <a:t>to predict the Accuracy.</a:t>
            </a:r>
            <a:endParaRPr lang="en-US" b="0" dirty="0">
              <a:effectLst/>
            </a:endParaRPr>
          </a:p>
          <a:p>
            <a:pPr marL="0" indent="0">
              <a:buNone/>
            </a:pPr>
            <a:br>
              <a:rPr lang="en-US" dirty="0"/>
            </a:br>
            <a:endParaRPr lang="en-IN" dirty="0"/>
          </a:p>
        </p:txBody>
      </p:sp>
    </p:spTree>
    <p:extLst>
      <p:ext uri="{BB962C8B-B14F-4D97-AF65-F5344CB8AC3E}">
        <p14:creationId xmlns:p14="http://schemas.microsoft.com/office/powerpoint/2010/main" val="741050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FD40D-601B-4887-89FF-2A512609C865}"/>
              </a:ext>
            </a:extLst>
          </p:cNvPr>
          <p:cNvSpPr>
            <a:spLocks noGrp="1"/>
          </p:cNvSpPr>
          <p:nvPr>
            <p:ph type="title"/>
          </p:nvPr>
        </p:nvSpPr>
        <p:spPr>
          <a:xfrm>
            <a:off x="1295401" y="1242874"/>
            <a:ext cx="6312761" cy="1207363"/>
          </a:xfrm>
        </p:spPr>
        <p:txBody>
          <a:bodyPr>
            <a:normAutofit/>
          </a:bodyPr>
          <a:lstStyle/>
          <a:p>
            <a:r>
              <a:rPr lang="en-US" sz="2800" dirty="0">
                <a:solidFill>
                  <a:schemeClr val="accent4">
                    <a:lumMod val="50000"/>
                  </a:schemeClr>
                </a:solidFill>
              </a:rPr>
              <a:t>MACHINE LEARNING ALGORITHMS</a:t>
            </a:r>
            <a:r>
              <a:rPr lang="en-US" dirty="0"/>
              <a:t>:</a:t>
            </a:r>
            <a:endParaRPr lang="en-IN" dirty="0"/>
          </a:p>
        </p:txBody>
      </p:sp>
      <p:sp>
        <p:nvSpPr>
          <p:cNvPr id="4" name="Content Placeholder 3">
            <a:extLst>
              <a:ext uri="{FF2B5EF4-FFF2-40B4-BE49-F238E27FC236}">
                <a16:creationId xmlns:a16="http://schemas.microsoft.com/office/drawing/2014/main" id="{A80609CC-25FF-4207-95CA-EA763CB3C1C6}"/>
              </a:ext>
            </a:extLst>
          </p:cNvPr>
          <p:cNvSpPr>
            <a:spLocks noGrp="1"/>
          </p:cNvSpPr>
          <p:nvPr>
            <p:ph idx="1"/>
          </p:nvPr>
        </p:nvSpPr>
        <p:spPr/>
        <p:txBody>
          <a:bodyPr>
            <a:normAutofit fontScale="62500" lnSpcReduction="20000"/>
          </a:bodyPr>
          <a:lstStyle/>
          <a:p>
            <a:pPr marL="0" indent="0" rtl="0">
              <a:spcBef>
                <a:spcPts val="0"/>
              </a:spcBef>
              <a:spcAft>
                <a:spcPts val="0"/>
              </a:spcAft>
              <a:buNone/>
            </a:pPr>
            <a:r>
              <a:rPr lang="en-US" sz="2600" b="0" i="0" u="sng" dirty="0">
                <a:solidFill>
                  <a:schemeClr val="accent2">
                    <a:lumMod val="50000"/>
                  </a:schemeClr>
                </a:solidFill>
                <a:effectLst/>
                <a:latin typeface="Arial" panose="020B0604020202020204" pitchFamily="34" charset="0"/>
              </a:rPr>
              <a:t>Random Forest :</a:t>
            </a:r>
          </a:p>
          <a:p>
            <a:pPr marL="0" indent="0" rtl="0">
              <a:spcBef>
                <a:spcPts val="0"/>
              </a:spcBef>
              <a:spcAft>
                <a:spcPts val="0"/>
              </a:spcAft>
              <a:buNone/>
            </a:pPr>
            <a:endParaRPr lang="en-US" sz="2600" b="0" i="0" u="sng" dirty="0">
              <a:solidFill>
                <a:schemeClr val="accent2">
                  <a:lumMod val="50000"/>
                </a:schemeClr>
              </a:solidFill>
              <a:effectLst/>
              <a:latin typeface="Arial" panose="020B0604020202020204" pitchFamily="34" charset="0"/>
            </a:endParaRPr>
          </a:p>
          <a:p>
            <a:pPr rtl="0">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A random forest is a machine learning technique that’s used to solve regression and classification problems. It utilizes ensemble learning, which is a technique that combines many classifiers to provide solutions to complex problem</a:t>
            </a:r>
            <a:endParaRPr lang="en-US" sz="1800" b="0" dirty="0">
              <a:effectLst/>
            </a:endParaRPr>
          </a:p>
          <a:p>
            <a:pPr rtl="0">
              <a:spcBef>
                <a:spcPts val="0"/>
              </a:spcBef>
              <a:spcAft>
                <a:spcPts val="0"/>
              </a:spcAft>
            </a:pPr>
            <a:endParaRPr lang="en-US" sz="1800" dirty="0"/>
          </a:p>
          <a:p>
            <a:pPr marL="0" indent="0" rtl="0">
              <a:spcBef>
                <a:spcPts val="0"/>
              </a:spcBef>
              <a:spcAft>
                <a:spcPts val="0"/>
              </a:spcAft>
              <a:buNone/>
            </a:pPr>
            <a:br>
              <a:rPr lang="en-US" sz="1800" dirty="0"/>
            </a:br>
            <a:r>
              <a:rPr lang="en-US" sz="2100" b="0" i="0" u="sng" dirty="0">
                <a:solidFill>
                  <a:schemeClr val="accent2">
                    <a:lumMod val="50000"/>
                  </a:schemeClr>
                </a:solidFill>
                <a:effectLst/>
                <a:latin typeface="Arial" panose="020B0604020202020204" pitchFamily="34" charset="0"/>
              </a:rPr>
              <a:t>LOGISTIC REGRESSION </a:t>
            </a:r>
            <a:r>
              <a:rPr lang="en-US" sz="2600" u="sng" dirty="0">
                <a:solidFill>
                  <a:srgbClr val="000000"/>
                </a:solidFill>
                <a:latin typeface="Arial" panose="020B0604020202020204" pitchFamily="34" charset="0"/>
              </a:rPr>
              <a:t>:</a:t>
            </a:r>
            <a:endParaRPr lang="en-US" sz="2600" b="0" dirty="0">
              <a:effectLst/>
            </a:endParaRPr>
          </a:p>
          <a:p>
            <a:pPr rtl="0" fontAlgn="base">
              <a:spcBef>
                <a:spcPts val="1000"/>
              </a:spcBef>
              <a:spcAft>
                <a:spcPts val="0"/>
              </a:spcAft>
              <a:buFont typeface="Arial" panose="020B0604020202020204" pitchFamily="34" charset="0"/>
              <a:buChar char="•"/>
            </a:pPr>
            <a:r>
              <a:rPr lang="en-US" sz="1800" b="0" i="0" u="none" strike="noStrike" dirty="0">
                <a:solidFill>
                  <a:srgbClr val="202124"/>
                </a:solidFill>
                <a:effectLst/>
                <a:latin typeface="Arial" panose="020B0604020202020204" pitchFamily="34" charset="0"/>
              </a:rPr>
              <a:t>Logistic regression is </a:t>
            </a:r>
            <a:r>
              <a:rPr lang="en-US" sz="1800" b="1" i="0" u="none" strike="noStrike" dirty="0">
                <a:solidFill>
                  <a:srgbClr val="202124"/>
                </a:solidFill>
                <a:effectLst/>
                <a:latin typeface="Arial" panose="020B0604020202020204" pitchFamily="34" charset="0"/>
              </a:rPr>
              <a:t>a supervised learning classification algorithm used to predict the probability of a target variable</a:t>
            </a:r>
            <a:r>
              <a:rPr lang="en-US" sz="1800" b="0" i="0" u="none" strike="noStrike" dirty="0">
                <a:solidFill>
                  <a:srgbClr val="202124"/>
                </a:solidFill>
                <a:effectLst/>
                <a:latin typeface="Arial" panose="020B0604020202020204" pitchFamily="34" charset="0"/>
              </a:rPr>
              <a:t>. The nature of target or dependent variable is dichotomous, which means there would be only two possible classes. ... Mathematically, a logistic regression model predicts P(Y=1) as a function of X.</a:t>
            </a:r>
          </a:p>
          <a:p>
            <a:pPr rtl="0" fontAlgn="base">
              <a:spcBef>
                <a:spcPts val="100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Logistic Regression is used when the dependent variable (target) is categorical. </a:t>
            </a:r>
          </a:p>
          <a:p>
            <a:pPr rtl="0" fontAlgn="base">
              <a:spcBef>
                <a:spcPts val="100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For example To predict whether an email is a spam (1) or (0)</a:t>
            </a:r>
          </a:p>
          <a:p>
            <a:pPr rtl="0" fontAlgn="base">
              <a:spcBef>
                <a:spcPts val="100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Whether the tumor is malignant (1) or not (0)                                                            </a:t>
            </a:r>
          </a:p>
          <a:p>
            <a:pPr rtl="0" fontAlgn="base">
              <a:spcBef>
                <a:spcPts val="100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Out of all the algorithms Logistic Regression got the highest accuracy  .</a:t>
            </a:r>
          </a:p>
          <a:p>
            <a:pPr rtl="0" fontAlgn="base">
              <a:spcBef>
                <a:spcPts val="100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So, We build a model with Logistic regression.</a:t>
            </a:r>
          </a:p>
          <a:p>
            <a:pPr marL="0" indent="0">
              <a:buNone/>
            </a:pPr>
            <a:endParaRPr lang="en-IN" dirty="0"/>
          </a:p>
        </p:txBody>
      </p:sp>
      <p:pic>
        <p:nvPicPr>
          <p:cNvPr id="6" name="Picture 2">
            <a:extLst>
              <a:ext uri="{FF2B5EF4-FFF2-40B4-BE49-F238E27FC236}">
                <a16:creationId xmlns:a16="http://schemas.microsoft.com/office/drawing/2014/main" id="{DB02D59B-BD78-4015-BD5E-FEA9A72917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0722" y="4412202"/>
            <a:ext cx="3079718" cy="17311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3917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9EC3A-FF96-4BB9-ABF6-FFD1E9995B32}"/>
              </a:ext>
            </a:extLst>
          </p:cNvPr>
          <p:cNvSpPr>
            <a:spLocks noGrp="1"/>
          </p:cNvSpPr>
          <p:nvPr>
            <p:ph type="title"/>
          </p:nvPr>
        </p:nvSpPr>
        <p:spPr>
          <a:xfrm>
            <a:off x="1295403" y="1491449"/>
            <a:ext cx="6339394" cy="794550"/>
          </a:xfrm>
        </p:spPr>
        <p:txBody>
          <a:bodyPr>
            <a:normAutofit/>
          </a:bodyPr>
          <a:lstStyle/>
          <a:p>
            <a:r>
              <a:rPr lang="en-US" sz="3600" dirty="0">
                <a:solidFill>
                  <a:schemeClr val="accent4">
                    <a:lumMod val="50000"/>
                  </a:schemeClr>
                </a:solidFill>
              </a:rPr>
              <a:t>VISUALIZATION OF GRAPHS</a:t>
            </a:r>
            <a:endParaRPr lang="en-IN" sz="3600" dirty="0">
              <a:solidFill>
                <a:schemeClr val="accent4">
                  <a:lumMod val="50000"/>
                </a:schemeClr>
              </a:solidFill>
            </a:endParaRPr>
          </a:p>
        </p:txBody>
      </p:sp>
      <p:sp>
        <p:nvSpPr>
          <p:cNvPr id="4" name="Content Placeholder 3">
            <a:extLst>
              <a:ext uri="{FF2B5EF4-FFF2-40B4-BE49-F238E27FC236}">
                <a16:creationId xmlns:a16="http://schemas.microsoft.com/office/drawing/2014/main" id="{D4624BFB-9936-4BFE-8BBC-82D0051E108B}"/>
              </a:ext>
            </a:extLst>
          </p:cNvPr>
          <p:cNvSpPr>
            <a:spLocks noGrp="1"/>
          </p:cNvSpPr>
          <p:nvPr>
            <p:ph idx="1"/>
          </p:nvPr>
        </p:nvSpPr>
        <p:spPr/>
        <p:txBody>
          <a:bodyPr>
            <a:normAutofit/>
          </a:bodyPr>
          <a:lstStyle/>
          <a:p>
            <a:pPr>
              <a:buFont typeface="Arial" panose="020B0604020202020204" pitchFamily="34" charset="0"/>
              <a:buChar char="•"/>
            </a:pPr>
            <a:r>
              <a:rPr lang="en-US" sz="1800" dirty="0">
                <a:solidFill>
                  <a:schemeClr val="accent5">
                    <a:lumMod val="50000"/>
                  </a:schemeClr>
                </a:solidFill>
              </a:rPr>
              <a:t>It is the way of representing the data in 2-D </a:t>
            </a:r>
            <a:r>
              <a:rPr lang="en-US" sz="1800" dirty="0" err="1">
                <a:solidFill>
                  <a:schemeClr val="accent5">
                    <a:lumMod val="50000"/>
                  </a:schemeClr>
                </a:solidFill>
              </a:rPr>
              <a:t>form.It</a:t>
            </a:r>
            <a:r>
              <a:rPr lang="en-US" sz="1800" dirty="0">
                <a:solidFill>
                  <a:schemeClr val="accent5">
                    <a:lumMod val="50000"/>
                  </a:schemeClr>
                </a:solidFill>
              </a:rPr>
              <a:t> gives </a:t>
            </a:r>
            <a:r>
              <a:rPr lang="en-US" sz="1800" dirty="0" err="1">
                <a:solidFill>
                  <a:schemeClr val="accent5">
                    <a:lumMod val="50000"/>
                  </a:schemeClr>
                </a:solidFill>
              </a:rPr>
              <a:t>colorred</a:t>
            </a:r>
            <a:r>
              <a:rPr lang="en-US" sz="1800" dirty="0">
                <a:solidFill>
                  <a:schemeClr val="accent5">
                    <a:lumMod val="50000"/>
                  </a:schemeClr>
                </a:solidFill>
              </a:rPr>
              <a:t> visual summary of the data</a:t>
            </a:r>
          </a:p>
          <a:p>
            <a:endParaRPr lang="en-IN" sz="1800" dirty="0">
              <a:solidFill>
                <a:schemeClr val="accent5">
                  <a:lumMod val="50000"/>
                </a:schemeClr>
              </a:solidFill>
            </a:endParaRPr>
          </a:p>
        </p:txBody>
      </p:sp>
      <p:pic>
        <p:nvPicPr>
          <p:cNvPr id="6" name="Picture 5">
            <a:extLst>
              <a:ext uri="{FF2B5EF4-FFF2-40B4-BE49-F238E27FC236}">
                <a16:creationId xmlns:a16="http://schemas.microsoft.com/office/drawing/2014/main" id="{3B38E1E8-DCE4-4328-92F6-DCD98D13E6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2974" y="2929631"/>
            <a:ext cx="5655075" cy="2946237"/>
          </a:xfrm>
          <a:prstGeom prst="rect">
            <a:avLst/>
          </a:prstGeom>
        </p:spPr>
      </p:pic>
      <p:pic>
        <p:nvPicPr>
          <p:cNvPr id="7" name="Picture 6">
            <a:extLst>
              <a:ext uri="{FF2B5EF4-FFF2-40B4-BE49-F238E27FC236}">
                <a16:creationId xmlns:a16="http://schemas.microsoft.com/office/drawing/2014/main" id="{410D08D3-E236-4B06-8FAD-AA0AB369E29E}"/>
              </a:ext>
            </a:extLst>
          </p:cNvPr>
          <p:cNvPicPr>
            <a:picLocks noChangeAspect="1"/>
          </p:cNvPicPr>
          <p:nvPr/>
        </p:nvPicPr>
        <p:blipFill>
          <a:blip r:embed="rId3"/>
          <a:stretch>
            <a:fillRect/>
          </a:stretch>
        </p:blipFill>
        <p:spPr>
          <a:xfrm>
            <a:off x="7048871" y="3000652"/>
            <a:ext cx="4234648" cy="2875216"/>
          </a:xfrm>
          <a:prstGeom prst="rect">
            <a:avLst/>
          </a:prstGeom>
        </p:spPr>
      </p:pic>
    </p:spTree>
    <p:extLst>
      <p:ext uri="{BB962C8B-B14F-4D97-AF65-F5344CB8AC3E}">
        <p14:creationId xmlns:p14="http://schemas.microsoft.com/office/powerpoint/2010/main" val="74514188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154</TotalTime>
  <Words>1150</Words>
  <Application>Microsoft Office PowerPoint</Application>
  <PresentationFormat>Widescreen</PresentationFormat>
  <Paragraphs>80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Courier New</vt:lpstr>
      <vt:lpstr>Garamond</vt:lpstr>
      <vt:lpstr>Wingdings</vt:lpstr>
      <vt:lpstr>Organic</vt:lpstr>
      <vt:lpstr>VISA APPROVAL PREDICTION USING MACHINE LEARNING</vt:lpstr>
      <vt:lpstr> OUTLINE</vt:lpstr>
      <vt:lpstr>INTRODUCTION</vt:lpstr>
      <vt:lpstr>OBJECTIVE</vt:lpstr>
      <vt:lpstr>DATA</vt:lpstr>
      <vt:lpstr>DATA VISUALIZATION</vt:lpstr>
      <vt:lpstr>MODEL BUILDING</vt:lpstr>
      <vt:lpstr>MACHINE LEARNING ALGORITHMS:</vt:lpstr>
      <vt:lpstr>VISUALIZATION OF GRAPHS</vt:lpstr>
      <vt:lpstr>PowerPoint Presentation</vt:lpstr>
      <vt:lpstr>SOFTWARE REQURIMENTS: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Visa apPROVAL prediction USING MACHINE LEARNING</dc:title>
  <dc:creator>Vynala</dc:creator>
  <cp:lastModifiedBy>Vynala</cp:lastModifiedBy>
  <cp:revision>17</cp:revision>
  <dcterms:created xsi:type="dcterms:W3CDTF">2021-07-25T05:37:03Z</dcterms:created>
  <dcterms:modified xsi:type="dcterms:W3CDTF">2021-07-25T08:11:44Z</dcterms:modified>
</cp:coreProperties>
</file>