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0" r:id="rId1"/>
  </p:sldMasterIdLst>
  <p:notesMasterIdLst>
    <p:notesMasterId r:id="rId63"/>
  </p:notesMasterIdLst>
  <p:sldIdLst>
    <p:sldId id="256" r:id="rId2"/>
    <p:sldId id="257" r:id="rId3"/>
    <p:sldId id="327" r:id="rId4"/>
    <p:sldId id="276" r:id="rId5"/>
    <p:sldId id="330" r:id="rId6"/>
    <p:sldId id="462" r:id="rId7"/>
    <p:sldId id="463" r:id="rId8"/>
    <p:sldId id="373" r:id="rId9"/>
    <p:sldId id="334" r:id="rId10"/>
    <p:sldId id="342" r:id="rId11"/>
    <p:sldId id="374" r:id="rId12"/>
    <p:sldId id="343" r:id="rId13"/>
    <p:sldId id="465" r:id="rId14"/>
    <p:sldId id="415" r:id="rId15"/>
    <p:sldId id="416" r:id="rId16"/>
    <p:sldId id="466" r:id="rId17"/>
    <p:sldId id="376" r:id="rId18"/>
    <p:sldId id="378" r:id="rId19"/>
    <p:sldId id="345" r:id="rId20"/>
    <p:sldId id="357" r:id="rId21"/>
    <p:sldId id="346" r:id="rId22"/>
    <p:sldId id="358" r:id="rId23"/>
    <p:sldId id="361" r:id="rId24"/>
    <p:sldId id="362" r:id="rId25"/>
    <p:sldId id="366" r:id="rId26"/>
    <p:sldId id="365" r:id="rId27"/>
    <p:sldId id="418" r:id="rId28"/>
    <p:sldId id="419" r:id="rId29"/>
    <p:sldId id="437" r:id="rId30"/>
    <p:sldId id="372" r:id="rId31"/>
    <p:sldId id="301" r:id="rId32"/>
    <p:sldId id="314" r:id="rId33"/>
    <p:sldId id="417" r:id="rId34"/>
    <p:sldId id="443" r:id="rId35"/>
    <p:sldId id="444" r:id="rId36"/>
    <p:sldId id="445" r:id="rId37"/>
    <p:sldId id="446" r:id="rId38"/>
    <p:sldId id="447" r:id="rId39"/>
    <p:sldId id="448" r:id="rId40"/>
    <p:sldId id="449" r:id="rId41"/>
    <p:sldId id="450" r:id="rId42"/>
    <p:sldId id="451" r:id="rId43"/>
    <p:sldId id="452" r:id="rId44"/>
    <p:sldId id="453" r:id="rId45"/>
    <p:sldId id="454" r:id="rId46"/>
    <p:sldId id="455" r:id="rId47"/>
    <p:sldId id="456" r:id="rId48"/>
    <p:sldId id="457" r:id="rId49"/>
    <p:sldId id="458" r:id="rId50"/>
    <p:sldId id="459" r:id="rId51"/>
    <p:sldId id="405" r:id="rId52"/>
    <p:sldId id="406" r:id="rId53"/>
    <p:sldId id="407" r:id="rId54"/>
    <p:sldId id="439" r:id="rId55"/>
    <p:sldId id="440" r:id="rId56"/>
    <p:sldId id="441" r:id="rId57"/>
    <p:sldId id="442" r:id="rId58"/>
    <p:sldId id="461" r:id="rId59"/>
    <p:sldId id="464" r:id="rId60"/>
    <p:sldId id="467" r:id="rId61"/>
    <p:sldId id="468" r:id="rId6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5331" autoAdjust="0"/>
  </p:normalViewPr>
  <p:slideViewPr>
    <p:cSldViewPr>
      <p:cViewPr varScale="1">
        <p:scale>
          <a:sx n="66" d="100"/>
          <a:sy n="66" d="100"/>
        </p:scale>
        <p:origin x="-127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54F1C8-CC3D-498E-B2CE-23BA4A379260}" type="datetimeFigureOut">
              <a:rPr lang="en-US" smtClean="0"/>
              <a:t>7/18/2016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663BB4-9255-4792-9F47-E7C34FE09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2187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Bảng</a:t>
            </a:r>
            <a:r>
              <a:rPr lang="en-US" dirty="0" smtClean="0"/>
              <a:t> </a:t>
            </a:r>
            <a:r>
              <a:rPr lang="en-US" dirty="0" err="1" smtClean="0"/>
              <a:t>tóm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tắt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trinh</a:t>
            </a:r>
            <a:r>
              <a:rPr lang="en-US" baseline="0" dirty="0" smtClean="0"/>
              <a:t> bay day du phan </a:t>
            </a:r>
            <a:r>
              <a:rPr lang="en-US" baseline="0" dirty="0" err="1" smtClean="0"/>
              <a:t>doan</a:t>
            </a:r>
            <a:r>
              <a:rPr lang="en-US" baseline="0" dirty="0" smtClean="0"/>
              <a:t> + them phan so </a:t>
            </a:r>
            <a:r>
              <a:rPr lang="en-US" baseline="0" dirty="0" err="1" smtClean="0"/>
              <a:t>sanh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voi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Leng</a:t>
            </a:r>
            <a:endParaRPr lang="en-US" baseline="0" dirty="0" smtClean="0"/>
          </a:p>
          <a:p>
            <a:r>
              <a:rPr lang="en-US" baseline="0" dirty="0" smtClean="0"/>
              <a:t>+ so </a:t>
            </a:r>
            <a:r>
              <a:rPr lang="en-US" baseline="0" dirty="0" err="1" smtClean="0"/>
              <a:t>sanh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voi</a:t>
            </a:r>
            <a:r>
              <a:rPr lang="en-US" baseline="0" dirty="0" smtClean="0"/>
              <a:t> DTW </a:t>
            </a:r>
            <a:r>
              <a:rPr lang="en-US" baseline="0" dirty="0" err="1" smtClean="0"/>
              <a:t>truoc</a:t>
            </a:r>
            <a:endParaRPr lang="en-US" baseline="0" dirty="0" smtClean="0"/>
          </a:p>
          <a:p>
            <a:r>
              <a:rPr lang="en-US" baseline="0" dirty="0" err="1" smtClean="0"/>
              <a:t>Dinh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nghia</a:t>
            </a:r>
            <a:r>
              <a:rPr lang="en-US" baseline="0" dirty="0" smtClean="0"/>
              <a:t> so </a:t>
            </a:r>
            <a:r>
              <a:rPr lang="en-US" baseline="0" dirty="0" err="1" smtClean="0"/>
              <a:t>nguyen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duong</a:t>
            </a:r>
            <a:endParaRPr lang="en-US" baseline="0" dirty="0" smtClean="0"/>
          </a:p>
          <a:p>
            <a:r>
              <a:rPr lang="en-US" baseline="0" dirty="0" err="1" smtClean="0"/>
              <a:t>Chieu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bình</a:t>
            </a:r>
            <a:r>
              <a:rPr lang="en-US" baseline="0" dirty="0" smtClean="0"/>
              <a:t> </a:t>
            </a:r>
          </a:p>
          <a:p>
            <a:r>
              <a:rPr lang="en-US" baseline="0" dirty="0" err="1" smtClean="0"/>
              <a:t>Thoi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giam</a:t>
            </a:r>
            <a:endParaRPr lang="en-US" baseline="0" dirty="0" smtClean="0"/>
          </a:p>
          <a:p>
            <a:r>
              <a:rPr lang="en-US" baseline="0" dirty="0" smtClean="0"/>
              <a:t>+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-------------</a:t>
            </a:r>
          </a:p>
          <a:p>
            <a:r>
              <a:rPr lang="en-US" baseline="0" dirty="0" smtClean="0"/>
              <a:t>+</a:t>
            </a:r>
            <a:r>
              <a:rPr lang="en-US" baseline="0" dirty="0" err="1" smtClean="0"/>
              <a:t>hinh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thuc</a:t>
            </a:r>
            <a:r>
              <a:rPr lang="en-US" baseline="0" dirty="0" smtClean="0"/>
              <a:t>: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663BB4-9255-4792-9F47-E7C34FE09A8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4232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663BB4-9255-4792-9F47-E7C34FE09A8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3812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663BB4-9255-4792-9F47-E7C34FE09A8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4955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J. Lin, E Keogh, S.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Lonardi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B. Chiu.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Symbolic Representation of Time Series, with Implications for Streaming Algorithms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Proceedings of the 8th ACM SIGMOD, pp. 2-11, 2003.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663BB4-9255-4792-9F47-E7C34FE09A84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69803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663BB4-9255-4792-9F47-E7C34FE09A8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660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Chuoi</a:t>
            </a:r>
            <a:r>
              <a:rPr lang="en-US" dirty="0" smtClean="0"/>
              <a:t> </a:t>
            </a:r>
            <a:r>
              <a:rPr lang="en-US" dirty="0" err="1" smtClean="0"/>
              <a:t>thoi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663BB4-9255-4792-9F47-E7C34FE09A8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272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Phia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663BB4-9255-4792-9F47-E7C34FE09A84}" type="slidenum">
              <a:rPr lang="en-US" smtClean="0">
                <a:solidFill>
                  <a:prstClr val="black"/>
                </a:solidFill>
              </a:rPr>
              <a:pPr/>
              <a:t>55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12189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663BB4-9255-4792-9F47-E7C34FE09A84}" type="slidenum">
              <a:rPr lang="en-US" smtClean="0">
                <a:solidFill>
                  <a:prstClr val="black"/>
                </a:solidFill>
              </a:rPr>
              <a:pPr/>
              <a:t>59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32660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9DD22-3901-4017-BEC8-FE8750DFA061}" type="datetime1">
              <a:rPr lang="en-US" smtClean="0"/>
              <a:t>7/18/2016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12/2012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773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BC933-04EF-4125-ADB5-D4BD0A1A7597}" type="datetime1">
              <a:rPr lang="en-US" smtClean="0"/>
              <a:t>7/18/2016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12/2012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56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B61BA-192C-433C-B416-72651F1A78EB}" type="datetime1">
              <a:rPr lang="en-US" smtClean="0"/>
              <a:t>7/18/2016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12/2012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394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AD14A-2C09-4031-875B-FB5485C85F52}" type="datetime1">
              <a:rPr lang="en-US" smtClean="0"/>
              <a:t>7/18/2016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12/2012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391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1CD92-15F1-49C0-B076-705046C4361F}" type="datetime1">
              <a:rPr lang="en-US" smtClean="0"/>
              <a:t>7/18/2016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12/2012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421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BFDAB-3BD4-4BC8-9BA6-6E4ABE132CE6}" type="datetime1">
              <a:rPr lang="en-US" smtClean="0"/>
              <a:t>7/18/2016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12/2012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736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CCD49-AB6B-49EC-B1AF-BDD79E29A726}" type="datetime1">
              <a:rPr lang="en-US" smtClean="0"/>
              <a:t>7/18/2016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12/2012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89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F5D71-C980-4D30-8EE3-BAE218D8A89F}" type="datetime1">
              <a:rPr lang="en-US" smtClean="0"/>
              <a:t>7/18/2016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12/2012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970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8CC4E-4914-4E8E-BF6E-87F5D8F00C88}" type="datetime1">
              <a:rPr lang="en-US" smtClean="0"/>
              <a:t>7/18/2016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12/2012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427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97A51-EA70-40F7-9C72-010BE2156940}" type="datetime1">
              <a:rPr lang="en-US" smtClean="0"/>
              <a:t>7/18/2016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12/2012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269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508AD-95BA-4196-BE39-DD6DCC1516CB}" type="datetime1">
              <a:rPr lang="en-US" smtClean="0"/>
              <a:t>7/18/2016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12/2012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281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D2C01F-FF40-4B38-A4B4-3E540EF55F9E}" type="datetime1">
              <a:rPr lang="en-US" smtClean="0"/>
              <a:t>7/18/2016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12/2012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324C1E-6E2F-465B-B7AC-362036DEB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235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1.bin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9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12.wmf"/><Relationship Id="rId9" Type="http://schemas.openxmlformats.org/officeDocument/2006/relationships/oleObject" Target="../embeddings/oleObject6.bin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152400"/>
            <a:ext cx="8763000" cy="2916198"/>
          </a:xfrm>
        </p:spPr>
        <p:txBody>
          <a:bodyPr>
            <a:noAutofit/>
          </a:bodyPr>
          <a:lstStyle/>
          <a:p>
            <a:r>
              <a:rPr lang="en-US" sz="5400" dirty="0"/>
              <a:t>Detecting Variable Length Anomaly Patterns in Time Series </a:t>
            </a:r>
            <a:r>
              <a:rPr lang="en-US" sz="5400" dirty="0" smtClean="0"/>
              <a:t>Data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191000"/>
            <a:ext cx="6400800" cy="1752600"/>
          </a:xfrm>
        </p:spPr>
        <p:txBody>
          <a:bodyPr>
            <a:normAutofit/>
          </a:bodyPr>
          <a:lstStyle/>
          <a:p>
            <a:pPr algn="l"/>
            <a:r>
              <a:rPr lang="en-US" sz="2400" dirty="0" smtClean="0">
                <a:latin typeface="+mj-lt"/>
              </a:rPr>
              <a:t>	</a:t>
            </a:r>
            <a:r>
              <a:rPr lang="en-US" sz="2400" dirty="0">
                <a:solidFill>
                  <a:schemeClr val="tx1"/>
                </a:solidFill>
              </a:rPr>
              <a:t>GVHD:  PGS.TS </a:t>
            </a:r>
            <a:r>
              <a:rPr lang="en-US" sz="2400" dirty="0" err="1">
                <a:solidFill>
                  <a:schemeClr val="tx1"/>
                </a:solidFill>
              </a:rPr>
              <a:t>Dương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Tuấn</a:t>
            </a:r>
            <a:r>
              <a:rPr lang="en-US" sz="2400" dirty="0">
                <a:solidFill>
                  <a:schemeClr val="tx1"/>
                </a:solidFill>
              </a:rPr>
              <a:t> Anh</a:t>
            </a:r>
          </a:p>
          <a:p>
            <a:pPr algn="l"/>
            <a:r>
              <a:rPr lang="en-US" sz="2400" i="1" dirty="0" smtClean="0">
                <a:solidFill>
                  <a:schemeClr val="tx1"/>
                </a:solidFill>
              </a:rPr>
              <a:t>	HV</a:t>
            </a:r>
            <a:r>
              <a:rPr lang="en-US" sz="2400" i="1" dirty="0">
                <a:solidFill>
                  <a:schemeClr val="tx1"/>
                </a:solidFill>
              </a:rPr>
              <a:t>:</a:t>
            </a:r>
            <a:r>
              <a:rPr lang="en-US" sz="2400" dirty="0">
                <a:solidFill>
                  <a:schemeClr val="tx1"/>
                </a:solidFill>
              </a:rPr>
              <a:t>  </a:t>
            </a:r>
            <a:r>
              <a:rPr lang="en-US" sz="2400" dirty="0" err="1">
                <a:solidFill>
                  <a:schemeClr val="tx1"/>
                </a:solidFill>
              </a:rPr>
              <a:t>Ngô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Duy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Khánh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Vy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(13073042)</a:t>
            </a:r>
            <a:endParaRPr lang="en-US" sz="2400" dirty="0">
              <a:solidFill>
                <a:schemeClr val="tx1"/>
              </a:solidFill>
            </a:endParaRPr>
          </a:p>
          <a:p>
            <a:pPr algn="l"/>
            <a:endParaRPr lang="en-US" sz="2400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771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rmAutofit/>
          </a:bodyPr>
          <a:lstStyle/>
          <a:p>
            <a:pPr marL="285750" indent="-285750"/>
            <a:r>
              <a:rPr lang="en-US" dirty="0"/>
              <a:t>Proposed </a:t>
            </a:r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Based on method proposed by </a:t>
            </a:r>
            <a:r>
              <a:rPr lang="en-US" dirty="0" err="1" smtClean="0"/>
              <a:t>Leng</a:t>
            </a:r>
            <a:r>
              <a:rPr lang="en-US" dirty="0" smtClean="0"/>
              <a:t> et al</a:t>
            </a:r>
          </a:p>
          <a:p>
            <a:r>
              <a:rPr lang="en-US" dirty="0"/>
              <a:t>Use Homothetic Transformation + Modified Euclidean Distance instead of </a:t>
            </a:r>
            <a:r>
              <a:rPr lang="en-US" dirty="0" smtClean="0"/>
              <a:t>DTW</a:t>
            </a:r>
          </a:p>
          <a:p>
            <a:r>
              <a:rPr lang="en-US" dirty="0" smtClean="0"/>
              <a:t>The Algorithm have 2 phase: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+ Phase 1: Segment the time series into variable length subsequences.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+ Phase 2: Calculate anomaly factor for each subsequence to extract anomaly patterns and then merge </a:t>
            </a:r>
            <a:r>
              <a:rPr lang="en-US" dirty="0"/>
              <a:t>anomaly patterns </a:t>
            </a:r>
            <a:r>
              <a:rPr lang="en-US" dirty="0" smtClean="0"/>
              <a:t>which overlap each other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506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 1: Segmentation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Q</a:t>
            </a:r>
            <a:r>
              <a:rPr lang="en-US" b="1" dirty="0" smtClean="0"/>
              <a:t>uadratic </a:t>
            </a:r>
            <a:r>
              <a:rPr lang="en-US" b="1" dirty="0" smtClean="0"/>
              <a:t>regression </a:t>
            </a:r>
            <a:r>
              <a:rPr lang="en-US" dirty="0" smtClean="0"/>
              <a:t>(proposed by </a:t>
            </a:r>
            <a:r>
              <a:rPr lang="en-US" dirty="0" err="1"/>
              <a:t>L</a:t>
            </a:r>
            <a:r>
              <a:rPr lang="en-US" dirty="0" err="1" smtClean="0"/>
              <a:t>eng</a:t>
            </a:r>
            <a:r>
              <a:rPr lang="en-US" dirty="0" smtClean="0"/>
              <a:t> et al), </a:t>
            </a:r>
            <a:endParaRPr lang="en-US" dirty="0" smtClean="0"/>
          </a:p>
          <a:p>
            <a:r>
              <a:rPr lang="en-US" b="1" dirty="0"/>
              <a:t>S</a:t>
            </a:r>
            <a:r>
              <a:rPr lang="en-US" b="1" dirty="0" smtClean="0"/>
              <a:t>egmentation </a:t>
            </a:r>
            <a:r>
              <a:rPr lang="en-US" b="1" dirty="0" smtClean="0"/>
              <a:t>base on important extreme points</a:t>
            </a:r>
            <a:r>
              <a:rPr lang="en-US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798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Quadratic regression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12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parameters: e</a:t>
            </a:r>
            <a:r>
              <a:rPr lang="en-US" baseline="-25000" dirty="0" smtClean="0"/>
              <a:t>1</a:t>
            </a:r>
            <a:r>
              <a:rPr lang="en-US" dirty="0" smtClean="0"/>
              <a:t> and e</a:t>
            </a:r>
            <a:r>
              <a:rPr lang="en-US" baseline="-25000" dirty="0" smtClean="0"/>
              <a:t>2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514600"/>
            <a:ext cx="7562850" cy="326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68557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Quadratic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13</a:t>
            </a:fld>
            <a:endParaRPr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057400"/>
            <a:ext cx="7677150" cy="343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09405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Extreme points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Based on the concepts of Important Extreme Points, proposed by Pratt and Fink (2002)</a:t>
            </a:r>
          </a:p>
          <a:p>
            <a:r>
              <a:rPr lang="en-US" b="1" dirty="0"/>
              <a:t>Parameter:</a:t>
            </a:r>
          </a:p>
          <a:p>
            <a:pPr marL="0" indent="0">
              <a:buNone/>
            </a:pPr>
            <a:r>
              <a:rPr lang="en-US" dirty="0"/>
              <a:t>- Compression rate: </a:t>
            </a:r>
            <a:r>
              <a:rPr lang="en-US" i="1" dirty="0"/>
              <a:t>R</a:t>
            </a:r>
            <a:r>
              <a:rPr lang="en-US" dirty="0"/>
              <a:t> &gt; 1</a:t>
            </a:r>
          </a:p>
          <a:p>
            <a:pPr marL="0" indent="0">
              <a:buNone/>
            </a:pPr>
            <a:r>
              <a:rPr lang="en-US" dirty="0"/>
              <a:t>- Lower bound for the distance two extracted extreme points:</a:t>
            </a:r>
            <a:r>
              <a:rPr lang="en-US" i="1" dirty="0"/>
              <a:t> </a:t>
            </a:r>
            <a:r>
              <a:rPr lang="en-US" i="1" dirty="0" err="1"/>
              <a:t>min_length</a:t>
            </a:r>
            <a:r>
              <a:rPr lang="en-US" i="1" dirty="0"/>
              <a:t>.</a:t>
            </a:r>
            <a:r>
              <a:rPr lang="en-US" dirty="0"/>
              <a:t> </a:t>
            </a:r>
            <a:endParaRPr lang="en-US" i="1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476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Extreme points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15</a:t>
            </a:fld>
            <a:endParaRPr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664" y="2343150"/>
            <a:ext cx="7426241" cy="299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93537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Extreme points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16</a:t>
            </a:fld>
            <a:endParaRPr lang="en-US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76400"/>
            <a:ext cx="8229600" cy="2987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63442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 2: Find </a:t>
            </a:r>
            <a:r>
              <a:rPr lang="en-US" dirty="0"/>
              <a:t>anomaly patterns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17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Build matrix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en-US"/>
                        </m:ctrlPr>
                      </m:dPr>
                      <m:e>
                        <m:r>
                          <a:rPr lang="en-US" i="1"/>
                          <m:t>𝐷</m:t>
                        </m:r>
                        <m:r>
                          <a:rPr lang="en-US"/>
                          <m:t>=(</m:t>
                        </m:r>
                        <m:sSub>
                          <m:sSubPr>
                            <m:ctrlPr>
                              <a:rPr lang="en-US" i="1"/>
                            </m:ctrlPr>
                          </m:sSubPr>
                          <m:e>
                            <m:r>
                              <a:rPr lang="en-US" i="1"/>
                              <m:t>𝑑</m:t>
                            </m:r>
                          </m:e>
                          <m:sub>
                            <m:r>
                              <a:rPr lang="en-US" i="1"/>
                              <m:t>𝑖𝑗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,  size </a:t>
                </a:r>
                <a:r>
                  <a:rPr lang="en-US" i="1" dirty="0" smtClean="0"/>
                  <a:t>m</a:t>
                </a:r>
                <a:r>
                  <a:rPr lang="en-US" dirty="0" smtClean="0"/>
                  <a:t> </a:t>
                </a:r>
                <a:r>
                  <a:rPr lang="en-US" i="1" dirty="0" smtClean="0"/>
                  <a:t>x</a:t>
                </a:r>
                <a:r>
                  <a:rPr lang="en-US" dirty="0" smtClean="0"/>
                  <a:t> </a:t>
                </a:r>
                <a:r>
                  <a:rPr lang="en-US" i="1" dirty="0" smtClean="0"/>
                  <a:t>m`</a:t>
                </a:r>
              </a:p>
              <a:p>
                <a:endParaRPr lang="en-US" i="1" dirty="0"/>
              </a:p>
              <a:p>
                <a:endParaRPr lang="en-US" i="1" dirty="0" smtClean="0"/>
              </a:p>
              <a:p>
                <a:r>
                  <a:rPr lang="en-US" dirty="0" smtClean="0"/>
                  <a:t>Calculate anomaly factor for each segment and determine if each segment is anomaly pattern or not.</a:t>
                </a:r>
              </a:p>
              <a:p>
                <a:r>
                  <a:rPr lang="en-US" dirty="0" smtClean="0"/>
                  <a:t>If two patterns are overlapped, merge them into one pattern.</a:t>
                </a:r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630" t="-809" b="-31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5609515"/>
              </p:ext>
            </p:extLst>
          </p:nvPr>
        </p:nvGraphicFramePr>
        <p:xfrm>
          <a:off x="876300" y="2514600"/>
          <a:ext cx="64770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0" name="Equation" r:id="rId4" imgW="2590560" imgH="304560" progId="Equation.3">
                  <p:embed/>
                </p:oleObj>
              </mc:Choice>
              <mc:Fallback>
                <p:oleObj name="Equation" r:id="rId4" imgW="2590560" imgH="30456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76300" y="2514600"/>
                        <a:ext cx="6477000" cy="76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77964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Find </a:t>
            </a:r>
            <a:r>
              <a:rPr lang="en-US" i="1" dirty="0" err="1" smtClean="0"/>
              <a:t>l</a:t>
            </a:r>
            <a:r>
              <a:rPr lang="en-US" i="1" baseline="-25000" dirty="0" err="1" smtClean="0"/>
              <a:t>upper</a:t>
            </a:r>
            <a:r>
              <a:rPr lang="en-US" i="1" baseline="30000" dirty="0"/>
              <a:t> </a:t>
            </a:r>
            <a:r>
              <a:rPr lang="en-US" i="1" dirty="0" smtClean="0"/>
              <a:t>and </a:t>
            </a:r>
            <a:r>
              <a:rPr lang="en-US" i="1" dirty="0" err="1"/>
              <a:t>l</a:t>
            </a:r>
            <a:r>
              <a:rPr lang="en-US" i="1" baseline="-25000" dirty="0" err="1"/>
              <a:t>lower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Propose parameter </a:t>
            </a:r>
            <a:r>
              <a:rPr lang="en-US" i="1" dirty="0" smtClean="0"/>
              <a:t>r</a:t>
            </a:r>
            <a:r>
              <a:rPr lang="en-US" dirty="0" smtClean="0"/>
              <a:t> (small value in 0.1..0.3)</a:t>
            </a:r>
          </a:p>
          <a:p>
            <a:pPr marL="0" indent="0">
              <a:buNone/>
            </a:pPr>
            <a:r>
              <a:rPr lang="en-US" i="1" dirty="0" smtClean="0"/>
              <a:t>	</a:t>
            </a:r>
            <a:r>
              <a:rPr lang="en-US" i="1" dirty="0" err="1" smtClean="0"/>
              <a:t>l</a:t>
            </a:r>
            <a:r>
              <a:rPr lang="en-US" i="1" baseline="-25000" dirty="0" err="1" smtClean="0"/>
              <a:t>upper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>
                <a:sym typeface="Symbol"/>
              </a:rPr>
              <a:t></a:t>
            </a:r>
            <a:r>
              <a:rPr lang="en-US" i="1" dirty="0" err="1"/>
              <a:t>l</a:t>
            </a:r>
            <a:r>
              <a:rPr lang="en-US" i="1" baseline="-25000" dirty="0" err="1"/>
              <a:t>avg</a:t>
            </a:r>
            <a:r>
              <a:rPr lang="en-US" dirty="0"/>
              <a:t>(1+ </a:t>
            </a:r>
            <a:r>
              <a:rPr lang="en-US" i="1" dirty="0"/>
              <a:t>r</a:t>
            </a:r>
            <a:r>
              <a:rPr lang="en-US" dirty="0"/>
              <a:t>)</a:t>
            </a:r>
            <a:r>
              <a:rPr lang="en-US" dirty="0">
                <a:sym typeface="Symbol"/>
              </a:rPr>
              <a:t></a:t>
            </a:r>
            <a:r>
              <a:rPr lang="en-US" dirty="0"/>
              <a:t>                      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i="1" dirty="0" err="1"/>
              <a:t>l</a:t>
            </a:r>
            <a:r>
              <a:rPr lang="en-US" i="1" baseline="-25000" dirty="0" err="1"/>
              <a:t>lower</a:t>
            </a:r>
            <a:r>
              <a:rPr lang="en-US" dirty="0"/>
              <a:t> = </a:t>
            </a:r>
            <a:r>
              <a:rPr lang="en-US" dirty="0">
                <a:sym typeface="Symbol"/>
              </a:rPr>
              <a:t></a:t>
            </a:r>
            <a:r>
              <a:rPr lang="en-US" i="1" dirty="0" err="1"/>
              <a:t>l</a:t>
            </a:r>
            <a:r>
              <a:rPr lang="en-US" i="1" baseline="-25000" dirty="0" err="1"/>
              <a:t>avg</a:t>
            </a:r>
            <a:r>
              <a:rPr lang="en-US" dirty="0"/>
              <a:t>(1- </a:t>
            </a:r>
            <a:r>
              <a:rPr lang="en-US" i="1" dirty="0"/>
              <a:t>r</a:t>
            </a:r>
            <a:r>
              <a:rPr lang="en-US" dirty="0"/>
              <a:t>)</a:t>
            </a:r>
            <a:r>
              <a:rPr lang="en-US" dirty="0">
                <a:sym typeface="Symbol"/>
              </a:rPr>
              <a:t></a:t>
            </a:r>
          </a:p>
          <a:p>
            <a:pPr marL="0" indent="0">
              <a:buNone/>
            </a:pPr>
            <a:r>
              <a:rPr lang="en-US" dirty="0">
                <a:sym typeface="Symbol"/>
              </a:rPr>
              <a:t>	</a:t>
            </a:r>
            <a:r>
              <a:rPr lang="en-US" i="1" dirty="0" err="1"/>
              <a:t>l</a:t>
            </a:r>
            <a:r>
              <a:rPr lang="en-US" i="1" baseline="-25000" dirty="0" err="1"/>
              <a:t>avg</a:t>
            </a:r>
            <a:r>
              <a:rPr lang="en-US" i="1" dirty="0"/>
              <a:t> </a:t>
            </a:r>
            <a:r>
              <a:rPr lang="en-US" dirty="0"/>
              <a:t>is mean length of the subsequences.</a:t>
            </a:r>
          </a:p>
          <a:p>
            <a:pPr marL="0" indent="0">
              <a:buNone/>
            </a:pPr>
            <a:r>
              <a:rPr lang="en-US" i="1" dirty="0" err="1" smtClean="0"/>
              <a:t>L</a:t>
            </a:r>
            <a:r>
              <a:rPr lang="en-US" i="1" baseline="-25000" dirty="0" err="1" smtClean="0"/>
              <a:t>upper</a:t>
            </a:r>
            <a:r>
              <a:rPr lang="en-US" i="1" baseline="-25000" dirty="0" smtClean="0"/>
              <a:t> </a:t>
            </a:r>
            <a:r>
              <a:rPr lang="en-US" i="1" dirty="0" smtClean="0"/>
              <a:t>   = </a:t>
            </a:r>
            <a:r>
              <a:rPr lang="en-US" dirty="0" smtClean="0"/>
              <a:t>(</a:t>
            </a:r>
            <a:r>
              <a:rPr lang="en-US" i="1" dirty="0" err="1" smtClean="0"/>
              <a:t>l</a:t>
            </a:r>
            <a:r>
              <a:rPr lang="en-US" i="1" baseline="-25000" dirty="0" err="1" smtClean="0"/>
              <a:t>upper</a:t>
            </a:r>
            <a:r>
              <a:rPr lang="en-US" dirty="0" smtClean="0"/>
              <a:t>  </a:t>
            </a:r>
            <a:r>
              <a:rPr lang="en-US" dirty="0"/>
              <a:t>≤ </a:t>
            </a:r>
            <a:r>
              <a:rPr lang="en-US" i="1" dirty="0" err="1"/>
              <a:t>l</a:t>
            </a:r>
            <a:r>
              <a:rPr lang="en-US" i="1" baseline="-25000" dirty="0" err="1"/>
              <a:t>max</a:t>
            </a:r>
            <a:r>
              <a:rPr lang="en-US" i="1" dirty="0"/>
              <a:t> </a:t>
            </a:r>
            <a:r>
              <a:rPr lang="en-US" dirty="0"/>
              <a:t>)? </a:t>
            </a:r>
            <a:r>
              <a:rPr lang="en-US" i="1" dirty="0" err="1"/>
              <a:t>l</a:t>
            </a:r>
            <a:r>
              <a:rPr lang="en-US" i="1" baseline="-25000" dirty="0" err="1"/>
              <a:t>upper</a:t>
            </a:r>
            <a:r>
              <a:rPr lang="en-US" dirty="0"/>
              <a:t>  : </a:t>
            </a:r>
            <a:r>
              <a:rPr lang="en-US" i="1" dirty="0" err="1" smtClean="0"/>
              <a:t>l</a:t>
            </a:r>
            <a:r>
              <a:rPr lang="en-US" i="1" baseline="-25000" dirty="0" err="1" smtClean="0"/>
              <a:t>max</a:t>
            </a:r>
            <a:endParaRPr lang="en-US" i="1" baseline="-25000" dirty="0" smtClean="0"/>
          </a:p>
          <a:p>
            <a:pPr marL="0" indent="0">
              <a:buNone/>
            </a:pPr>
            <a:r>
              <a:rPr lang="en-US" i="1" dirty="0" err="1" smtClean="0"/>
              <a:t>L</a:t>
            </a:r>
            <a:r>
              <a:rPr lang="en-US" i="1" baseline="-25000" dirty="0" err="1" smtClean="0"/>
              <a:t>lower</a:t>
            </a:r>
            <a:r>
              <a:rPr lang="en-US" i="1" baseline="-25000" dirty="0" smtClean="0"/>
              <a:t>      </a:t>
            </a:r>
            <a:r>
              <a:rPr lang="en-US" i="1" dirty="0" smtClean="0"/>
              <a:t>= </a:t>
            </a:r>
            <a:r>
              <a:rPr lang="en-US" dirty="0" smtClean="0"/>
              <a:t>(</a:t>
            </a:r>
            <a:r>
              <a:rPr lang="en-US" i="1" dirty="0" err="1" smtClean="0"/>
              <a:t>l</a:t>
            </a:r>
            <a:r>
              <a:rPr lang="en-US" i="1" baseline="-25000" dirty="0" err="1" smtClean="0"/>
              <a:t>lower</a:t>
            </a:r>
            <a:r>
              <a:rPr lang="en-US" dirty="0" smtClean="0"/>
              <a:t> </a:t>
            </a:r>
            <a:r>
              <a:rPr lang="en-US" dirty="0"/>
              <a:t>≥</a:t>
            </a:r>
            <a:r>
              <a:rPr lang="en-US" dirty="0" smtClean="0"/>
              <a:t> </a:t>
            </a:r>
            <a:r>
              <a:rPr lang="en-US" i="1" dirty="0" err="1"/>
              <a:t>l</a:t>
            </a:r>
            <a:r>
              <a:rPr lang="en-US" i="1" baseline="-25000" dirty="0" err="1"/>
              <a:t>min</a:t>
            </a:r>
            <a:r>
              <a:rPr lang="en-US" dirty="0" smtClean="0"/>
              <a:t>)? </a:t>
            </a:r>
            <a:r>
              <a:rPr lang="en-US" i="1" dirty="0" err="1"/>
              <a:t>l</a:t>
            </a:r>
            <a:r>
              <a:rPr lang="en-US" i="1" baseline="-25000" dirty="0" err="1"/>
              <a:t>lower</a:t>
            </a:r>
            <a:r>
              <a:rPr lang="en-US" dirty="0"/>
              <a:t> </a:t>
            </a:r>
            <a:r>
              <a:rPr lang="en-US" dirty="0" smtClean="0"/>
              <a:t>: </a:t>
            </a:r>
            <a:r>
              <a:rPr lang="en-US" i="1" dirty="0" err="1"/>
              <a:t>l</a:t>
            </a:r>
            <a:r>
              <a:rPr lang="en-US" i="1" baseline="-25000" dirty="0" err="1"/>
              <a:t>min</a:t>
            </a:r>
            <a:endParaRPr lang="en-US" dirty="0" smtClean="0"/>
          </a:p>
          <a:p>
            <a:r>
              <a:rPr lang="en-US" dirty="0" err="1" smtClean="0"/>
              <a:t>Leng</a:t>
            </a:r>
            <a:r>
              <a:rPr lang="en-US" dirty="0" smtClean="0"/>
              <a:t> et al chose </a:t>
            </a:r>
            <a:r>
              <a:rPr lang="en-US" i="1" dirty="0" err="1" smtClean="0"/>
              <a:t>l</a:t>
            </a:r>
            <a:r>
              <a:rPr lang="en-US" i="1" baseline="-25000" dirty="0" err="1" smtClean="0"/>
              <a:t>upper</a:t>
            </a:r>
            <a:r>
              <a:rPr lang="en-US" i="1" dirty="0" smtClean="0"/>
              <a:t> = </a:t>
            </a:r>
            <a:r>
              <a:rPr lang="en-US" i="1" dirty="0" err="1" smtClean="0"/>
              <a:t>l</a:t>
            </a:r>
            <a:r>
              <a:rPr lang="en-US" i="1" baseline="-25000" dirty="0" err="1" smtClean="0"/>
              <a:t>max</a:t>
            </a:r>
            <a:r>
              <a:rPr lang="en-US" i="1" dirty="0"/>
              <a:t> </a:t>
            </a:r>
            <a:r>
              <a:rPr lang="en-US" i="1" dirty="0" smtClean="0"/>
              <a:t>and </a:t>
            </a:r>
            <a:r>
              <a:rPr lang="en-US" i="1" dirty="0" err="1" smtClean="0"/>
              <a:t>l</a:t>
            </a:r>
            <a:r>
              <a:rPr lang="en-US" i="1" baseline="-25000" dirty="0" err="1" smtClean="0"/>
              <a:t>lower</a:t>
            </a:r>
            <a:r>
              <a:rPr lang="en-US" i="1" dirty="0"/>
              <a:t> </a:t>
            </a:r>
            <a:r>
              <a:rPr lang="en-US" i="1" dirty="0" smtClean="0"/>
              <a:t>= </a:t>
            </a:r>
            <a:r>
              <a:rPr lang="en-US" i="1" dirty="0" err="1" smtClean="0"/>
              <a:t>l</a:t>
            </a:r>
            <a:r>
              <a:rPr lang="en-US" i="1" baseline="-25000" dirty="0" err="1" smtClean="0"/>
              <a:t>min</a:t>
            </a:r>
            <a:endParaRPr lang="en-US" i="1" baseline="-25000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2981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Calculate the similar between two subsequence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reduce computation time for </a:t>
            </a:r>
            <a:r>
              <a:rPr lang="en-US" i="1" dirty="0" err="1" smtClean="0"/>
              <a:t>Dist</a:t>
            </a:r>
            <a:r>
              <a:rPr lang="en-US" dirty="0" smtClean="0"/>
              <a:t> function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Use </a:t>
            </a:r>
            <a:r>
              <a:rPr lang="en-US" dirty="0"/>
              <a:t>Homothetic Transformation +</a:t>
            </a:r>
            <a:r>
              <a:rPr lang="en-US" dirty="0" smtClean="0"/>
              <a:t> </a:t>
            </a:r>
            <a:r>
              <a:rPr lang="en-US" dirty="0"/>
              <a:t>Modified Euclidean </a:t>
            </a:r>
            <a:r>
              <a:rPr lang="en-US" dirty="0" smtClean="0"/>
              <a:t>Distance instead of DTW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19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6696062"/>
              </p:ext>
            </p:extLst>
          </p:nvPr>
        </p:nvGraphicFramePr>
        <p:xfrm>
          <a:off x="1119188" y="2057400"/>
          <a:ext cx="71247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97" name="Equation" r:id="rId3" imgW="2590560" imgH="304560" progId="Equation.3">
                  <p:embed/>
                </p:oleObj>
              </mc:Choice>
              <mc:Fallback>
                <p:oleObj name="Equation" r:id="rId3" imgW="2590560" imgH="30456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9188" y="2057400"/>
                        <a:ext cx="71247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0356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33400" y="1524000"/>
            <a:ext cx="8229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>
                <a:latin typeface="+mj-lt"/>
              </a:rPr>
              <a:t>Introduction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>
                <a:latin typeface="+mj-lt"/>
              </a:rPr>
              <a:t>Proposed Algorithm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>
                <a:latin typeface="+mj-lt"/>
              </a:rPr>
              <a:t>Experimental Evaluation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>
                <a:latin typeface="+mj-lt"/>
              </a:rPr>
              <a:t>Conclusion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>
                <a:latin typeface="+mj-lt"/>
              </a:rPr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2386314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Homothetic Transformation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/>
              <a:t>Homothetic Transformation </a:t>
            </a:r>
            <a:r>
              <a:rPr lang="en-US" dirty="0" smtClean="0"/>
              <a:t>with center </a:t>
            </a:r>
            <a:r>
              <a:rPr lang="en-US" i="1" dirty="0" smtClean="0"/>
              <a:t>O</a:t>
            </a:r>
            <a:r>
              <a:rPr lang="en-US" dirty="0" smtClean="0"/>
              <a:t> and ratio </a:t>
            </a:r>
            <a:r>
              <a:rPr lang="en-US" i="1" dirty="0" smtClean="0"/>
              <a:t>k</a:t>
            </a:r>
            <a:r>
              <a:rPr lang="en-US" dirty="0" smtClean="0"/>
              <a:t> transforms the point </a:t>
            </a:r>
            <a:r>
              <a:rPr lang="en-US" i="1" dirty="0" smtClean="0"/>
              <a:t>M</a:t>
            </a:r>
            <a:r>
              <a:rPr lang="en-US" dirty="0" smtClean="0"/>
              <a:t> to the point </a:t>
            </a:r>
            <a:r>
              <a:rPr lang="en-US" i="1" dirty="0" smtClean="0"/>
              <a:t>M’</a:t>
            </a:r>
            <a:r>
              <a:rPr lang="en-US" dirty="0" smtClean="0"/>
              <a:t> such that 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20</a:t>
            </a:fld>
            <a:endParaRPr lang="en-US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2542452"/>
            <a:ext cx="2747489" cy="625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/>
          <p:cNvPicPr/>
          <p:nvPr/>
        </p:nvPicPr>
        <p:blipFill>
          <a:blip r:embed="rId4"/>
          <a:stretch>
            <a:fillRect/>
          </a:stretch>
        </p:blipFill>
        <p:spPr>
          <a:xfrm>
            <a:off x="1112611" y="3167742"/>
            <a:ext cx="5440589" cy="3080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418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Homothetic Transformation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Apply to time series, a homothetic transformation transforms </a:t>
            </a:r>
            <a:r>
              <a:rPr lang="en-US" dirty="0"/>
              <a:t>a time series </a:t>
            </a:r>
            <a:r>
              <a:rPr lang="en-US" i="1" dirty="0"/>
              <a:t>T</a:t>
            </a:r>
            <a:r>
              <a:rPr lang="en-US" dirty="0"/>
              <a:t> of length </a:t>
            </a:r>
            <a:r>
              <a:rPr lang="en-US" i="1" dirty="0"/>
              <a:t>n</a:t>
            </a:r>
            <a:r>
              <a:rPr lang="en-US" dirty="0"/>
              <a:t> </a:t>
            </a:r>
            <a:r>
              <a:rPr lang="en-US" i="1" dirty="0"/>
              <a:t>(T = {y1, y2, …, </a:t>
            </a:r>
            <a:r>
              <a:rPr lang="en-US" i="1" dirty="0" err="1"/>
              <a:t>yn</a:t>
            </a:r>
            <a:r>
              <a:rPr lang="en-US" i="1" dirty="0"/>
              <a:t>})</a:t>
            </a:r>
            <a:r>
              <a:rPr lang="en-US" dirty="0"/>
              <a:t> to time </a:t>
            </a:r>
            <a:r>
              <a:rPr lang="en-US" dirty="0" smtClean="0"/>
              <a:t>series  </a:t>
            </a:r>
            <a:r>
              <a:rPr lang="en-US" i="1" dirty="0"/>
              <a:t>T’ </a:t>
            </a:r>
            <a:r>
              <a:rPr lang="en-US" dirty="0"/>
              <a:t>of length  </a:t>
            </a:r>
            <a:r>
              <a:rPr lang="en-US" i="1" dirty="0"/>
              <a:t>n’ </a:t>
            </a:r>
            <a:r>
              <a:rPr lang="en-US" dirty="0" smtClean="0"/>
              <a:t>by performing </a:t>
            </a:r>
            <a:r>
              <a:rPr lang="en-US" dirty="0"/>
              <a:t>the following steps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First, compute  </a:t>
            </a:r>
            <a:r>
              <a:rPr lang="en-US" i="1" dirty="0"/>
              <a:t>Y_MAX = </a:t>
            </a:r>
            <a:r>
              <a:rPr lang="en-US" i="1" dirty="0" smtClean="0"/>
              <a:t>MAX </a:t>
            </a:r>
            <a:r>
              <a:rPr lang="en-US" i="1" dirty="0"/>
              <a:t>(y1, …, </a:t>
            </a:r>
            <a:r>
              <a:rPr lang="en-US" i="1" dirty="0" err="1"/>
              <a:t>yn</a:t>
            </a:r>
            <a:r>
              <a:rPr lang="en-US" i="1" dirty="0"/>
              <a:t>), Y_MIN = MIN(y1, …,</a:t>
            </a:r>
            <a:r>
              <a:rPr lang="en-US" i="1" dirty="0" err="1"/>
              <a:t>yn</a:t>
            </a:r>
            <a:r>
              <a:rPr lang="en-US" i="1" dirty="0"/>
              <a:t> ). </a:t>
            </a:r>
            <a:endParaRPr lang="en-US" i="1" dirty="0" smtClean="0"/>
          </a:p>
          <a:p>
            <a:r>
              <a:rPr lang="en-US" dirty="0" smtClean="0"/>
              <a:t>Second</a:t>
            </a:r>
            <a:r>
              <a:rPr lang="en-US" dirty="0"/>
              <a:t>, set the center I of </a:t>
            </a:r>
            <a:r>
              <a:rPr lang="en-US" dirty="0" smtClean="0"/>
              <a:t>homothetic transformation </a:t>
            </a:r>
            <a:r>
              <a:rPr lang="en-US" dirty="0"/>
              <a:t>with </a:t>
            </a:r>
            <a:r>
              <a:rPr lang="en-US" dirty="0" smtClean="0"/>
              <a:t>the </a:t>
            </a:r>
            <a:r>
              <a:rPr lang="en-US" dirty="0"/>
              <a:t>coordinates  </a:t>
            </a:r>
            <a:r>
              <a:rPr lang="en-US" i="1" dirty="0"/>
              <a:t>X_C = n/2, Y_C =  (Y_MAX </a:t>
            </a:r>
            <a:r>
              <a:rPr lang="en-US" i="1" dirty="0" smtClean="0"/>
              <a:t>+ Y_MIN</a:t>
            </a:r>
            <a:r>
              <a:rPr lang="en-US" i="1" dirty="0"/>
              <a:t>)/2</a:t>
            </a:r>
            <a:r>
              <a:rPr lang="en-US" dirty="0"/>
              <a:t>. Next, perform the </a:t>
            </a:r>
            <a:r>
              <a:rPr lang="en-US" dirty="0" smtClean="0"/>
              <a:t>homothetic transformation </a:t>
            </a:r>
            <a:r>
              <a:rPr lang="en-US" dirty="0"/>
              <a:t>with the center </a:t>
            </a:r>
            <a:r>
              <a:rPr lang="en-US" i="1" dirty="0"/>
              <a:t>I</a:t>
            </a:r>
            <a:r>
              <a:rPr lang="en-US" dirty="0"/>
              <a:t> and the ratio </a:t>
            </a:r>
            <a:r>
              <a:rPr lang="en-US" i="1" dirty="0"/>
              <a:t>n’/n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722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Modified Euclidean Distance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Minimum </a:t>
            </a:r>
            <a:r>
              <a:rPr lang="en-US" dirty="0"/>
              <a:t>Euclidean </a:t>
            </a:r>
            <a:r>
              <a:rPr lang="en-US" dirty="0" smtClean="0"/>
              <a:t>Distance between</a:t>
            </a:r>
          </a:p>
          <a:p>
            <a:pPr marL="0" indent="0">
              <a:buNone/>
            </a:pPr>
            <a:r>
              <a:rPr lang="en-US" i="1" dirty="0"/>
              <a:t>T’</a:t>
            </a:r>
            <a:r>
              <a:rPr lang="en-US" dirty="0"/>
              <a:t> = {</a:t>
            </a:r>
            <a:r>
              <a:rPr lang="en-US" i="1" dirty="0"/>
              <a:t>T’</a:t>
            </a:r>
            <a:r>
              <a:rPr lang="en-US" i="1" baseline="-25000" dirty="0"/>
              <a:t>1</a:t>
            </a:r>
            <a:r>
              <a:rPr lang="en-US" dirty="0"/>
              <a:t>, </a:t>
            </a:r>
            <a:r>
              <a:rPr lang="en-US" i="1" dirty="0"/>
              <a:t>T’</a:t>
            </a:r>
            <a:r>
              <a:rPr lang="en-US" i="1" baseline="-25000" dirty="0"/>
              <a:t>2</a:t>
            </a:r>
            <a:r>
              <a:rPr lang="en-US" dirty="0"/>
              <a:t>,…, </a:t>
            </a:r>
            <a:r>
              <a:rPr lang="en-US" i="1" dirty="0" smtClean="0"/>
              <a:t>T’</a:t>
            </a:r>
            <a:r>
              <a:rPr lang="en-US" i="1" baseline="-25000" dirty="0" smtClean="0"/>
              <a:t>N</a:t>
            </a:r>
            <a:r>
              <a:rPr lang="en-US" dirty="0" smtClean="0"/>
              <a:t>} </a:t>
            </a:r>
            <a:r>
              <a:rPr lang="en-US" dirty="0"/>
              <a:t>and </a:t>
            </a:r>
            <a:r>
              <a:rPr lang="en-US" i="1" dirty="0"/>
              <a:t>Q’</a:t>
            </a:r>
            <a:r>
              <a:rPr lang="en-US" dirty="0"/>
              <a:t> = {</a:t>
            </a:r>
            <a:r>
              <a:rPr lang="en-US" i="1" dirty="0"/>
              <a:t>Q’</a:t>
            </a:r>
            <a:r>
              <a:rPr lang="en-US" i="1" baseline="-25000" dirty="0"/>
              <a:t>1</a:t>
            </a:r>
            <a:r>
              <a:rPr lang="en-US" dirty="0"/>
              <a:t>, </a:t>
            </a:r>
            <a:r>
              <a:rPr lang="en-US" i="1" dirty="0"/>
              <a:t>Q’</a:t>
            </a:r>
            <a:r>
              <a:rPr lang="en-US" i="1" baseline="-25000" dirty="0"/>
              <a:t>2</a:t>
            </a:r>
            <a:r>
              <a:rPr lang="en-US" dirty="0"/>
              <a:t>,…, </a:t>
            </a:r>
            <a:r>
              <a:rPr lang="en-US" i="1" dirty="0" smtClean="0"/>
              <a:t>Q’</a:t>
            </a:r>
            <a:r>
              <a:rPr lang="en-US" i="1" baseline="-25000" dirty="0" smtClean="0"/>
              <a:t>N</a:t>
            </a: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Time </a:t>
            </a:r>
            <a:r>
              <a:rPr lang="en-US" dirty="0" smtClean="0"/>
              <a:t>Complexity: O(n)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22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9237310"/>
              </p:ext>
            </p:extLst>
          </p:nvPr>
        </p:nvGraphicFramePr>
        <p:xfrm>
          <a:off x="1589088" y="2895600"/>
          <a:ext cx="4186237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24" name="Equation" r:id="rId3" imgW="2209680" imgH="482400" progId="Equation.3">
                  <p:embed/>
                </p:oleObj>
              </mc:Choice>
              <mc:Fallback>
                <p:oleObj name="Equation" r:id="rId3" imgW="2209680" imgH="482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9088" y="2895600"/>
                        <a:ext cx="4186237" cy="914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9773907"/>
              </p:ext>
            </p:extLst>
          </p:nvPr>
        </p:nvGraphicFramePr>
        <p:xfrm>
          <a:off x="2027238" y="3810000"/>
          <a:ext cx="3013075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25" name="Equation" r:id="rId5" imgW="1218960" imgH="431640" progId="Equation.3">
                  <p:embed/>
                </p:oleObj>
              </mc:Choice>
              <mc:Fallback>
                <p:oleObj name="Equation" r:id="rId5" imgW="1218960" imgH="431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027238" y="3810000"/>
                        <a:ext cx="3013075" cy="1066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8430000"/>
              </p:ext>
            </p:extLst>
          </p:nvPr>
        </p:nvGraphicFramePr>
        <p:xfrm>
          <a:off x="4114800" y="24638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26" name="Equation" r:id="rId7" imgW="914400" imgH="198720" progId="Equation.DSMT4">
                  <p:embed/>
                </p:oleObj>
              </mc:Choice>
              <mc:Fallback>
                <p:oleObj name="Equation" r:id="rId7" imgW="914400" imgH="19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114800" y="24638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9003036"/>
              </p:ext>
            </p:extLst>
          </p:nvPr>
        </p:nvGraphicFramePr>
        <p:xfrm>
          <a:off x="4114800" y="24638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27" name="Equation" r:id="rId9" imgW="914400" imgH="198720" progId="Equation.DSMT4">
                  <p:embed/>
                </p:oleObj>
              </mc:Choice>
              <mc:Fallback>
                <p:oleObj name="Equation" r:id="rId9" imgW="914400" imgH="19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114800" y="24638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1969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Experimental </a:t>
            </a:r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VL_QR</a:t>
            </a:r>
            <a:r>
              <a:rPr lang="en-US" dirty="0"/>
              <a:t>| </a:t>
            </a:r>
            <a:r>
              <a:rPr lang="en-US" dirty="0" smtClean="0"/>
              <a:t>HT: The proposed algorithm with quadratic regression</a:t>
            </a:r>
          </a:p>
          <a:p>
            <a:r>
              <a:rPr lang="en-US" dirty="0"/>
              <a:t>VL_EP| </a:t>
            </a:r>
            <a:r>
              <a:rPr lang="en-US" dirty="0" smtClean="0"/>
              <a:t>HT: The proposed algorithm with important extreme points.</a:t>
            </a:r>
          </a:p>
          <a:p>
            <a:r>
              <a:rPr lang="en-US" dirty="0" smtClean="0"/>
              <a:t>Compare results and running time among </a:t>
            </a:r>
            <a:r>
              <a:rPr lang="en-US" dirty="0"/>
              <a:t>VL_QR| </a:t>
            </a:r>
            <a:r>
              <a:rPr lang="en-US" dirty="0" smtClean="0"/>
              <a:t>HT, </a:t>
            </a:r>
            <a:r>
              <a:rPr lang="en-US" dirty="0"/>
              <a:t>VL_EP| HT </a:t>
            </a:r>
            <a:r>
              <a:rPr lang="en-US" dirty="0" smtClean="0"/>
              <a:t>and HOT SAX</a:t>
            </a:r>
          </a:p>
          <a:p>
            <a:r>
              <a:rPr lang="en-US" dirty="0" smtClean="0"/>
              <a:t>Compare running time between </a:t>
            </a:r>
            <a:r>
              <a:rPr lang="en-US" dirty="0"/>
              <a:t>VL_QR| </a:t>
            </a:r>
            <a:r>
              <a:rPr lang="en-US" dirty="0" smtClean="0"/>
              <a:t>HT with the original algorithm proposed by </a:t>
            </a:r>
            <a:r>
              <a:rPr lang="en-US" dirty="0" err="1" smtClean="0"/>
              <a:t>Leng</a:t>
            </a:r>
            <a:r>
              <a:rPr lang="en-US" dirty="0" smtClean="0"/>
              <a:t> et al.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810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Experiments environment : </a:t>
            </a:r>
            <a:r>
              <a:rPr lang="en-US" dirty="0" smtClean="0"/>
              <a:t> Intel</a:t>
            </a:r>
            <a:r>
              <a:rPr lang="en-US" dirty="0"/>
              <a:t>® Core™ 2 Duo 2.0GHz, Ram 3072MB </a:t>
            </a:r>
            <a:r>
              <a:rPr lang="en-US" dirty="0" smtClean="0"/>
              <a:t>PC</a:t>
            </a:r>
          </a:p>
          <a:p>
            <a:r>
              <a:rPr lang="en-US" dirty="0" smtClean="0"/>
              <a:t>All algorithms are implemented in </a:t>
            </a:r>
            <a:r>
              <a:rPr lang="en-US" dirty="0"/>
              <a:t>Microsoft Visual C</a:t>
            </a:r>
            <a:r>
              <a:rPr lang="en-US" dirty="0" smtClean="0"/>
              <a:t># programing language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498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Compare VL_QR| HT, VL_EP| HT and HOT SAX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Use 8 time series in diverse domains </a:t>
            </a:r>
            <a:r>
              <a:rPr lang="en-US" dirty="0"/>
              <a:t>from the UCR Time Series </a:t>
            </a:r>
            <a:r>
              <a:rPr lang="en-US" dirty="0" smtClean="0"/>
              <a:t>Data Mining </a:t>
            </a:r>
            <a:r>
              <a:rPr lang="en-US" dirty="0"/>
              <a:t>Archive for discord discovery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/>
              <a:t>ECG </a:t>
            </a:r>
            <a:r>
              <a:rPr lang="en-US" dirty="0" smtClean="0"/>
              <a:t>108 (17500), </a:t>
            </a:r>
            <a:r>
              <a:rPr lang="en-US" dirty="0"/>
              <a:t>ECG </a:t>
            </a:r>
            <a:r>
              <a:rPr lang="en-US" dirty="0" smtClean="0"/>
              <a:t>308 (1300), ERP(5000), Memory (6875), </a:t>
            </a:r>
            <a:r>
              <a:rPr lang="en-US" dirty="0"/>
              <a:t>Power Demand In </a:t>
            </a:r>
            <a:r>
              <a:rPr lang="en-US" dirty="0" smtClean="0"/>
              <a:t>Italy (7000), </a:t>
            </a:r>
            <a:r>
              <a:rPr lang="en-US" dirty="0"/>
              <a:t>Dutch Power </a:t>
            </a:r>
            <a:r>
              <a:rPr lang="en-US" dirty="0" smtClean="0"/>
              <a:t>Demand (9000), Stock20 (5000) </a:t>
            </a:r>
            <a:r>
              <a:rPr lang="en-US" dirty="0"/>
              <a:t>and </a:t>
            </a:r>
            <a:r>
              <a:rPr lang="en-US" dirty="0" smtClean="0"/>
              <a:t>TEK16 (5000)</a:t>
            </a:r>
          </a:p>
          <a:p>
            <a:r>
              <a:rPr lang="en-US" dirty="0" smtClean="0"/>
              <a:t>To </a:t>
            </a:r>
            <a:r>
              <a:rPr lang="en-US" dirty="0"/>
              <a:t>compute location </a:t>
            </a:r>
            <a:r>
              <a:rPr lang="en-US" dirty="0" smtClean="0"/>
              <a:t>difference of anomaly subsequences use: </a:t>
            </a:r>
          </a:p>
          <a:p>
            <a:pPr marL="0" indent="0">
              <a:buNone/>
            </a:pPr>
            <a:r>
              <a:rPr lang="en-US" i="1" dirty="0"/>
              <a:t>	</a:t>
            </a:r>
            <a:r>
              <a:rPr lang="en-US" i="1" dirty="0" smtClean="0"/>
              <a:t>d</a:t>
            </a:r>
            <a:r>
              <a:rPr lang="en-US" dirty="0" smtClean="0"/>
              <a:t> </a:t>
            </a:r>
            <a:r>
              <a:rPr lang="en-US" dirty="0"/>
              <a:t>= |</a:t>
            </a:r>
            <a:r>
              <a:rPr lang="en-US" i="1" dirty="0"/>
              <a:t>p</a:t>
            </a:r>
            <a:r>
              <a:rPr lang="en-US" dirty="0"/>
              <a:t> – </a:t>
            </a:r>
            <a:r>
              <a:rPr lang="en-US" i="1" dirty="0"/>
              <a:t>q</a:t>
            </a:r>
            <a:r>
              <a:rPr lang="en-US" dirty="0"/>
              <a:t>|/</a:t>
            </a:r>
            <a:r>
              <a:rPr lang="en-US" i="1" dirty="0"/>
              <a:t>l </a:t>
            </a:r>
            <a:r>
              <a:rPr lang="en-US" dirty="0">
                <a:sym typeface="Symbol"/>
              </a:rPr>
              <a:t></a:t>
            </a:r>
            <a:r>
              <a:rPr lang="en-US" dirty="0"/>
              <a:t> </a:t>
            </a:r>
            <a:r>
              <a:rPr lang="en-US" dirty="0" smtClean="0"/>
              <a:t>100 </a:t>
            </a:r>
          </a:p>
          <a:p>
            <a:pPr marL="0" indent="0">
              <a:buNone/>
            </a:pPr>
            <a:r>
              <a:rPr lang="en-US" dirty="0" smtClean="0"/>
              <a:t>where </a:t>
            </a:r>
            <a:r>
              <a:rPr lang="en-US" i="1" dirty="0"/>
              <a:t>p</a:t>
            </a:r>
            <a:r>
              <a:rPr lang="en-US" dirty="0"/>
              <a:t> is the start position of the anomaly pattern found by </a:t>
            </a:r>
            <a:r>
              <a:rPr lang="en-US" dirty="0" smtClean="0"/>
              <a:t>proposed </a:t>
            </a:r>
            <a:r>
              <a:rPr lang="en-US" dirty="0"/>
              <a:t>algorithm and </a:t>
            </a:r>
            <a:r>
              <a:rPr lang="en-US" i="1" dirty="0"/>
              <a:t>q</a:t>
            </a:r>
            <a:r>
              <a:rPr lang="en-US" dirty="0"/>
              <a:t> is the start position of the anomaly pattern found by HOT SAX and </a:t>
            </a:r>
            <a:r>
              <a:rPr lang="en-US" i="1" dirty="0"/>
              <a:t>l</a:t>
            </a:r>
            <a:r>
              <a:rPr lang="en-US" dirty="0"/>
              <a:t> is </a:t>
            </a:r>
            <a:r>
              <a:rPr lang="en-US" dirty="0" smtClean="0"/>
              <a:t>it’s length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571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Positions of anomaly patterns detected by </a:t>
            </a:r>
            <a:r>
              <a:rPr lang="en-US" dirty="0" smtClean="0"/>
              <a:t>VL_QR|HT </a:t>
            </a:r>
            <a:r>
              <a:rPr lang="en-US" dirty="0"/>
              <a:t>and VL_EP|HT and HOT SAX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26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2289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999" y="1295400"/>
            <a:ext cx="5855277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2117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Running time among VL_QR|HT, VL_EP|HT and HOT SAX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27</a:t>
            </a:fld>
            <a:endParaRPr lang="en-US"/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524000"/>
            <a:ext cx="6477000" cy="50140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80050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Running </a:t>
            </a:r>
            <a:r>
              <a:rPr lang="en-US" dirty="0" smtClean="0"/>
              <a:t>time between VL_QR|HT and Original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28</a:t>
            </a:fld>
            <a:endParaRPr lang="en-US"/>
          </a:p>
        </p:txBody>
      </p:sp>
      <p:pic>
        <p:nvPicPr>
          <p:cNvPr id="1434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447800"/>
            <a:ext cx="6629400" cy="5025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74621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Parameters between VL_QR|HT and VL_EP|HT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29</a:t>
            </a:fld>
            <a:endParaRPr lang="en-US"/>
          </a:p>
        </p:txBody>
      </p:sp>
      <p:pic>
        <p:nvPicPr>
          <p:cNvPr id="1024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828800"/>
            <a:ext cx="691424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63489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33400" y="1524000"/>
            <a:ext cx="8229600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>
                <a:latin typeface="+mj-lt"/>
              </a:rPr>
              <a:t>A time series is a sequence of data points made over a continuous time interval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/>
              <a:t>Anomaly </a:t>
            </a:r>
            <a:r>
              <a:rPr lang="en-US" sz="2800" dirty="0" smtClean="0"/>
              <a:t>Patterns are subsequences that do </a:t>
            </a:r>
            <a:r>
              <a:rPr lang="en-US" sz="2800" dirty="0"/>
              <a:t>not conform to a well deﬁned notion of </a:t>
            </a:r>
            <a:r>
              <a:rPr lang="en-US" sz="2800" dirty="0" smtClean="0"/>
              <a:t>normal behavior</a:t>
            </a:r>
            <a:endParaRPr lang="en-US" sz="2800" dirty="0" smtClean="0">
              <a:latin typeface="+mj-lt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3200" dirty="0"/>
              <a:t>Application areas that explore such time series anomalies include fault diagnostics, intrusion detection, fraud detection, auditing and data cleansing</a:t>
            </a:r>
            <a:endParaRPr lang="en-US" sz="3200" dirty="0" smtClean="0">
              <a:latin typeface="+mj-lt"/>
            </a:endParaRPr>
          </a:p>
          <a:p>
            <a:endParaRPr lang="en-US" sz="3200" dirty="0" smtClean="0">
              <a:latin typeface="+mj-lt"/>
            </a:endParaRPr>
          </a:p>
          <a:p>
            <a:endParaRPr lang="en-US" sz="24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83393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VL_QR|HT </a:t>
            </a:r>
            <a:r>
              <a:rPr lang="en-US" dirty="0"/>
              <a:t>and </a:t>
            </a:r>
            <a:r>
              <a:rPr lang="en-US" dirty="0" smtClean="0"/>
              <a:t>VL_EP|HT bring </a:t>
            </a:r>
            <a:r>
              <a:rPr lang="en-US" dirty="0"/>
              <a:t>out a remarkable improvement for the original algorithm in time efficiency without compromising anomaly detection accuracy. </a:t>
            </a:r>
            <a:endParaRPr lang="en-US" dirty="0" smtClean="0"/>
          </a:p>
          <a:p>
            <a:r>
              <a:rPr lang="en-US" dirty="0" smtClean="0"/>
              <a:t>Experimental </a:t>
            </a:r>
            <a:r>
              <a:rPr lang="en-US" dirty="0"/>
              <a:t>results on eight datasets demonstrate </a:t>
            </a:r>
            <a:r>
              <a:rPr lang="en-US" dirty="0" smtClean="0"/>
              <a:t>these algorithms </a:t>
            </a:r>
            <a:r>
              <a:rPr lang="en-US" dirty="0"/>
              <a:t>outperform the VL_QR|DTW in time efficiency. </a:t>
            </a:r>
            <a:endParaRPr lang="en-US" dirty="0" smtClean="0"/>
          </a:p>
          <a:p>
            <a:r>
              <a:rPr lang="en-US" dirty="0" smtClean="0"/>
              <a:t>Not </a:t>
            </a:r>
            <a:r>
              <a:rPr lang="en-US" dirty="0"/>
              <a:t>easy to estimate the regression error threshold </a:t>
            </a:r>
            <a:r>
              <a:rPr lang="en-US" i="1" dirty="0">
                <a:sym typeface="Symbol"/>
              </a:rPr>
              <a:t></a:t>
            </a:r>
            <a:r>
              <a:rPr lang="en-US" i="1" baseline="-25000" dirty="0"/>
              <a:t>1</a:t>
            </a:r>
            <a:r>
              <a:rPr lang="en-US" baseline="-25000" dirty="0"/>
              <a:t> </a:t>
            </a:r>
            <a:r>
              <a:rPr lang="en-US" dirty="0"/>
              <a:t>and the non-self match threshold </a:t>
            </a:r>
            <a:r>
              <a:rPr lang="en-US" i="1" dirty="0">
                <a:sym typeface="Symbol"/>
              </a:rPr>
              <a:t></a:t>
            </a:r>
            <a:r>
              <a:rPr lang="en-US" i="1" baseline="-25000" dirty="0"/>
              <a:t>2</a:t>
            </a:r>
            <a:r>
              <a:rPr lang="en-US" baseline="-25000" dirty="0"/>
              <a:t> </a:t>
            </a:r>
            <a:r>
              <a:rPr lang="en-US" dirty="0"/>
              <a:t>in the segmentation phase </a:t>
            </a:r>
            <a:r>
              <a:rPr lang="en-US" dirty="0" smtClean="0"/>
              <a:t>of </a:t>
            </a:r>
            <a:r>
              <a:rPr lang="en-US" dirty="0"/>
              <a:t>VL_QR|HT.  </a:t>
            </a:r>
            <a:endParaRPr lang="en-US" dirty="0" smtClean="0"/>
          </a:p>
          <a:p>
            <a:r>
              <a:rPr lang="en-US" dirty="0" smtClean="0"/>
              <a:t>Not </a:t>
            </a:r>
            <a:r>
              <a:rPr lang="en-US" dirty="0"/>
              <a:t>easy to find </a:t>
            </a:r>
            <a:r>
              <a:rPr lang="en-US" dirty="0" smtClean="0"/>
              <a:t>the </a:t>
            </a:r>
            <a:r>
              <a:rPr lang="en-US" i="1" dirty="0" smtClean="0"/>
              <a:t>R</a:t>
            </a:r>
            <a:r>
              <a:rPr lang="en-US" dirty="0" smtClean="0"/>
              <a:t> </a:t>
            </a:r>
            <a:r>
              <a:rPr lang="en-US" dirty="0"/>
              <a:t>in </a:t>
            </a:r>
            <a:r>
              <a:rPr lang="en-US" dirty="0" smtClean="0"/>
              <a:t>VL_EP|HT.</a:t>
            </a:r>
          </a:p>
          <a:p>
            <a:r>
              <a:rPr lang="en-US" dirty="0" smtClean="0"/>
              <a:t>Anomaly threshold </a:t>
            </a:r>
            <a:r>
              <a:rPr lang="en-US" i="1" dirty="0" smtClean="0"/>
              <a:t>a </a:t>
            </a:r>
            <a:r>
              <a:rPr lang="en-US" dirty="0" smtClean="0"/>
              <a:t>belong to data.</a:t>
            </a:r>
            <a:endParaRPr lang="en-US" i="1" dirty="0" smtClean="0"/>
          </a:p>
          <a:p>
            <a:r>
              <a:rPr lang="en-US" dirty="0" smtClean="0"/>
              <a:t>Future work:  apply </a:t>
            </a:r>
            <a:r>
              <a:rPr lang="en-US" dirty="0"/>
              <a:t>some more advanced method of time series </a:t>
            </a:r>
            <a:r>
              <a:rPr lang="en-US" dirty="0" smtClean="0"/>
              <a:t>segmentation Which is easy to find suitable parameters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675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sz="3600" cap="small" dirty="0" smtClean="0"/>
              <a:t/>
            </a:r>
            <a:br>
              <a:rPr lang="en-US" sz="3600" cap="small" dirty="0" smtClean="0"/>
            </a:br>
            <a:r>
              <a:rPr lang="en-US" sz="3600" cap="small" dirty="0" smtClean="0"/>
              <a:t>References</a:t>
            </a:r>
            <a:r>
              <a:rPr lang="en-US" sz="3600" cap="small" dirty="0"/>
              <a:t/>
            </a:r>
            <a:br>
              <a:rPr lang="en-US" sz="3600" cap="small" dirty="0"/>
            </a:br>
            <a:endParaRPr lang="en-US" sz="41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066800"/>
            <a:ext cx="7696200" cy="5105400"/>
          </a:xfrm>
        </p:spPr>
        <p:txBody>
          <a:bodyPr>
            <a:normAutofit fontScale="77500" lnSpcReduction="20000"/>
          </a:bodyPr>
          <a:lstStyle/>
          <a:p>
            <a:pPr lvl="0"/>
            <a:r>
              <a:rPr lang="en-US" sz="2700" dirty="0" smtClean="0"/>
              <a:t>E</a:t>
            </a:r>
            <a:r>
              <a:rPr lang="en-US" sz="2700" dirty="0"/>
              <a:t>. Keogh, J. Lin, and A. Fu, “HOT SAX: efficiently finding the most unusual time series subsequence”, Proc. of 5th  ICDM, Houston, Texas, pp. 226–233, 2005.</a:t>
            </a:r>
          </a:p>
          <a:p>
            <a:pPr lvl="0"/>
            <a:r>
              <a:rPr lang="en-US" sz="2700" dirty="0"/>
              <a:t>E. Keogh, www.cs.ucr.edu/~eamonn/discords/ (accessed on January 24 - 2015).</a:t>
            </a:r>
          </a:p>
          <a:p>
            <a:pPr lvl="0"/>
            <a:r>
              <a:rPr lang="en-US" sz="2700" dirty="0" smtClean="0"/>
              <a:t>M</a:t>
            </a:r>
            <a:r>
              <a:rPr lang="en-US" sz="2700" dirty="0"/>
              <a:t>. </a:t>
            </a:r>
            <a:r>
              <a:rPr lang="en-US" sz="2700" dirty="0" err="1"/>
              <a:t>Leng</a:t>
            </a:r>
            <a:r>
              <a:rPr lang="en-US" sz="2700" dirty="0"/>
              <a:t>, X. Chen and L. Li, “Variable length methods for detecting anomaly patterns in time series”, Proc. of Int. Symposium on. Computational Intelligence and Design (ISCID'08), Vol. 2, 2008.</a:t>
            </a:r>
          </a:p>
          <a:p>
            <a:pPr lvl="0"/>
            <a:r>
              <a:rPr lang="en-US" sz="2700" dirty="0" smtClean="0"/>
              <a:t>K</a:t>
            </a:r>
            <a:r>
              <a:rPr lang="en-US" sz="2700" dirty="0"/>
              <a:t>. B. Pratt and E. Fink, “Search for patterns in compressed time series”, International Journal of Image and Graphics , vol. 2, no. 1, pp. 89-106, 2002.</a:t>
            </a:r>
          </a:p>
          <a:p>
            <a:pPr lvl="0"/>
            <a:r>
              <a:rPr lang="en-US" sz="2700" dirty="0"/>
              <a:t>H. </a:t>
            </a:r>
            <a:r>
              <a:rPr lang="en-US" sz="2700" dirty="0" err="1"/>
              <a:t>Sakoe</a:t>
            </a:r>
            <a:r>
              <a:rPr lang="en-US" sz="2700" dirty="0"/>
              <a:t> and S. Chiba, “Dynamic programming algorithm optimization for spoken word recognition”, IEEE Trans. Acoustics, Speech, and Signal Proc., vol. ASSP-26, pp. 43-49, 1978.</a:t>
            </a:r>
          </a:p>
          <a:p>
            <a:pPr lvl="0"/>
            <a:r>
              <a:rPr lang="en-US" sz="2700" dirty="0" smtClean="0"/>
              <a:t>C</a:t>
            </a:r>
            <a:r>
              <a:rPr lang="en-US" sz="2700" dirty="0"/>
              <a:t>. D. Truong, H. N. Tin, D. T. Anh,  “ Combining motif information and neural network for time series prediction”, Int. Journal of Business Intelligence and Data Mining,  vol. 7, no. 4, pp. 318-339, 2012.</a:t>
            </a:r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409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55638"/>
            <a:ext cx="8229600" cy="868362"/>
          </a:xfrm>
        </p:spPr>
        <p:txBody>
          <a:bodyPr>
            <a:normAutofit/>
          </a:bodyPr>
          <a:lstStyle/>
          <a:p>
            <a:r>
              <a:rPr lang="en-US" sz="4100" dirty="0" smtClean="0"/>
              <a:t>Q &amp; A</a:t>
            </a:r>
            <a:endParaRPr lang="en-US" sz="41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32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143000" y="3086725"/>
            <a:ext cx="6858000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100" dirty="0" smtClean="0">
                <a:latin typeface="+mj-lt"/>
              </a:rPr>
              <a:t>Thank you!</a:t>
            </a:r>
            <a:endParaRPr lang="en-US" sz="41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66054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571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65267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ECG 108: VL_QR|HT vs HOT SAX(135)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3" name="Picture 1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0286" y="1295400"/>
            <a:ext cx="5467350" cy="2453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Picture 1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0286" y="3749040"/>
            <a:ext cx="5467350" cy="28194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37283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ECG </a:t>
            </a:r>
            <a:r>
              <a:rPr lang="en-US" dirty="0" smtClean="0"/>
              <a:t>108: VL_EP|HT vs HOT SAX(588)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066801"/>
            <a:ext cx="5791200" cy="281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838575"/>
            <a:ext cx="5791200" cy="30194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27492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ECG 308: VL_QR|HT vs HOT SAX(35)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066800"/>
            <a:ext cx="5581650" cy="297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568" y="3857625"/>
            <a:ext cx="5581650" cy="30003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84100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ECG 3</a:t>
            </a:r>
            <a:r>
              <a:rPr lang="en-US" dirty="0" smtClean="0"/>
              <a:t>08: VL_EP|HT vs HOT SAX(62)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6915" y="1219200"/>
            <a:ext cx="5334000" cy="281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2075" y="3848100"/>
            <a:ext cx="5581650" cy="30099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57103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ERP: VL_QR|HT vs HOT SAX(69)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9" name="Picture 8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080" y="1371600"/>
            <a:ext cx="5581650" cy="29737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4105819"/>
            <a:ext cx="5572125" cy="29337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30493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4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90600" y="5410200"/>
            <a:ext cx="7620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unusual </a:t>
            </a:r>
            <a:r>
              <a:rPr lang="en-US" sz="2400" dirty="0" smtClean="0"/>
              <a:t>subsequence in time series data</a:t>
            </a:r>
            <a:endParaRPr lang="en-US" sz="2400" dirty="0">
              <a:latin typeface="+mj-lt"/>
            </a:endParaRPr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308364"/>
            <a:ext cx="8229600" cy="31096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17041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ERP: VL_EP|HT vs HOT SAX(149)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9" name="Picture 8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066800"/>
            <a:ext cx="5572125" cy="297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3218" y="3876675"/>
            <a:ext cx="5581650" cy="29813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73974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Memory: VL_QR|HT vs HOT SAX(165)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143000"/>
            <a:ext cx="6629400" cy="2528017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733800"/>
            <a:ext cx="6781800" cy="30099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03785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Memory: VL_EP|HT vs HOT SAX(504)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066800"/>
            <a:ext cx="6629400" cy="2976803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895725"/>
            <a:ext cx="6629400" cy="29622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54744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PDItalia</a:t>
            </a:r>
            <a:r>
              <a:rPr lang="en-US" dirty="0" smtClean="0"/>
              <a:t>: VL_QR|HT vs HOT SAX(332)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143000"/>
            <a:ext cx="6133333" cy="3285714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114800"/>
            <a:ext cx="5943600" cy="2743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79186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PDItalia</a:t>
            </a:r>
            <a:r>
              <a:rPr lang="en-US" dirty="0"/>
              <a:t>: </a:t>
            </a:r>
            <a:r>
              <a:rPr lang="en-US" dirty="0" smtClean="0"/>
              <a:t>VL_EP|HT </a:t>
            </a:r>
            <a:r>
              <a:rPr lang="en-US" dirty="0"/>
              <a:t>vs HOT </a:t>
            </a:r>
            <a:r>
              <a:rPr lang="en-US" dirty="0" smtClean="0"/>
              <a:t>SAX(336)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066800"/>
            <a:ext cx="5581650" cy="2941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3657600"/>
            <a:ext cx="5581650" cy="29432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09172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DPDem</a:t>
            </a:r>
            <a:r>
              <a:rPr lang="en-US" dirty="0" smtClean="0"/>
              <a:t>: VL_QR|HT vs HOT SAX(1285)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066800"/>
            <a:ext cx="6096000" cy="3134171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951061"/>
            <a:ext cx="6096000" cy="29432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16479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DPDem</a:t>
            </a:r>
            <a:r>
              <a:rPr lang="en-US" dirty="0"/>
              <a:t>: </a:t>
            </a:r>
            <a:r>
              <a:rPr lang="en-US" dirty="0" smtClean="0"/>
              <a:t>VL_EP|HT </a:t>
            </a:r>
            <a:r>
              <a:rPr lang="en-US" dirty="0"/>
              <a:t>vs HOT </a:t>
            </a:r>
            <a:r>
              <a:rPr lang="en-US" dirty="0" smtClean="0"/>
              <a:t>SAX(1267)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066800"/>
            <a:ext cx="5791200" cy="2742064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3914775"/>
            <a:ext cx="5867400" cy="29432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10425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Stock20: VL_QR|HT vs HOT SAX(706)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066800"/>
            <a:ext cx="6190476" cy="3381847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4038600"/>
            <a:ext cx="5943600" cy="29622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55205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Stock20: </a:t>
            </a:r>
            <a:r>
              <a:rPr lang="en-US" dirty="0" smtClean="0"/>
              <a:t>VL_EP|HT </a:t>
            </a:r>
            <a:r>
              <a:rPr lang="en-US" dirty="0"/>
              <a:t>vs HOT </a:t>
            </a:r>
            <a:r>
              <a:rPr lang="en-US" dirty="0" smtClean="0"/>
              <a:t>SAX(849)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066800"/>
            <a:ext cx="6019800" cy="3076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Content Placeholder 5"/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3886200"/>
            <a:ext cx="5982535" cy="31532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59923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TEK16: VL_QR|HT vs HOT SAX(136)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066800"/>
            <a:ext cx="5715000" cy="2533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Content Placeholder 5"/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3600450"/>
            <a:ext cx="5649113" cy="298095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91445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problem to find anomaly subsequences in time series data is challenging. </a:t>
            </a:r>
          </a:p>
          <a:p>
            <a:r>
              <a:rPr lang="en-US" dirty="0" smtClean="0"/>
              <a:t>There are many algorithms developed to find anomaly patterns such as HOT SAX, WAT,…But they require the user to specify the length of anomaly as an input parameter.</a:t>
            </a:r>
          </a:p>
          <a:p>
            <a:r>
              <a:rPr lang="en-US" dirty="0" smtClean="0"/>
              <a:t>The </a:t>
            </a:r>
            <a:r>
              <a:rPr lang="en-US" dirty="0"/>
              <a:t>exact </a:t>
            </a:r>
            <a:r>
              <a:rPr lang="en-US" dirty="0" smtClean="0"/>
              <a:t>lengths </a:t>
            </a:r>
            <a:r>
              <a:rPr lang="en-US" dirty="0"/>
              <a:t>of the </a:t>
            </a:r>
            <a:r>
              <a:rPr lang="en-US" dirty="0" smtClean="0"/>
              <a:t>unusual subsequence are vary and are often </a:t>
            </a:r>
            <a:r>
              <a:rPr lang="en-US" dirty="0"/>
              <a:t>unknown</a:t>
            </a:r>
            <a:r>
              <a:rPr lang="en-US" dirty="0" smtClean="0"/>
              <a:t>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361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TEK16: VL_QR|HT vs HOT </a:t>
            </a:r>
            <a:r>
              <a:rPr lang="en-US" dirty="0" smtClean="0"/>
              <a:t>SAX(328)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066800"/>
            <a:ext cx="5715000" cy="274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733800"/>
            <a:ext cx="5715000" cy="2971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71997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51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359" y="533400"/>
            <a:ext cx="7930995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63171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i="1" dirty="0" err="1"/>
              <a:t>i</a:t>
            </a:r>
            <a:r>
              <a:rPr lang="en-US" i="1" dirty="0"/>
              <a:t> = FIND-FIRST-TWO </a:t>
            </a:r>
            <a:endParaRPr lang="en-US" dirty="0"/>
          </a:p>
          <a:p>
            <a:r>
              <a:rPr lang="en-US" b="1" i="1" dirty="0"/>
              <a:t>if</a:t>
            </a:r>
            <a:r>
              <a:rPr lang="en-US" i="1" dirty="0"/>
              <a:t> </a:t>
            </a:r>
            <a:r>
              <a:rPr lang="en-US" i="1" dirty="0" err="1"/>
              <a:t>i</a:t>
            </a:r>
            <a:r>
              <a:rPr lang="en-US" i="1" dirty="0"/>
              <a:t> &lt; n and T[</a:t>
            </a:r>
            <a:r>
              <a:rPr lang="en-US" i="1" dirty="0" err="1"/>
              <a:t>i</a:t>
            </a:r>
            <a:r>
              <a:rPr lang="en-US" i="1" dirty="0"/>
              <a:t>] &gt; T[1] </a:t>
            </a:r>
            <a:r>
              <a:rPr lang="en-US" b="1" i="1" dirty="0"/>
              <a:t>then</a:t>
            </a:r>
            <a:r>
              <a:rPr lang="en-US" i="1" dirty="0"/>
              <a:t> </a:t>
            </a:r>
            <a:r>
              <a:rPr lang="en-US" i="1" dirty="0" err="1"/>
              <a:t>i</a:t>
            </a:r>
            <a:r>
              <a:rPr lang="en-US" i="1" dirty="0"/>
              <a:t> = FIND-MIN(</a:t>
            </a:r>
            <a:r>
              <a:rPr lang="en-US" i="1" dirty="0" err="1"/>
              <a:t>i</a:t>
            </a:r>
            <a:r>
              <a:rPr lang="en-US" i="1" dirty="0"/>
              <a:t>) </a:t>
            </a:r>
            <a:endParaRPr lang="en-US" dirty="0"/>
          </a:p>
          <a:p>
            <a:r>
              <a:rPr lang="en-US" b="1" i="1" dirty="0"/>
              <a:t>while</a:t>
            </a:r>
            <a:r>
              <a:rPr lang="en-US" i="1" dirty="0"/>
              <a:t> </a:t>
            </a:r>
            <a:r>
              <a:rPr lang="en-US" i="1" dirty="0" err="1"/>
              <a:t>i</a:t>
            </a:r>
            <a:r>
              <a:rPr lang="en-US" i="1" dirty="0"/>
              <a:t> &lt; n </a:t>
            </a:r>
            <a:r>
              <a:rPr lang="en-US" b="1" i="1" dirty="0"/>
              <a:t>do</a:t>
            </a:r>
            <a:r>
              <a:rPr lang="en-US" i="1" dirty="0"/>
              <a:t>   </a:t>
            </a:r>
            <a:r>
              <a:rPr lang="en-US" i="1" dirty="0" err="1"/>
              <a:t>i</a:t>
            </a:r>
            <a:r>
              <a:rPr lang="en-US" i="1" dirty="0"/>
              <a:t> = FIND-MAX(</a:t>
            </a:r>
            <a:r>
              <a:rPr lang="en-US" i="1" dirty="0" err="1"/>
              <a:t>i</a:t>
            </a:r>
            <a:r>
              <a:rPr lang="en-US" i="1" dirty="0"/>
              <a:t>);  </a:t>
            </a:r>
            <a:r>
              <a:rPr lang="en-US" i="1" dirty="0" err="1"/>
              <a:t>i</a:t>
            </a:r>
            <a:r>
              <a:rPr lang="en-US" i="1" dirty="0"/>
              <a:t> = FIND-MIN(</a:t>
            </a:r>
            <a:r>
              <a:rPr lang="en-US" i="1" dirty="0" err="1"/>
              <a:t>i</a:t>
            </a:r>
            <a:r>
              <a:rPr lang="en-US" i="1" dirty="0"/>
              <a:t>) </a:t>
            </a:r>
            <a:endParaRPr lang="en-US" dirty="0"/>
          </a:p>
          <a:p>
            <a:r>
              <a:rPr lang="en-US" i="1" dirty="0"/>
              <a:t>---------------------------------------------------------------------------------</a:t>
            </a:r>
            <a:endParaRPr lang="en-US" dirty="0"/>
          </a:p>
          <a:p>
            <a:r>
              <a:rPr lang="en-US" i="1" dirty="0"/>
              <a:t>FIND-FIRST-TWO </a:t>
            </a:r>
            <a:endParaRPr lang="en-US" dirty="0"/>
          </a:p>
          <a:p>
            <a:r>
              <a:rPr lang="en-US" i="1" dirty="0" err="1"/>
              <a:t>iMin</a:t>
            </a:r>
            <a:r>
              <a:rPr lang="en-US" i="1" dirty="0"/>
              <a:t> = 1; </a:t>
            </a:r>
            <a:r>
              <a:rPr lang="en-US" i="1" dirty="0" err="1"/>
              <a:t>iMax</a:t>
            </a:r>
            <a:r>
              <a:rPr lang="en-US" i="1" dirty="0"/>
              <a:t> = 1; </a:t>
            </a:r>
            <a:r>
              <a:rPr lang="en-US" i="1" dirty="0" err="1"/>
              <a:t>i</a:t>
            </a:r>
            <a:r>
              <a:rPr lang="en-US" i="1" dirty="0"/>
              <a:t> = 2 </a:t>
            </a:r>
            <a:endParaRPr lang="en-US" dirty="0"/>
          </a:p>
          <a:p>
            <a:r>
              <a:rPr lang="en-US" b="1" i="1" dirty="0"/>
              <a:t>while</a:t>
            </a:r>
            <a:r>
              <a:rPr lang="en-US" i="1" dirty="0"/>
              <a:t> </a:t>
            </a:r>
            <a:r>
              <a:rPr lang="en-US" i="1" dirty="0" err="1"/>
              <a:t>i</a:t>
            </a:r>
            <a:r>
              <a:rPr lang="en-US" i="1" dirty="0"/>
              <a:t> &lt; n </a:t>
            </a:r>
            <a:r>
              <a:rPr lang="en-US" b="1" i="1" dirty="0"/>
              <a:t>and</a:t>
            </a:r>
            <a:r>
              <a:rPr lang="en-US" i="1" dirty="0"/>
              <a:t> T[</a:t>
            </a:r>
            <a:r>
              <a:rPr lang="en-US" i="1" dirty="0" err="1"/>
              <a:t>i</a:t>
            </a:r>
            <a:r>
              <a:rPr lang="en-US" i="1" dirty="0"/>
              <a:t>] / T[</a:t>
            </a:r>
            <a:r>
              <a:rPr lang="en-US" i="1" dirty="0" err="1"/>
              <a:t>iMin</a:t>
            </a:r>
            <a:r>
              <a:rPr lang="en-US" i="1" dirty="0"/>
              <a:t>] &lt; R </a:t>
            </a:r>
            <a:r>
              <a:rPr lang="en-US" b="1" i="1" dirty="0"/>
              <a:t>and</a:t>
            </a:r>
            <a:r>
              <a:rPr lang="en-US" i="1" dirty="0"/>
              <a:t> T[</a:t>
            </a:r>
            <a:r>
              <a:rPr lang="en-US" i="1" dirty="0" err="1"/>
              <a:t>iMax</a:t>
            </a:r>
            <a:r>
              <a:rPr lang="en-US" i="1" dirty="0"/>
              <a:t>] / T[</a:t>
            </a:r>
            <a:r>
              <a:rPr lang="en-US" i="1" dirty="0" err="1"/>
              <a:t>i</a:t>
            </a:r>
            <a:r>
              <a:rPr lang="en-US" i="1" dirty="0"/>
              <a:t>] &lt; R </a:t>
            </a:r>
            <a:r>
              <a:rPr lang="en-US" b="1" i="1" dirty="0"/>
              <a:t>do</a:t>
            </a:r>
            <a:r>
              <a:rPr lang="en-US" i="1" dirty="0"/>
              <a:t> </a:t>
            </a:r>
            <a:endParaRPr lang="en-US" dirty="0"/>
          </a:p>
          <a:p>
            <a:r>
              <a:rPr lang="en-US" i="1" dirty="0"/>
              <a:t>  </a:t>
            </a:r>
            <a:r>
              <a:rPr lang="en-US" b="1" i="1" dirty="0"/>
              <a:t>if</a:t>
            </a:r>
            <a:r>
              <a:rPr lang="en-US" i="1" dirty="0"/>
              <a:t> T[</a:t>
            </a:r>
            <a:r>
              <a:rPr lang="en-US" i="1" dirty="0" err="1"/>
              <a:t>i</a:t>
            </a:r>
            <a:r>
              <a:rPr lang="en-US" i="1" dirty="0"/>
              <a:t>] &lt; T[</a:t>
            </a:r>
            <a:r>
              <a:rPr lang="en-US" i="1" dirty="0" err="1"/>
              <a:t>iMin</a:t>
            </a:r>
            <a:r>
              <a:rPr lang="en-US" i="1" dirty="0"/>
              <a:t>] </a:t>
            </a:r>
            <a:r>
              <a:rPr lang="en-US" b="1" i="1" dirty="0"/>
              <a:t>then</a:t>
            </a:r>
            <a:r>
              <a:rPr lang="en-US" i="1" dirty="0"/>
              <a:t> </a:t>
            </a:r>
            <a:r>
              <a:rPr lang="en-US" i="1" dirty="0" err="1"/>
              <a:t>iMin</a:t>
            </a:r>
            <a:r>
              <a:rPr lang="en-US" i="1" dirty="0"/>
              <a:t> = </a:t>
            </a:r>
            <a:r>
              <a:rPr lang="en-US" i="1" dirty="0" err="1"/>
              <a:t>i</a:t>
            </a:r>
            <a:r>
              <a:rPr lang="en-US" i="1" dirty="0"/>
              <a:t> </a:t>
            </a:r>
            <a:endParaRPr lang="en-US" dirty="0"/>
          </a:p>
          <a:p>
            <a:r>
              <a:rPr lang="en-US" i="1" dirty="0"/>
              <a:t>  </a:t>
            </a:r>
            <a:r>
              <a:rPr lang="en-US" b="1" i="1" dirty="0"/>
              <a:t>if</a:t>
            </a:r>
            <a:r>
              <a:rPr lang="en-US" i="1" dirty="0"/>
              <a:t> T[</a:t>
            </a:r>
            <a:r>
              <a:rPr lang="en-US" i="1" dirty="0" err="1"/>
              <a:t>i</a:t>
            </a:r>
            <a:r>
              <a:rPr lang="en-US" i="1" dirty="0"/>
              <a:t>] &gt; T[</a:t>
            </a:r>
            <a:r>
              <a:rPr lang="en-US" i="1" dirty="0" err="1"/>
              <a:t>iMax</a:t>
            </a:r>
            <a:r>
              <a:rPr lang="en-US" i="1" dirty="0"/>
              <a:t>] </a:t>
            </a:r>
            <a:r>
              <a:rPr lang="en-US" b="1" i="1" dirty="0"/>
              <a:t>then</a:t>
            </a:r>
            <a:r>
              <a:rPr lang="en-US" i="1" dirty="0"/>
              <a:t> </a:t>
            </a:r>
            <a:r>
              <a:rPr lang="en-US" i="1" dirty="0" err="1"/>
              <a:t>iMax</a:t>
            </a:r>
            <a:r>
              <a:rPr lang="en-US" i="1" dirty="0"/>
              <a:t> = </a:t>
            </a:r>
            <a:r>
              <a:rPr lang="en-US" i="1" dirty="0" err="1"/>
              <a:t>i</a:t>
            </a:r>
            <a:r>
              <a:rPr lang="en-US" i="1" dirty="0"/>
              <a:t> </a:t>
            </a:r>
            <a:endParaRPr lang="en-US" dirty="0"/>
          </a:p>
          <a:p>
            <a:r>
              <a:rPr lang="en-US" b="1" i="1" dirty="0"/>
              <a:t>if</a:t>
            </a:r>
            <a:r>
              <a:rPr lang="en-US" i="1" dirty="0"/>
              <a:t> </a:t>
            </a:r>
            <a:r>
              <a:rPr lang="en-US" i="1" dirty="0" err="1"/>
              <a:t>iMin</a:t>
            </a:r>
            <a:r>
              <a:rPr lang="en-US" i="1" dirty="0"/>
              <a:t> &lt; </a:t>
            </a:r>
            <a:r>
              <a:rPr lang="en-US" i="1" dirty="0" err="1"/>
              <a:t>iMax</a:t>
            </a:r>
            <a:r>
              <a:rPr lang="en-US" i="1" dirty="0"/>
              <a:t> </a:t>
            </a:r>
            <a:r>
              <a:rPr lang="en-US" b="1" i="1" dirty="0"/>
              <a:t>then</a:t>
            </a:r>
            <a:r>
              <a:rPr lang="en-US" i="1" dirty="0"/>
              <a:t>  output(T[</a:t>
            </a:r>
            <a:r>
              <a:rPr lang="en-US" i="1" dirty="0" err="1"/>
              <a:t>iMin</a:t>
            </a:r>
            <a:r>
              <a:rPr lang="en-US" i="1" dirty="0"/>
              <a:t>], </a:t>
            </a:r>
            <a:r>
              <a:rPr lang="en-US" i="1" dirty="0" err="1"/>
              <a:t>iMin</a:t>
            </a:r>
            <a:r>
              <a:rPr lang="en-US" i="1" dirty="0"/>
              <a:t>); output(T[</a:t>
            </a:r>
            <a:r>
              <a:rPr lang="en-US" i="1" dirty="0" err="1"/>
              <a:t>iMax</a:t>
            </a:r>
            <a:r>
              <a:rPr lang="en-US" i="1" dirty="0"/>
              <a:t>], </a:t>
            </a:r>
            <a:r>
              <a:rPr lang="en-US" i="1" dirty="0" err="1"/>
              <a:t>iMax</a:t>
            </a:r>
            <a:r>
              <a:rPr lang="en-US" i="1" dirty="0"/>
              <a:t>) </a:t>
            </a:r>
            <a:endParaRPr lang="en-US" dirty="0"/>
          </a:p>
          <a:p>
            <a:r>
              <a:rPr lang="en-US" b="1" i="1" dirty="0"/>
              <a:t>else </a:t>
            </a:r>
            <a:r>
              <a:rPr lang="en-US" i="1" dirty="0"/>
              <a:t> output(T[</a:t>
            </a:r>
            <a:r>
              <a:rPr lang="en-US" i="1" dirty="0" err="1"/>
              <a:t>iMax</a:t>
            </a:r>
            <a:r>
              <a:rPr lang="en-US" i="1" dirty="0"/>
              <a:t>], </a:t>
            </a:r>
            <a:r>
              <a:rPr lang="en-US" i="1" dirty="0" err="1"/>
              <a:t>iMax</a:t>
            </a:r>
            <a:r>
              <a:rPr lang="en-US" i="1" dirty="0"/>
              <a:t>); output(T[</a:t>
            </a:r>
            <a:r>
              <a:rPr lang="en-US" i="1" dirty="0" err="1"/>
              <a:t>iMin</a:t>
            </a:r>
            <a:r>
              <a:rPr lang="en-US" i="1" dirty="0"/>
              <a:t>], </a:t>
            </a:r>
            <a:r>
              <a:rPr lang="en-US" i="1" dirty="0" err="1"/>
              <a:t>iMin</a:t>
            </a:r>
            <a:r>
              <a:rPr lang="en-US" i="1" dirty="0"/>
              <a:t>) </a:t>
            </a:r>
            <a:endParaRPr lang="en-US" dirty="0"/>
          </a:p>
          <a:p>
            <a:r>
              <a:rPr lang="en-US" b="1" i="1" dirty="0"/>
              <a:t>return</a:t>
            </a:r>
            <a:r>
              <a:rPr lang="en-US" i="1" dirty="0"/>
              <a:t> </a:t>
            </a:r>
            <a:r>
              <a:rPr lang="en-US" i="1" dirty="0" err="1"/>
              <a:t>i</a:t>
            </a:r>
            <a:r>
              <a:rPr lang="en-US" i="1" dirty="0"/>
              <a:t> 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471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53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90600" y="1981200"/>
            <a:ext cx="62484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/>
              <a:t>FIND-MIN(</a:t>
            </a:r>
            <a:r>
              <a:rPr lang="en-US" i="1" dirty="0" err="1"/>
              <a:t>i</a:t>
            </a:r>
            <a:r>
              <a:rPr lang="en-US" i="1" dirty="0"/>
              <a:t>)</a:t>
            </a:r>
            <a:endParaRPr lang="en-US" dirty="0"/>
          </a:p>
          <a:p>
            <a:r>
              <a:rPr lang="en-US" i="1" dirty="0" err="1"/>
              <a:t>iMin</a:t>
            </a:r>
            <a:r>
              <a:rPr lang="en-US" i="1" dirty="0"/>
              <a:t> = </a:t>
            </a:r>
            <a:r>
              <a:rPr lang="en-US" i="1" dirty="0" err="1"/>
              <a:t>i</a:t>
            </a:r>
            <a:endParaRPr lang="en-US" dirty="0"/>
          </a:p>
          <a:p>
            <a:r>
              <a:rPr lang="en-US" b="1" i="1" dirty="0"/>
              <a:t>while</a:t>
            </a:r>
            <a:r>
              <a:rPr lang="en-US" i="1" dirty="0"/>
              <a:t> </a:t>
            </a:r>
            <a:r>
              <a:rPr lang="en-US" i="1" dirty="0" err="1"/>
              <a:t>i</a:t>
            </a:r>
            <a:r>
              <a:rPr lang="en-US" i="1" dirty="0"/>
              <a:t> &lt; n </a:t>
            </a:r>
            <a:r>
              <a:rPr lang="en-US" b="1" i="1" dirty="0"/>
              <a:t>and</a:t>
            </a:r>
            <a:r>
              <a:rPr lang="en-US" i="1" dirty="0"/>
              <a:t> T[</a:t>
            </a:r>
            <a:r>
              <a:rPr lang="en-US" i="1" dirty="0" err="1"/>
              <a:t>i</a:t>
            </a:r>
            <a:r>
              <a:rPr lang="en-US" i="1" dirty="0"/>
              <a:t>]/T[</a:t>
            </a:r>
            <a:r>
              <a:rPr lang="en-US" i="1" dirty="0" err="1"/>
              <a:t>iMin</a:t>
            </a:r>
            <a:r>
              <a:rPr lang="en-US" i="1" dirty="0"/>
              <a:t>] &lt; R </a:t>
            </a:r>
            <a:r>
              <a:rPr lang="en-US" b="1" i="1" dirty="0"/>
              <a:t>do</a:t>
            </a:r>
            <a:r>
              <a:rPr lang="en-US" i="1" dirty="0"/>
              <a:t> </a:t>
            </a:r>
            <a:endParaRPr lang="en-US" dirty="0"/>
          </a:p>
          <a:p>
            <a:r>
              <a:rPr lang="en-US" i="1" dirty="0"/>
              <a:t>  </a:t>
            </a:r>
            <a:r>
              <a:rPr lang="en-US" b="1" i="1" dirty="0"/>
              <a:t>if</a:t>
            </a:r>
            <a:r>
              <a:rPr lang="en-US" i="1" dirty="0"/>
              <a:t> T[</a:t>
            </a:r>
            <a:r>
              <a:rPr lang="en-US" i="1" dirty="0" err="1"/>
              <a:t>i</a:t>
            </a:r>
            <a:r>
              <a:rPr lang="en-US" i="1" dirty="0"/>
              <a:t>] &lt; T[</a:t>
            </a:r>
            <a:r>
              <a:rPr lang="en-US" i="1" dirty="0" err="1"/>
              <a:t>iMin</a:t>
            </a:r>
            <a:r>
              <a:rPr lang="en-US" i="1" dirty="0"/>
              <a:t>] </a:t>
            </a:r>
            <a:r>
              <a:rPr lang="en-US" b="1" i="1" dirty="0"/>
              <a:t>then</a:t>
            </a:r>
            <a:r>
              <a:rPr lang="en-US" i="1" dirty="0"/>
              <a:t> </a:t>
            </a:r>
            <a:r>
              <a:rPr lang="en-US" i="1" dirty="0" err="1"/>
              <a:t>iMin</a:t>
            </a:r>
            <a:r>
              <a:rPr lang="en-US" i="1" dirty="0"/>
              <a:t> = </a:t>
            </a:r>
            <a:r>
              <a:rPr lang="en-US" i="1" dirty="0" err="1"/>
              <a:t>i</a:t>
            </a:r>
            <a:r>
              <a:rPr lang="en-US" i="1" dirty="0"/>
              <a:t> </a:t>
            </a:r>
            <a:endParaRPr lang="en-US" dirty="0"/>
          </a:p>
          <a:p>
            <a:r>
              <a:rPr lang="en-US" i="1" dirty="0"/>
              <a:t>  </a:t>
            </a:r>
            <a:r>
              <a:rPr lang="en-US" i="1" dirty="0" err="1"/>
              <a:t>i</a:t>
            </a:r>
            <a:r>
              <a:rPr lang="en-US" i="1" dirty="0"/>
              <a:t> = </a:t>
            </a:r>
            <a:r>
              <a:rPr lang="en-US" i="1" dirty="0" err="1"/>
              <a:t>i</a:t>
            </a:r>
            <a:r>
              <a:rPr lang="en-US" i="1" dirty="0"/>
              <a:t> + 1; output(T[</a:t>
            </a:r>
            <a:r>
              <a:rPr lang="en-US" i="1" dirty="0" err="1"/>
              <a:t>iMin</a:t>
            </a:r>
            <a:r>
              <a:rPr lang="en-US" i="1" dirty="0"/>
              <a:t>], </a:t>
            </a:r>
            <a:r>
              <a:rPr lang="en-US" i="1" dirty="0" err="1"/>
              <a:t>iMin</a:t>
            </a:r>
            <a:r>
              <a:rPr lang="en-US" i="1" dirty="0"/>
              <a:t>) </a:t>
            </a:r>
            <a:endParaRPr lang="en-US" dirty="0"/>
          </a:p>
          <a:p>
            <a:r>
              <a:rPr lang="en-US" b="1" i="1" dirty="0"/>
              <a:t>return</a:t>
            </a:r>
            <a:r>
              <a:rPr lang="en-US" i="1" dirty="0"/>
              <a:t> </a:t>
            </a:r>
            <a:r>
              <a:rPr lang="en-US" i="1" dirty="0" err="1"/>
              <a:t>i</a:t>
            </a:r>
            <a:r>
              <a:rPr lang="en-US" i="1" dirty="0"/>
              <a:t> </a:t>
            </a:r>
            <a:endParaRPr lang="en-US" dirty="0"/>
          </a:p>
          <a:p>
            <a:r>
              <a:rPr lang="en-US" i="1" dirty="0"/>
              <a:t>------------------------------------------------------------------------------------</a:t>
            </a:r>
            <a:endParaRPr lang="en-US" dirty="0"/>
          </a:p>
          <a:p>
            <a:r>
              <a:rPr lang="en-US" i="1" dirty="0"/>
              <a:t>FIND-MAX(</a:t>
            </a:r>
            <a:r>
              <a:rPr lang="en-US" i="1" dirty="0" err="1"/>
              <a:t>i</a:t>
            </a:r>
            <a:r>
              <a:rPr lang="en-US" i="1" dirty="0"/>
              <a:t>) </a:t>
            </a:r>
            <a:endParaRPr lang="en-US" dirty="0"/>
          </a:p>
          <a:p>
            <a:r>
              <a:rPr lang="en-US" i="1" dirty="0"/>
              <a:t>Finding the first significant maximum after the </a:t>
            </a:r>
            <a:r>
              <a:rPr lang="en-US" i="1" dirty="0" err="1"/>
              <a:t>i-th</a:t>
            </a:r>
            <a:r>
              <a:rPr lang="en-US" i="1" dirty="0"/>
              <a:t> point </a:t>
            </a:r>
            <a:endParaRPr lang="en-US" dirty="0"/>
          </a:p>
          <a:p>
            <a:r>
              <a:rPr lang="en-US" i="1" dirty="0" err="1"/>
              <a:t>iMax</a:t>
            </a:r>
            <a:r>
              <a:rPr lang="en-US" i="1" dirty="0"/>
              <a:t> = </a:t>
            </a:r>
            <a:r>
              <a:rPr lang="en-US" i="1" dirty="0" err="1"/>
              <a:t>i</a:t>
            </a:r>
            <a:r>
              <a:rPr lang="en-US" i="1" dirty="0"/>
              <a:t> </a:t>
            </a:r>
            <a:endParaRPr lang="en-US" dirty="0"/>
          </a:p>
          <a:p>
            <a:r>
              <a:rPr lang="en-US" b="1" i="1" dirty="0"/>
              <a:t>while</a:t>
            </a:r>
            <a:r>
              <a:rPr lang="en-US" i="1" dirty="0"/>
              <a:t> </a:t>
            </a:r>
            <a:r>
              <a:rPr lang="en-US" i="1" dirty="0" err="1"/>
              <a:t>i</a:t>
            </a:r>
            <a:r>
              <a:rPr lang="en-US" i="1" dirty="0"/>
              <a:t> &lt; n </a:t>
            </a:r>
            <a:r>
              <a:rPr lang="en-US" b="1" i="1" dirty="0"/>
              <a:t>and</a:t>
            </a:r>
            <a:r>
              <a:rPr lang="en-US" i="1" dirty="0"/>
              <a:t> T[</a:t>
            </a:r>
            <a:r>
              <a:rPr lang="en-US" i="1" dirty="0" err="1"/>
              <a:t>iMax</a:t>
            </a:r>
            <a:r>
              <a:rPr lang="en-US" i="1" dirty="0"/>
              <a:t>] / T[</a:t>
            </a:r>
            <a:r>
              <a:rPr lang="en-US" i="1" dirty="0" err="1"/>
              <a:t>i</a:t>
            </a:r>
            <a:r>
              <a:rPr lang="en-US" i="1" dirty="0"/>
              <a:t>] &lt; R </a:t>
            </a:r>
            <a:r>
              <a:rPr lang="en-US" b="1" i="1" dirty="0"/>
              <a:t>do</a:t>
            </a:r>
            <a:r>
              <a:rPr lang="en-US" i="1" dirty="0"/>
              <a:t> </a:t>
            </a:r>
            <a:endParaRPr lang="en-US" dirty="0"/>
          </a:p>
          <a:p>
            <a:r>
              <a:rPr lang="en-US" i="1" dirty="0"/>
              <a:t>  </a:t>
            </a:r>
            <a:r>
              <a:rPr lang="en-US" b="1" i="1" dirty="0"/>
              <a:t>if</a:t>
            </a:r>
            <a:r>
              <a:rPr lang="en-US" i="1" dirty="0"/>
              <a:t> T[</a:t>
            </a:r>
            <a:r>
              <a:rPr lang="en-US" i="1" dirty="0" err="1"/>
              <a:t>i</a:t>
            </a:r>
            <a:r>
              <a:rPr lang="en-US" i="1" dirty="0"/>
              <a:t>] &gt; T[</a:t>
            </a:r>
            <a:r>
              <a:rPr lang="en-US" i="1" dirty="0" err="1"/>
              <a:t>iMax</a:t>
            </a:r>
            <a:r>
              <a:rPr lang="en-US" i="1" dirty="0"/>
              <a:t>] </a:t>
            </a:r>
            <a:r>
              <a:rPr lang="en-US" b="1" i="1" dirty="0"/>
              <a:t>then</a:t>
            </a:r>
            <a:r>
              <a:rPr lang="en-US" i="1" dirty="0"/>
              <a:t> </a:t>
            </a:r>
            <a:r>
              <a:rPr lang="en-US" i="1" dirty="0" err="1"/>
              <a:t>iMax</a:t>
            </a:r>
            <a:r>
              <a:rPr lang="en-US" i="1" dirty="0"/>
              <a:t> = </a:t>
            </a:r>
            <a:r>
              <a:rPr lang="en-US" i="1" dirty="0" err="1"/>
              <a:t>i</a:t>
            </a:r>
            <a:r>
              <a:rPr lang="en-US" i="1" dirty="0"/>
              <a:t> </a:t>
            </a:r>
            <a:endParaRPr lang="en-US" dirty="0"/>
          </a:p>
          <a:p>
            <a:r>
              <a:rPr lang="en-US" i="1" dirty="0"/>
              <a:t>  </a:t>
            </a:r>
            <a:r>
              <a:rPr lang="en-US" i="1" dirty="0" err="1"/>
              <a:t>i</a:t>
            </a:r>
            <a:r>
              <a:rPr lang="en-US" i="1" dirty="0"/>
              <a:t> = </a:t>
            </a:r>
            <a:r>
              <a:rPr lang="en-US" i="1" dirty="0" err="1"/>
              <a:t>i</a:t>
            </a:r>
            <a:r>
              <a:rPr lang="en-US" i="1" dirty="0"/>
              <a:t> + 1; output(T[</a:t>
            </a:r>
            <a:r>
              <a:rPr lang="en-US" i="1" dirty="0" err="1"/>
              <a:t>iMax</a:t>
            </a:r>
            <a:r>
              <a:rPr lang="en-US" i="1" dirty="0"/>
              <a:t>], </a:t>
            </a:r>
            <a:r>
              <a:rPr lang="en-US" i="1" dirty="0" err="1"/>
              <a:t>iMax</a:t>
            </a:r>
            <a:r>
              <a:rPr lang="en-US" i="1" dirty="0"/>
              <a:t>); </a:t>
            </a:r>
            <a:r>
              <a:rPr lang="en-US" b="1" i="1" dirty="0"/>
              <a:t>return</a:t>
            </a:r>
            <a:r>
              <a:rPr lang="en-US" i="1" dirty="0"/>
              <a:t> </a:t>
            </a:r>
            <a:r>
              <a:rPr lang="en-US" i="1" dirty="0" err="1"/>
              <a:t>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987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61041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HOT SAX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Content Placeholder 4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418" y="1371600"/>
            <a:ext cx="7296726" cy="495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32316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HOT SAX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Present subsequences of length </a:t>
            </a:r>
            <a:r>
              <a:rPr lang="en-US" i="1" dirty="0"/>
              <a:t>n</a:t>
            </a:r>
            <a:r>
              <a:rPr lang="en-US" dirty="0"/>
              <a:t> to SAX words.</a:t>
            </a:r>
          </a:p>
          <a:p>
            <a:pPr lvl="1"/>
            <a:r>
              <a:rPr lang="en-US" dirty="0"/>
              <a:t>Use PAA for Dimensionality reduction </a:t>
            </a:r>
          </a:p>
          <a:p>
            <a:r>
              <a:rPr lang="en-US" dirty="0"/>
              <a:t>Use an array and an augmented </a:t>
            </a:r>
            <a:r>
              <a:rPr lang="en-US" dirty="0" err="1"/>
              <a:t>trie</a:t>
            </a:r>
            <a:r>
              <a:rPr lang="en-US" dirty="0"/>
              <a:t> to embed all the SAX words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0466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HOT SAX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286000"/>
            <a:ext cx="7135906" cy="29143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91626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i="1" dirty="0"/>
              <a:t>Time Series</a:t>
            </a:r>
            <a:r>
              <a:rPr lang="en-US" dirty="0"/>
              <a:t>: A time series </a:t>
            </a:r>
            <a:r>
              <a:rPr lang="en-US" i="1" dirty="0"/>
              <a:t>T = t</a:t>
            </a:r>
            <a:r>
              <a:rPr lang="en-US" i="1" baseline="-25000" dirty="0"/>
              <a:t>1</a:t>
            </a:r>
            <a:r>
              <a:rPr lang="en-US" i="1" dirty="0"/>
              <a:t>, t</a:t>
            </a:r>
            <a:r>
              <a:rPr lang="en-US" i="1" baseline="-25000" dirty="0"/>
              <a:t>2</a:t>
            </a:r>
            <a:r>
              <a:rPr lang="en-US" i="1" dirty="0"/>
              <a:t>, …, t</a:t>
            </a:r>
            <a:r>
              <a:rPr lang="en-US" i="1" baseline="-25000" dirty="0"/>
              <a:t>m</a:t>
            </a:r>
            <a:r>
              <a:rPr lang="en-US" dirty="0"/>
              <a:t> is an ordered set of </a:t>
            </a:r>
            <a:r>
              <a:rPr lang="en-US" i="1" dirty="0"/>
              <a:t>m</a:t>
            </a:r>
            <a:r>
              <a:rPr lang="en-US" dirty="0"/>
              <a:t> real values measured at equal intervals.</a:t>
            </a:r>
          </a:p>
          <a:p>
            <a:r>
              <a:rPr lang="en-US" i="1" dirty="0"/>
              <a:t>Subsequence</a:t>
            </a:r>
            <a:r>
              <a:rPr lang="en-US" dirty="0"/>
              <a:t>: Given a time series </a:t>
            </a:r>
            <a:r>
              <a:rPr lang="en-US" i="1" dirty="0"/>
              <a:t>T</a:t>
            </a:r>
            <a:r>
              <a:rPr lang="en-US" dirty="0"/>
              <a:t> of length </a:t>
            </a:r>
            <a:r>
              <a:rPr lang="en-US" i="1" dirty="0"/>
              <a:t>m</a:t>
            </a:r>
            <a:r>
              <a:rPr lang="en-US" dirty="0"/>
              <a:t>, a subsequence </a:t>
            </a:r>
            <a:r>
              <a:rPr lang="en-US" i="1" dirty="0"/>
              <a:t>C</a:t>
            </a:r>
            <a:r>
              <a:rPr lang="en-US" dirty="0"/>
              <a:t> is a sampling of length </a:t>
            </a:r>
            <a:r>
              <a:rPr lang="en-US" i="1" dirty="0"/>
              <a:t>n</a:t>
            </a:r>
            <a:r>
              <a:rPr lang="en-US" dirty="0"/>
              <a:t> &lt; </a:t>
            </a:r>
            <a:r>
              <a:rPr lang="en-US" i="1" dirty="0"/>
              <a:t>m</a:t>
            </a:r>
            <a:r>
              <a:rPr lang="en-US" dirty="0"/>
              <a:t> of contiguous positions from </a:t>
            </a:r>
            <a:r>
              <a:rPr lang="en-US" i="1" dirty="0"/>
              <a:t>T</a:t>
            </a:r>
            <a:r>
              <a:rPr lang="en-US" dirty="0"/>
              <a:t>, i.e., </a:t>
            </a:r>
            <a:r>
              <a:rPr lang="en-US" i="1" dirty="0"/>
              <a:t>C = </a:t>
            </a:r>
            <a:r>
              <a:rPr lang="en-US" i="1" dirty="0" err="1"/>
              <a:t>t</a:t>
            </a:r>
            <a:r>
              <a:rPr lang="en-US" i="1" baseline="-25000" dirty="0" err="1"/>
              <a:t>p</a:t>
            </a:r>
            <a:r>
              <a:rPr lang="en-US" i="1" dirty="0"/>
              <a:t>, t</a:t>
            </a:r>
            <a:r>
              <a:rPr lang="en-US" i="1" baseline="-25000" dirty="0"/>
              <a:t>p+1</a:t>
            </a:r>
            <a:r>
              <a:rPr lang="en-US" i="1" dirty="0"/>
              <a:t>, …, t</a:t>
            </a:r>
            <a:r>
              <a:rPr lang="en-US" i="1" baseline="-25000" dirty="0"/>
              <a:t>p+n-1</a:t>
            </a:r>
            <a:r>
              <a:rPr lang="en-US" dirty="0"/>
              <a:t>, for </a:t>
            </a:r>
            <a:r>
              <a:rPr lang="en-US" i="1" dirty="0"/>
              <a:t>1≤ p ≤ m-n+1</a:t>
            </a:r>
            <a:r>
              <a:rPr lang="en-US" dirty="0"/>
              <a:t>.  Sometimes, </a:t>
            </a:r>
            <a:r>
              <a:rPr lang="en-US" i="1" dirty="0"/>
              <a:t>C </a:t>
            </a:r>
            <a:r>
              <a:rPr lang="en-US" dirty="0"/>
              <a:t>is denoted as (</a:t>
            </a:r>
            <a:r>
              <a:rPr lang="en-US" i="1" dirty="0" err="1"/>
              <a:t>s</a:t>
            </a:r>
            <a:r>
              <a:rPr lang="en-US" i="1" baseline="-25000" dirty="0" err="1"/>
              <a:t>p</a:t>
            </a:r>
            <a:r>
              <a:rPr lang="en-US" i="1" dirty="0"/>
              <a:t>, e</a:t>
            </a:r>
            <a:r>
              <a:rPr lang="en-US" i="1" baseline="-25000" dirty="0"/>
              <a:t>p+n-1</a:t>
            </a:r>
            <a:r>
              <a:rPr lang="en-US" dirty="0"/>
              <a:t>), where </a:t>
            </a:r>
            <a:r>
              <a:rPr lang="en-US" i="1" dirty="0" err="1"/>
              <a:t>s</a:t>
            </a:r>
            <a:r>
              <a:rPr lang="en-US" i="1" baseline="-25000" dirty="0" err="1"/>
              <a:t>p</a:t>
            </a:r>
            <a:r>
              <a:rPr lang="en-US" i="1" dirty="0"/>
              <a:t> = </a:t>
            </a:r>
            <a:r>
              <a:rPr lang="en-US" i="1" dirty="0" err="1"/>
              <a:t>t</a:t>
            </a:r>
            <a:r>
              <a:rPr lang="en-US" i="1" baseline="-25000" dirty="0" err="1"/>
              <a:t>p</a:t>
            </a:r>
            <a:r>
              <a:rPr lang="en-US" dirty="0"/>
              <a:t> and </a:t>
            </a:r>
            <a:r>
              <a:rPr lang="en-US" i="1" dirty="0"/>
              <a:t>e</a:t>
            </a:r>
            <a:r>
              <a:rPr lang="en-US" i="1" baseline="-25000" dirty="0"/>
              <a:t>p+n-1</a:t>
            </a:r>
            <a:r>
              <a:rPr lang="en-US" i="1" dirty="0"/>
              <a:t> = t</a:t>
            </a:r>
            <a:r>
              <a:rPr lang="en-US" i="1" baseline="-25000" dirty="0"/>
              <a:t>p+n-1</a:t>
            </a:r>
            <a:r>
              <a:rPr lang="en-US" dirty="0" smtClean="0"/>
              <a:t>.</a:t>
            </a:r>
          </a:p>
          <a:p>
            <a:r>
              <a:rPr lang="en-US" i="1" dirty="0"/>
              <a:t>Non-Self Match</a:t>
            </a:r>
            <a:r>
              <a:rPr lang="en-US" dirty="0"/>
              <a:t>: Given a time series </a:t>
            </a:r>
            <a:r>
              <a:rPr lang="en-US" i="1" dirty="0"/>
              <a:t>T</a:t>
            </a:r>
            <a:r>
              <a:rPr lang="en-US" dirty="0"/>
              <a:t>, its two subsequences </a:t>
            </a:r>
            <a:r>
              <a:rPr lang="en-US" i="1" dirty="0"/>
              <a:t>P</a:t>
            </a:r>
            <a:r>
              <a:rPr lang="en-US" dirty="0"/>
              <a:t> of length </a:t>
            </a:r>
            <a:r>
              <a:rPr lang="en-US" i="1" dirty="0"/>
              <a:t>n</a:t>
            </a:r>
            <a:r>
              <a:rPr lang="en-US" dirty="0"/>
              <a:t> starting at position </a:t>
            </a:r>
            <a:r>
              <a:rPr lang="en-US" i="1" dirty="0"/>
              <a:t>p</a:t>
            </a:r>
            <a:r>
              <a:rPr lang="en-US" dirty="0"/>
              <a:t> and  </a:t>
            </a:r>
            <a:r>
              <a:rPr lang="en-US" i="1" dirty="0"/>
              <a:t>Q</a:t>
            </a:r>
            <a:r>
              <a:rPr lang="en-US" dirty="0"/>
              <a:t> starting at position </a:t>
            </a:r>
            <a:r>
              <a:rPr lang="en-US" i="1" dirty="0"/>
              <a:t>q</a:t>
            </a:r>
            <a:r>
              <a:rPr lang="en-US" dirty="0"/>
              <a:t>, we say that </a:t>
            </a:r>
            <a:r>
              <a:rPr lang="en-US" i="1" dirty="0"/>
              <a:t>Q</a:t>
            </a:r>
            <a:r>
              <a:rPr lang="en-US" dirty="0"/>
              <a:t> is a non-self-match to </a:t>
            </a:r>
            <a:r>
              <a:rPr lang="en-US" i="1" dirty="0"/>
              <a:t>P</a:t>
            </a:r>
            <a:r>
              <a:rPr lang="en-US" dirty="0"/>
              <a:t>, if </a:t>
            </a:r>
            <a:r>
              <a:rPr lang="en-US" i="1" dirty="0" err="1"/>
              <a:t>Dist</a:t>
            </a:r>
            <a:r>
              <a:rPr lang="en-US" i="1" dirty="0"/>
              <a:t>(P, Q) ≥  e</a:t>
            </a:r>
            <a:r>
              <a:rPr lang="en-US" dirty="0"/>
              <a:t> or </a:t>
            </a:r>
            <a:r>
              <a:rPr lang="en-US" i="1" dirty="0"/>
              <a:t>|p - q| ≥  n</a:t>
            </a:r>
            <a:r>
              <a:rPr lang="en-US" dirty="0"/>
              <a:t>, where </a:t>
            </a:r>
            <a:r>
              <a:rPr lang="en-US" i="1" dirty="0"/>
              <a:t>e</a:t>
            </a:r>
            <a:r>
              <a:rPr lang="en-US" dirty="0"/>
              <a:t>  is a given value of distance threshold.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911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Quadratic regression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894764"/>
            <a:ext cx="4953000" cy="5591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68780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HOT SAX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discord of length </a:t>
            </a:r>
            <a:r>
              <a:rPr lang="en-US" i="1" dirty="0"/>
              <a:t>n.</a:t>
            </a:r>
          </a:p>
          <a:p>
            <a:r>
              <a:rPr lang="en-US" dirty="0"/>
              <a:t>A discord is a subsequence which have largest nearest neighbor distance.</a:t>
            </a:r>
          </a:p>
          <a:p>
            <a:r>
              <a:rPr lang="en-US" dirty="0"/>
              <a:t>Use heuristic to improve brute-force.</a:t>
            </a:r>
          </a:p>
          <a:p>
            <a:r>
              <a:rPr lang="en-US" dirty="0"/>
              <a:t>Distance function: Euclid distance.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5667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Extreme 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endParaRPr lang="en-US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2905004"/>
              </p:ext>
            </p:extLst>
          </p:nvPr>
        </p:nvGraphicFramePr>
        <p:xfrm>
          <a:off x="914400" y="1524000"/>
          <a:ext cx="7039429" cy="4267200"/>
        </p:xfrm>
        <a:graphic>
          <a:graphicData uri="http://schemas.openxmlformats.org/drawingml/2006/table">
            <a:tbl>
              <a:tblPr/>
              <a:tblGrid>
                <a:gridCol w="7039429"/>
              </a:tblGrid>
              <a:tr h="2195286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2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3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 Extract all important extreme points of the time series </a:t>
                      </a:r>
                      <a:r>
                        <a:rPr lang="en-US" sz="32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US" sz="3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en-US" sz="32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EP </a:t>
                      </a:r>
                      <a:r>
                        <a:rPr lang="en-US" sz="3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 (</a:t>
                      </a:r>
                      <a:r>
                        <a:rPr lang="en-US" sz="32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ep</a:t>
                      </a:r>
                      <a:r>
                        <a:rPr lang="en-US" sz="3200" i="1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3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32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ep</a:t>
                      </a:r>
                      <a:r>
                        <a:rPr lang="en-US" sz="3200" i="1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3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…, </a:t>
                      </a:r>
                      <a:r>
                        <a:rPr lang="en-US" sz="3200" i="1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ep</a:t>
                      </a:r>
                      <a:r>
                        <a:rPr lang="en-US" sz="3200" i="1" baseline="-250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  <a:r>
                        <a:rPr lang="en-US" sz="3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	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3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 For </a:t>
                      </a:r>
                      <a:r>
                        <a:rPr lang="en-US" sz="3200" i="1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3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in 1..(l-2)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3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		2.1. Extract candidate pattern </a:t>
                      </a:r>
                      <a:r>
                        <a:rPr lang="en-US" sz="3200" i="1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CPi</a:t>
                      </a:r>
                      <a:r>
                        <a:rPr lang="en-US" sz="3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32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US" sz="3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  which is the subsequence of </a:t>
                      </a:r>
                      <a:r>
                        <a:rPr lang="en-US" sz="32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 </a:t>
                      </a:r>
                      <a:r>
                        <a:rPr lang="en-US" sz="3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that is bounded by extreme points </a:t>
                      </a:r>
                      <a:r>
                        <a:rPr lang="en-US" sz="32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ep</a:t>
                      </a:r>
                      <a:r>
                        <a:rPr lang="en-US" sz="3200" i="1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32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3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 </a:t>
                      </a:r>
                      <a:r>
                        <a:rPr lang="en-US" sz="32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ep</a:t>
                      </a:r>
                      <a:r>
                        <a:rPr lang="en-US" sz="3200" i="1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i+2</a:t>
                      </a:r>
                      <a:r>
                        <a:rPr lang="en-US" sz="3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 </a:t>
                      </a:r>
                    </a:p>
                    <a:p>
                      <a:endParaRPr lang="en-US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3545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 2: Find </a:t>
            </a:r>
            <a:r>
              <a:rPr lang="en-US" dirty="0"/>
              <a:t>anomaly patterns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066800"/>
            <a:ext cx="8010525" cy="407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66252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HOT SAX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1669" y="1295400"/>
            <a:ext cx="6058403" cy="4830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03606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 of </a:t>
            </a:r>
            <a:r>
              <a:rPr lang="en-US" dirty="0" err="1" smtClean="0"/>
              <a:t>Leng</a:t>
            </a:r>
            <a:r>
              <a:rPr lang="en-US" dirty="0" smtClean="0"/>
              <a:t> et al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In 2008, </a:t>
            </a:r>
            <a:r>
              <a:rPr lang="en-US" dirty="0" err="1" smtClean="0"/>
              <a:t>Leng</a:t>
            </a:r>
            <a:r>
              <a:rPr lang="en-US" dirty="0" smtClean="0"/>
              <a:t> et al proposed an algorithm to find variable length anomaly patterns without knowing in advance the lengths of them.</a:t>
            </a:r>
          </a:p>
          <a:p>
            <a:r>
              <a:rPr lang="en-US" dirty="0" smtClean="0"/>
              <a:t>The </a:t>
            </a:r>
            <a:r>
              <a:rPr lang="en-US" dirty="0"/>
              <a:t>method includes 2 </a:t>
            </a:r>
            <a:r>
              <a:rPr lang="en-US" dirty="0" smtClean="0"/>
              <a:t>phase:</a:t>
            </a:r>
            <a:endParaRPr lang="en-US" dirty="0"/>
          </a:p>
          <a:p>
            <a:r>
              <a:rPr lang="en-US" dirty="0"/>
              <a:t>Phase 1: use quadratic regression model to segment time series. Regression function is defined as quadratic polynomial </a:t>
            </a:r>
            <a:r>
              <a:rPr lang="en-US" i="1" dirty="0"/>
              <a:t>f</a:t>
            </a:r>
            <a:r>
              <a:rPr lang="en-US" dirty="0"/>
              <a:t>(</a:t>
            </a:r>
            <a:r>
              <a:rPr lang="en-US" i="1" dirty="0"/>
              <a:t>t</a:t>
            </a:r>
            <a:r>
              <a:rPr lang="en-US" dirty="0"/>
              <a:t>) = </a:t>
            </a:r>
            <a:r>
              <a:rPr lang="en-US" i="1" dirty="0">
                <a:sym typeface="Symbol"/>
              </a:rPr>
              <a:t></a:t>
            </a:r>
            <a:r>
              <a:rPr lang="en-US" i="1" baseline="-25000" dirty="0"/>
              <a:t>0</a:t>
            </a:r>
            <a:r>
              <a:rPr lang="en-US" dirty="0"/>
              <a:t> + </a:t>
            </a:r>
            <a:r>
              <a:rPr lang="en-US" i="1" dirty="0">
                <a:sym typeface="Symbol"/>
              </a:rPr>
              <a:t></a:t>
            </a:r>
            <a:r>
              <a:rPr lang="en-US" i="1" baseline="-25000" dirty="0"/>
              <a:t>1</a:t>
            </a:r>
            <a:r>
              <a:rPr lang="en-US" i="1" dirty="0"/>
              <a:t>t</a:t>
            </a:r>
            <a:r>
              <a:rPr lang="en-US" dirty="0"/>
              <a:t> + </a:t>
            </a:r>
            <a:r>
              <a:rPr lang="en-US" i="1" dirty="0">
                <a:sym typeface="Symbol"/>
              </a:rPr>
              <a:t></a:t>
            </a:r>
            <a:r>
              <a:rPr lang="en-US" i="1" baseline="-25000" dirty="0"/>
              <a:t>2</a:t>
            </a:r>
            <a:r>
              <a:rPr lang="en-US" i="1" dirty="0"/>
              <a:t>t</a:t>
            </a:r>
            <a:r>
              <a:rPr lang="en-US" baseline="30000" dirty="0"/>
              <a:t>2</a:t>
            </a:r>
            <a:r>
              <a:rPr lang="en-US" dirty="0"/>
              <a:t>,</a:t>
            </a:r>
          </a:p>
          <a:p>
            <a:r>
              <a:rPr lang="en-US" dirty="0"/>
              <a:t>Phase 2: Calculate anomaly factors for the subsequences </a:t>
            </a:r>
            <a:r>
              <a:rPr lang="en-US" dirty="0" smtClean="0"/>
              <a:t>base on DTW distance and </a:t>
            </a:r>
            <a:r>
              <a:rPr lang="en-US" dirty="0"/>
              <a:t>show abnormal </a:t>
            </a:r>
            <a:r>
              <a:rPr lang="en-US" dirty="0" smtClean="0"/>
              <a:t>patterns.</a:t>
            </a:r>
            <a:endParaRPr lang="en-US" dirty="0"/>
          </a:p>
          <a:p>
            <a:r>
              <a:rPr lang="en-US" dirty="0"/>
              <a:t>Time </a:t>
            </a:r>
            <a:r>
              <a:rPr lang="en-US" dirty="0" smtClean="0"/>
              <a:t>consuming because of DTW distance.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589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300" b="1" i="1" dirty="0"/>
              <a:t>k-distance of a pattern</a:t>
            </a:r>
            <a:r>
              <a:rPr lang="en-US" sz="2300" dirty="0"/>
              <a:t>:</a:t>
            </a:r>
            <a:r>
              <a:rPr lang="en-US" sz="2300" b="1" dirty="0"/>
              <a:t> </a:t>
            </a:r>
            <a:r>
              <a:rPr lang="en-US" sz="2300" dirty="0"/>
              <a:t>Given a positive integer </a:t>
            </a:r>
            <a:r>
              <a:rPr lang="en-US" sz="2300" i="1" dirty="0"/>
              <a:t>k</a:t>
            </a:r>
            <a:r>
              <a:rPr lang="en-US" sz="2300" dirty="0"/>
              <a:t>, a pattern set </a:t>
            </a:r>
            <a:r>
              <a:rPr lang="en-US" sz="2300" i="1" dirty="0"/>
              <a:t>D</a:t>
            </a:r>
            <a:r>
              <a:rPr lang="en-US" sz="2300" dirty="0"/>
              <a:t> and a pattern </a:t>
            </a:r>
            <a:r>
              <a:rPr lang="en-US" sz="2300" i="1" dirty="0"/>
              <a:t>P</a:t>
            </a:r>
            <a:r>
              <a:rPr lang="en-US" sz="2300" dirty="0"/>
              <a:t> </a:t>
            </a:r>
            <a:r>
              <a:rPr lang="en-US" sz="2300" dirty="0">
                <a:sym typeface="Symbol"/>
              </a:rPr>
              <a:t></a:t>
            </a:r>
            <a:r>
              <a:rPr lang="en-US" sz="2300" dirty="0"/>
              <a:t> </a:t>
            </a:r>
            <a:r>
              <a:rPr lang="en-US" sz="2300" i="1" dirty="0"/>
              <a:t>D</a:t>
            </a:r>
            <a:r>
              <a:rPr lang="en-US" sz="2300" dirty="0"/>
              <a:t>, the </a:t>
            </a:r>
            <a:r>
              <a:rPr lang="en-US" sz="2300" i="1" dirty="0"/>
              <a:t>k</a:t>
            </a:r>
            <a:r>
              <a:rPr lang="en-US" sz="2300" dirty="0"/>
              <a:t>-distance of </a:t>
            </a:r>
            <a:r>
              <a:rPr lang="en-US" sz="2300" i="1" dirty="0"/>
              <a:t>P</a:t>
            </a:r>
            <a:r>
              <a:rPr lang="en-US" sz="2300" dirty="0"/>
              <a:t>, denoted as </a:t>
            </a:r>
            <a:r>
              <a:rPr lang="en-US" sz="2300" i="1" dirty="0"/>
              <a:t>k-</a:t>
            </a:r>
            <a:r>
              <a:rPr lang="en-US" sz="2300" i="1" dirty="0" err="1"/>
              <a:t>dist</a:t>
            </a:r>
            <a:r>
              <a:rPr lang="en-US" sz="2300" dirty="0"/>
              <a:t>(</a:t>
            </a:r>
            <a:r>
              <a:rPr lang="en-US" sz="2300" i="1" dirty="0"/>
              <a:t>P</a:t>
            </a:r>
            <a:r>
              <a:rPr lang="en-US" sz="2300" dirty="0"/>
              <a:t>), is defined as the distance between </a:t>
            </a:r>
            <a:r>
              <a:rPr lang="en-US" sz="2300" i="1" dirty="0"/>
              <a:t>P</a:t>
            </a:r>
            <a:r>
              <a:rPr lang="en-US" sz="2300" dirty="0"/>
              <a:t> and a pattern </a:t>
            </a:r>
            <a:r>
              <a:rPr lang="en-US" sz="2300" i="1" dirty="0"/>
              <a:t>Q </a:t>
            </a:r>
            <a:r>
              <a:rPr lang="en-US" sz="2300" dirty="0">
                <a:sym typeface="Symbol"/>
              </a:rPr>
              <a:t></a:t>
            </a:r>
            <a:r>
              <a:rPr lang="en-US" sz="2300" dirty="0"/>
              <a:t> </a:t>
            </a:r>
            <a:r>
              <a:rPr lang="en-US" sz="2300" i="1" dirty="0"/>
              <a:t>D</a:t>
            </a:r>
            <a:r>
              <a:rPr lang="en-US" sz="2300" dirty="0"/>
              <a:t> such that.</a:t>
            </a:r>
          </a:p>
          <a:p>
            <a:pPr marL="0" indent="0">
              <a:buNone/>
            </a:pPr>
            <a:r>
              <a:rPr lang="en-US" sz="2300" dirty="0"/>
              <a:t>	</a:t>
            </a:r>
            <a:r>
              <a:rPr lang="en-US" sz="2300" dirty="0" err="1"/>
              <a:t>i</a:t>
            </a:r>
            <a:r>
              <a:rPr lang="en-US" sz="2300" dirty="0"/>
              <a:t>) For at least </a:t>
            </a:r>
            <a:r>
              <a:rPr lang="en-US" sz="2300" i="1" dirty="0"/>
              <a:t>k</a:t>
            </a:r>
            <a:r>
              <a:rPr lang="en-US" sz="2300" dirty="0"/>
              <a:t> patterns </a:t>
            </a:r>
            <a:r>
              <a:rPr lang="en-US" sz="2300" i="1" dirty="0" smtClean="0"/>
              <a:t>Q</a:t>
            </a:r>
            <a:r>
              <a:rPr lang="en-US" sz="2300" i="1" baseline="-25000" dirty="0" smtClean="0"/>
              <a:t>1</a:t>
            </a:r>
            <a:r>
              <a:rPr lang="en-US" sz="2300" i="1" dirty="0" smtClean="0"/>
              <a:t> </a:t>
            </a:r>
            <a:r>
              <a:rPr lang="en-US" sz="2300" dirty="0">
                <a:sym typeface="Symbol"/>
              </a:rPr>
              <a:t></a:t>
            </a:r>
            <a:r>
              <a:rPr lang="en-US" sz="2300" dirty="0"/>
              <a:t> </a:t>
            </a:r>
            <a:r>
              <a:rPr lang="en-US" sz="2300" i="1" dirty="0"/>
              <a:t>D</a:t>
            </a:r>
            <a:r>
              <a:rPr lang="en-US" sz="2300" dirty="0"/>
              <a:t> it holds that </a:t>
            </a:r>
            <a:r>
              <a:rPr lang="en-US" sz="2300" i="1" dirty="0" err="1" smtClean="0"/>
              <a:t>Dist</a:t>
            </a:r>
            <a:r>
              <a:rPr lang="en-US" sz="2300" dirty="0" smtClean="0"/>
              <a:t>(</a:t>
            </a:r>
            <a:r>
              <a:rPr lang="en-US" sz="2300" i="1" dirty="0" smtClean="0"/>
              <a:t>P, Q</a:t>
            </a:r>
            <a:r>
              <a:rPr lang="en-US" sz="2300" i="1" baseline="-25000" dirty="0" smtClean="0"/>
              <a:t>1</a:t>
            </a:r>
            <a:r>
              <a:rPr lang="en-US" sz="2300" dirty="0" smtClean="0"/>
              <a:t>)</a:t>
            </a:r>
            <a:r>
              <a:rPr lang="en-US" sz="2300" i="1" dirty="0" smtClean="0"/>
              <a:t> </a:t>
            </a:r>
            <a:r>
              <a:rPr lang="en-US" sz="2300" i="1" dirty="0"/>
              <a:t>≤  </a:t>
            </a:r>
            <a:r>
              <a:rPr lang="en-US" sz="2300" i="1" dirty="0" err="1" smtClean="0"/>
              <a:t>Dist</a:t>
            </a:r>
            <a:r>
              <a:rPr lang="en-US" sz="2300" dirty="0" smtClean="0"/>
              <a:t>(</a:t>
            </a:r>
            <a:r>
              <a:rPr lang="en-US" sz="2300" i="1" dirty="0" smtClean="0"/>
              <a:t>P, </a:t>
            </a:r>
            <a:r>
              <a:rPr lang="en-US" sz="2300" i="1" dirty="0"/>
              <a:t>Q</a:t>
            </a:r>
            <a:r>
              <a:rPr lang="en-US" sz="2300" dirty="0"/>
              <a:t>)</a:t>
            </a:r>
            <a:r>
              <a:rPr lang="en-US" sz="2300" i="1" dirty="0"/>
              <a:t>.</a:t>
            </a:r>
            <a:endParaRPr lang="en-US" sz="2300" dirty="0"/>
          </a:p>
          <a:p>
            <a:pPr marL="0" indent="0">
              <a:buNone/>
            </a:pPr>
            <a:r>
              <a:rPr lang="en-US" sz="2300" dirty="0"/>
              <a:t>	ii) For at most </a:t>
            </a:r>
            <a:r>
              <a:rPr lang="en-US" sz="2300" i="1" dirty="0"/>
              <a:t>k-1</a:t>
            </a:r>
            <a:r>
              <a:rPr lang="en-US" sz="2300" dirty="0"/>
              <a:t> patterns </a:t>
            </a:r>
            <a:r>
              <a:rPr lang="en-US" sz="2300" i="1" dirty="0" smtClean="0"/>
              <a:t>Q</a:t>
            </a:r>
            <a:r>
              <a:rPr lang="en-US" sz="2300" i="1" baseline="-25000" dirty="0" smtClean="0"/>
              <a:t>1</a:t>
            </a:r>
            <a:r>
              <a:rPr lang="en-US" sz="2300" dirty="0" smtClean="0"/>
              <a:t> </a:t>
            </a:r>
            <a:r>
              <a:rPr lang="en-US" sz="2300" dirty="0">
                <a:sym typeface="Symbol"/>
              </a:rPr>
              <a:t></a:t>
            </a:r>
            <a:r>
              <a:rPr lang="en-US" sz="2300" dirty="0"/>
              <a:t> </a:t>
            </a:r>
            <a:r>
              <a:rPr lang="en-US" sz="2300" i="1" dirty="0"/>
              <a:t>D \{Q}</a:t>
            </a:r>
            <a:r>
              <a:rPr lang="en-US" sz="2300" dirty="0"/>
              <a:t> it holds that </a:t>
            </a:r>
            <a:r>
              <a:rPr lang="en-US" sz="2300" i="1" dirty="0" err="1" smtClean="0"/>
              <a:t>Dist</a:t>
            </a:r>
            <a:r>
              <a:rPr lang="en-US" sz="2300" dirty="0" smtClean="0"/>
              <a:t>(</a:t>
            </a:r>
            <a:r>
              <a:rPr lang="en-US" sz="2300" i="1" dirty="0" smtClean="0"/>
              <a:t>P, Q</a:t>
            </a:r>
            <a:r>
              <a:rPr lang="en-US" sz="2300" i="1" baseline="-25000" dirty="0" smtClean="0"/>
              <a:t>1</a:t>
            </a:r>
            <a:r>
              <a:rPr lang="en-US" sz="2300" dirty="0" smtClean="0"/>
              <a:t>) </a:t>
            </a:r>
            <a:r>
              <a:rPr lang="en-US" sz="2300" i="1" dirty="0"/>
              <a:t>&lt; </a:t>
            </a:r>
            <a:r>
              <a:rPr lang="en-US" sz="2300" i="1" dirty="0" err="1" smtClean="0"/>
              <a:t>Dist</a:t>
            </a:r>
            <a:r>
              <a:rPr lang="en-US" sz="2300" dirty="0" smtClean="0"/>
              <a:t>(</a:t>
            </a:r>
            <a:r>
              <a:rPr lang="en-US" sz="2300" i="1" dirty="0" smtClean="0"/>
              <a:t>P, </a:t>
            </a:r>
            <a:r>
              <a:rPr lang="en-US" sz="2300" i="1" dirty="0"/>
              <a:t>Q</a:t>
            </a:r>
            <a:r>
              <a:rPr lang="en-US" sz="2300" dirty="0" smtClean="0"/>
              <a:t>)</a:t>
            </a:r>
            <a:r>
              <a:rPr lang="en-US" sz="2300" i="1" dirty="0" smtClean="0"/>
              <a:t>.</a:t>
            </a:r>
          </a:p>
          <a:p>
            <a:r>
              <a:rPr lang="en-US" sz="2300" b="1" i="1" dirty="0" smtClean="0"/>
              <a:t>Anomaly </a:t>
            </a:r>
            <a:r>
              <a:rPr lang="en-US" sz="2300" b="1" i="1" dirty="0"/>
              <a:t>factor</a:t>
            </a:r>
            <a:r>
              <a:rPr lang="en-US" sz="2300" dirty="0"/>
              <a:t>: For any pattern set </a:t>
            </a:r>
            <a:r>
              <a:rPr lang="en-US" sz="2300" i="1" dirty="0"/>
              <a:t>D</a:t>
            </a:r>
            <a:r>
              <a:rPr lang="en-US" sz="2300" dirty="0"/>
              <a:t> and a pattern </a:t>
            </a:r>
            <a:r>
              <a:rPr lang="en-US" sz="2300" i="1" dirty="0"/>
              <a:t>P</a:t>
            </a:r>
            <a:r>
              <a:rPr lang="en-US" sz="2300" dirty="0"/>
              <a:t> </a:t>
            </a:r>
            <a:r>
              <a:rPr lang="en-US" sz="2300" dirty="0">
                <a:sym typeface="Symbol"/>
              </a:rPr>
              <a:t></a:t>
            </a:r>
            <a:r>
              <a:rPr lang="en-US" sz="2300" dirty="0"/>
              <a:t> </a:t>
            </a:r>
            <a:r>
              <a:rPr lang="en-US" sz="2300" i="1" dirty="0"/>
              <a:t>D</a:t>
            </a:r>
            <a:r>
              <a:rPr lang="en-US" sz="2300" dirty="0"/>
              <a:t>, </a:t>
            </a:r>
            <a:r>
              <a:rPr lang="en-US" sz="2300" i="1" dirty="0"/>
              <a:t>K</a:t>
            </a:r>
            <a:r>
              <a:rPr lang="en-US" sz="2300" i="1" dirty="0" smtClean="0"/>
              <a:t>-</a:t>
            </a:r>
            <a:r>
              <a:rPr lang="en-US" sz="2300" i="1" dirty="0" err="1" smtClean="0"/>
              <a:t>dist</a:t>
            </a:r>
            <a:r>
              <a:rPr lang="en-US" sz="2300" dirty="0" smtClean="0"/>
              <a:t>(</a:t>
            </a:r>
            <a:r>
              <a:rPr lang="en-US" sz="2300" i="1" dirty="0" smtClean="0"/>
              <a:t>D</a:t>
            </a:r>
            <a:r>
              <a:rPr lang="en-US" sz="2300" dirty="0"/>
              <a:t>) denotes all </a:t>
            </a:r>
            <a:r>
              <a:rPr lang="en-US" sz="2300" i="1" dirty="0"/>
              <a:t>k-</a:t>
            </a:r>
            <a:r>
              <a:rPr lang="en-US" sz="2300" i="1" dirty="0" err="1"/>
              <a:t>dist</a:t>
            </a:r>
            <a:r>
              <a:rPr lang="en-US" sz="2300" dirty="0"/>
              <a:t> of patterns, anomaly factor of pattern </a:t>
            </a:r>
            <a:r>
              <a:rPr lang="en-US" sz="2300" i="1" dirty="0"/>
              <a:t>P</a:t>
            </a:r>
            <a:r>
              <a:rPr lang="en-US" sz="2300" dirty="0"/>
              <a:t> defined as the ratio of </a:t>
            </a:r>
            <a:r>
              <a:rPr lang="en-US" sz="2300" i="1" dirty="0"/>
              <a:t>k-</a:t>
            </a:r>
            <a:r>
              <a:rPr lang="en-US" sz="2300" i="1" dirty="0" err="1"/>
              <a:t>dist</a:t>
            </a:r>
            <a:r>
              <a:rPr lang="en-US" sz="2300" dirty="0"/>
              <a:t>(</a:t>
            </a:r>
            <a:r>
              <a:rPr lang="en-US" sz="2300" i="1" dirty="0"/>
              <a:t>P</a:t>
            </a:r>
            <a:r>
              <a:rPr lang="en-US" sz="2300" dirty="0"/>
              <a:t>) to </a:t>
            </a:r>
            <a:r>
              <a:rPr lang="en-US" sz="2300" i="1" dirty="0" smtClean="0"/>
              <a:t>median</a:t>
            </a:r>
            <a:r>
              <a:rPr lang="en-US" sz="2300" dirty="0" smtClean="0"/>
              <a:t>(</a:t>
            </a:r>
            <a:r>
              <a:rPr lang="en-US" sz="2300" i="1" dirty="0"/>
              <a:t>K</a:t>
            </a:r>
            <a:r>
              <a:rPr lang="en-US" sz="2300" i="1" dirty="0" smtClean="0"/>
              <a:t>-</a:t>
            </a:r>
            <a:r>
              <a:rPr lang="en-US" sz="2300" i="1" dirty="0" err="1" smtClean="0"/>
              <a:t>dist</a:t>
            </a:r>
            <a:r>
              <a:rPr lang="en-US" sz="2300" dirty="0" smtClean="0"/>
              <a:t>(</a:t>
            </a:r>
            <a:r>
              <a:rPr lang="en-US" sz="2300" i="1" dirty="0" smtClean="0"/>
              <a:t>D</a:t>
            </a:r>
            <a:r>
              <a:rPr lang="en-US" sz="2300" dirty="0" smtClean="0"/>
              <a:t>)).</a:t>
            </a:r>
            <a:endParaRPr lang="en-US" sz="23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72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1586</TotalTime>
  <Words>1738</Words>
  <Application>Microsoft Office PowerPoint</Application>
  <PresentationFormat>On-screen Show (4:3)</PresentationFormat>
  <Paragraphs>282</Paragraphs>
  <Slides>61</Slides>
  <Notes>8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61</vt:i4>
      </vt:variant>
    </vt:vector>
  </HeadingPairs>
  <TitlesOfParts>
    <vt:vector size="64" baseType="lpstr">
      <vt:lpstr>Office Theme</vt:lpstr>
      <vt:lpstr>Microsoft Equation 3.0</vt:lpstr>
      <vt:lpstr>Equation</vt:lpstr>
      <vt:lpstr>Detecting Variable Length Anomaly Patterns in Time Series Data</vt:lpstr>
      <vt:lpstr>Content</vt:lpstr>
      <vt:lpstr>Introduction</vt:lpstr>
      <vt:lpstr>Introduction</vt:lpstr>
      <vt:lpstr>Introduction</vt:lpstr>
      <vt:lpstr>HOT SAX</vt:lpstr>
      <vt:lpstr>HOT SAX</vt:lpstr>
      <vt:lpstr>Algorithm of Leng et al </vt:lpstr>
      <vt:lpstr>Definitions</vt:lpstr>
      <vt:lpstr>Proposed Algorithm</vt:lpstr>
      <vt:lpstr>Phase 1: Segmentation</vt:lpstr>
      <vt:lpstr>Quadratic regression</vt:lpstr>
      <vt:lpstr>Quadratic regression</vt:lpstr>
      <vt:lpstr>Extreme points</vt:lpstr>
      <vt:lpstr>Extreme points</vt:lpstr>
      <vt:lpstr>Extreme points</vt:lpstr>
      <vt:lpstr>Phase 2: Find anomaly patterns</vt:lpstr>
      <vt:lpstr>Find lupper and llower</vt:lpstr>
      <vt:lpstr>Calculate the similar between two subsequence</vt:lpstr>
      <vt:lpstr>Homothetic Transformation</vt:lpstr>
      <vt:lpstr>Homothetic Transformation</vt:lpstr>
      <vt:lpstr>Modified Euclidean Distance</vt:lpstr>
      <vt:lpstr>Experimental Evaluation</vt:lpstr>
      <vt:lpstr>Experimental Evaluation</vt:lpstr>
      <vt:lpstr>Compare VL_QR| HT, VL_EP| HT and HOT SAX</vt:lpstr>
      <vt:lpstr>Positions of anomaly patterns detected by VL_QR|HT and VL_EP|HT and HOT SAX </vt:lpstr>
      <vt:lpstr>Running time among VL_QR|HT, VL_EP|HT and HOT SAX</vt:lpstr>
      <vt:lpstr>Running time between VL_QR|HT and Original Algorithm</vt:lpstr>
      <vt:lpstr>Parameters between VL_QR|HT and VL_EP|HT</vt:lpstr>
      <vt:lpstr>Conclusion</vt:lpstr>
      <vt:lpstr> References </vt:lpstr>
      <vt:lpstr>Q &amp; A</vt:lpstr>
      <vt:lpstr>PowerPoint Presentation</vt:lpstr>
      <vt:lpstr>PowerPoint Presentation</vt:lpstr>
      <vt:lpstr>ECG 108: VL_QR|HT vs HOT SAX(135) </vt:lpstr>
      <vt:lpstr>ECG 108: VL_EP|HT vs HOT SAX(588)</vt:lpstr>
      <vt:lpstr>ECG 308: VL_QR|HT vs HOT SAX(35) </vt:lpstr>
      <vt:lpstr>ECG 308: VL_EP|HT vs HOT SAX(62)</vt:lpstr>
      <vt:lpstr>ERP: VL_QR|HT vs HOT SAX(69) </vt:lpstr>
      <vt:lpstr>ERP: VL_EP|HT vs HOT SAX(149)</vt:lpstr>
      <vt:lpstr>Memory: VL_QR|HT vs HOT SAX(165)</vt:lpstr>
      <vt:lpstr>Memory: VL_EP|HT vs HOT SAX(504)</vt:lpstr>
      <vt:lpstr>PDItalia: VL_QR|HT vs HOT SAX(332) </vt:lpstr>
      <vt:lpstr>PDItalia: VL_EP|HT vs HOT SAX(336) </vt:lpstr>
      <vt:lpstr>DPDem: VL_QR|HT vs HOT SAX(1285)</vt:lpstr>
      <vt:lpstr>DPDem: VL_EP|HT vs HOT SAX(1267)</vt:lpstr>
      <vt:lpstr>Stock20: VL_QR|HT vs HOT SAX(706)</vt:lpstr>
      <vt:lpstr>Stock20: VL_EP|HT vs HOT SAX(849)</vt:lpstr>
      <vt:lpstr>TEK16: VL_QR|HT vs HOT SAX(136)</vt:lpstr>
      <vt:lpstr>TEK16: VL_QR|HT vs HOT SAX(328)</vt:lpstr>
      <vt:lpstr>PowerPoint Presentation</vt:lpstr>
      <vt:lpstr>PowerPoint Presentation</vt:lpstr>
      <vt:lpstr>PowerPoint Presentation</vt:lpstr>
      <vt:lpstr>PowerPoint Presentation</vt:lpstr>
      <vt:lpstr>HOT SAX</vt:lpstr>
      <vt:lpstr>HOT SAX</vt:lpstr>
      <vt:lpstr>HOT SAX</vt:lpstr>
      <vt:lpstr>Definitions</vt:lpstr>
      <vt:lpstr>Quadratic regression</vt:lpstr>
      <vt:lpstr>Extreme points</vt:lpstr>
      <vt:lpstr>Phase 2: Find anomaly patterns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ỨNG DỤNG MẠNG NEURON NHÂN TẠO TRONG VIỆC DỰ BÁO DỮ LIỆU CHUỖI THỜI GIAN CÓ TÍNH XU HƯỚNG VÀ TÍNH MÙA</dc:title>
  <dc:creator>kaka</dc:creator>
  <cp:lastModifiedBy>Khanh Vy</cp:lastModifiedBy>
  <cp:revision>410</cp:revision>
  <dcterms:created xsi:type="dcterms:W3CDTF">2012-12-23T03:38:43Z</dcterms:created>
  <dcterms:modified xsi:type="dcterms:W3CDTF">2016-07-18T00:52:11Z</dcterms:modified>
</cp:coreProperties>
</file>