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28"/>
  </p:notesMasterIdLst>
  <p:sldIdLst>
    <p:sldId id="256" r:id="rId2"/>
    <p:sldId id="257" r:id="rId3"/>
    <p:sldId id="327" r:id="rId4"/>
    <p:sldId id="276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40" r:id="rId15"/>
    <p:sldId id="339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01" r:id="rId26"/>
    <p:sldId id="31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31" autoAdjust="0"/>
  </p:normalViewPr>
  <p:slideViewPr>
    <p:cSldViewPr>
      <p:cViewPr varScale="1">
        <p:scale>
          <a:sx n="71" d="100"/>
          <a:sy n="71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4F1C8-CC3D-498E-B2CE-23BA4A379260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3BB4-9255-4792-9F47-E7C34FE0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18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81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DD22-3901-4017-BEC8-FE8750DFA061}" type="datetime1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7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C933-04EF-4125-ADB5-D4BD0A1A7597}" type="datetime1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5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61BA-192C-433C-B416-72651F1A78EB}" type="datetime1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9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D14A-2C09-4031-875B-FB5485C85F52}" type="datetime1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9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CD92-15F1-49C0-B076-705046C4361F}" type="datetime1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2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FDAB-3BD4-4BC8-9BA6-6E4ABE132CE6}" type="datetime1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3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CD49-AB6B-49EC-B1AF-BDD79E29A726}" type="datetime1">
              <a:rPr lang="en-US" smtClean="0"/>
              <a:t>6/10/2015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5D71-C980-4D30-8EE3-BAE218D8A89F}" type="datetime1">
              <a:rPr lang="en-US" smtClean="0"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7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CC4E-4914-4E8E-BF6E-87F5D8F00C88}" type="datetime1">
              <a:rPr lang="en-US" smtClean="0"/>
              <a:t>6/10/2015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2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7A51-EA70-40F7-9C72-010BE2156940}" type="datetime1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6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08AD-95BA-4196-BE39-DD6DCC1516CB}" type="datetime1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8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2C01F-FF40-4B38-A4B4-3E540EF55F9E}" type="datetime1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3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763000" cy="2916198"/>
          </a:xfrm>
        </p:spPr>
        <p:txBody>
          <a:bodyPr>
            <a:noAutofit/>
          </a:bodyPr>
          <a:lstStyle/>
          <a:p>
            <a:r>
              <a:rPr lang="en-US" sz="3600" b="1" dirty="0"/>
              <a:t>TÌM CHUỖI CON BẤT THƯỜNG TRONG DỮ LIỆU CHUỖI THỜI GIAN BẰNG PHƯƠNG PHÁP ĐÁNH GIÁ HỆ SỐ BẤT THƯỜNG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46482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+mj-lt"/>
              </a:rPr>
              <a:t>GVHD:  </a:t>
            </a:r>
            <a:r>
              <a:rPr lang="en-US" sz="2400" b="1" dirty="0" smtClean="0">
                <a:latin typeface="+mj-lt"/>
              </a:rPr>
              <a:t>PGS.TS </a:t>
            </a:r>
            <a:r>
              <a:rPr lang="en-US" sz="2400" b="1" dirty="0" err="1">
                <a:latin typeface="+mj-lt"/>
              </a:rPr>
              <a:t>Dương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Tuấn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Anh</a:t>
            </a:r>
            <a:endParaRPr lang="en-US" sz="2400" dirty="0" smtClean="0">
              <a:latin typeface="+mj-lt"/>
            </a:endParaRPr>
          </a:p>
          <a:p>
            <a:pPr algn="l"/>
            <a:r>
              <a:rPr lang="en-US" sz="2400" b="1" i="1" dirty="0" smtClean="0">
                <a:latin typeface="+mj-lt"/>
              </a:rPr>
              <a:t>HV:</a:t>
            </a:r>
            <a:r>
              <a:rPr lang="en-US" sz="2400" b="1" dirty="0" smtClean="0">
                <a:latin typeface="+mj-lt"/>
              </a:rPr>
              <a:t>  </a:t>
            </a:r>
            <a:r>
              <a:rPr lang="en-US" sz="2400" b="1" dirty="0" err="1">
                <a:latin typeface="+mj-lt"/>
              </a:rPr>
              <a:t>Ngô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Duy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Khánh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Vy</a:t>
            </a:r>
            <a:endParaRPr lang="en-US" sz="2400" dirty="0">
              <a:latin typeface="+mj-lt"/>
            </a:endParaRPr>
          </a:p>
          <a:p>
            <a:pPr algn="l"/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32004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latin typeface="+mj-lt"/>
              </a:rPr>
              <a:t>Đề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cương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luận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văn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47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Hot Sax (</a:t>
            </a:r>
            <a:r>
              <a:rPr lang="en-US" dirty="0"/>
              <a:t>E. Keogh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WAT (Y. Bu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M.Leng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HOT SAX </a:t>
            </a:r>
            <a:r>
              <a:rPr lang="en-US" dirty="0" err="1" smtClean="0"/>
              <a:t>và</a:t>
            </a:r>
            <a:r>
              <a:rPr lang="en-US" dirty="0" smtClean="0"/>
              <a:t> WAT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con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 </a:t>
            </a:r>
            <a:r>
              <a:rPr lang="en-US" dirty="0" err="1"/>
              <a:t>khớp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Dùng</a:t>
            </a:r>
            <a:r>
              <a:rPr lang="en-US" dirty="0" smtClean="0"/>
              <a:t> heuristic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brute-force.</a:t>
            </a:r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: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Euclid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HOT SAX </a:t>
            </a:r>
            <a:r>
              <a:rPr lang="en-US" dirty="0" err="1"/>
              <a:t>và</a:t>
            </a:r>
            <a:r>
              <a:rPr lang="en-US" dirty="0"/>
              <a:t> WAT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12</a:t>
            </a:fld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543800" cy="51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887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HOT SAX </a:t>
            </a:r>
            <a:r>
              <a:rPr lang="en-US" dirty="0" err="1"/>
              <a:t>và</a:t>
            </a:r>
            <a:r>
              <a:rPr lang="en-US" dirty="0"/>
              <a:t> WAT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con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i="1" dirty="0" smtClean="0"/>
              <a:t>n</a:t>
            </a:r>
            <a:r>
              <a:rPr lang="en-US" dirty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SAX.</a:t>
            </a:r>
          </a:p>
          <a:p>
            <a:pPr lvl="1"/>
            <a:r>
              <a:rPr lang="en-US" dirty="0" smtClean="0"/>
              <a:t>HOT SAX </a:t>
            </a:r>
            <a:r>
              <a:rPr lang="en-US" dirty="0" err="1" smtClean="0"/>
              <a:t>dùng</a:t>
            </a:r>
            <a:r>
              <a:rPr lang="en-US" dirty="0" smtClean="0"/>
              <a:t> PAA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endParaRPr lang="en-US" dirty="0" smtClean="0"/>
          </a:p>
          <a:p>
            <a:pPr lvl="1"/>
            <a:r>
              <a:rPr lang="en-US" dirty="0" smtClean="0"/>
              <a:t>WAT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</a:t>
            </a:r>
            <a:r>
              <a:rPr lang="en-US" dirty="0" err="1" smtClean="0"/>
              <a:t>Haar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SAX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con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con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ở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endParaRPr lang="en-US" dirty="0" smtClean="0"/>
          </a:p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con ở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con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ở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1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HOT SAX </a:t>
            </a:r>
            <a:r>
              <a:rPr lang="en-US" dirty="0" err="1"/>
              <a:t>và</a:t>
            </a:r>
            <a:r>
              <a:rPr lang="en-US" dirty="0"/>
              <a:t> WAT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7135906" cy="2914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861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HOT SAX </a:t>
            </a:r>
            <a:r>
              <a:rPr lang="en-US" dirty="0" err="1"/>
              <a:t>và</a:t>
            </a:r>
            <a:r>
              <a:rPr lang="en-US" dirty="0"/>
              <a:t> WAT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15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019800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33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HOT SAX </a:t>
            </a:r>
            <a:r>
              <a:rPr lang="en-US" dirty="0" err="1"/>
              <a:t>và</a:t>
            </a:r>
            <a:r>
              <a:rPr lang="en-US" dirty="0"/>
              <a:t> WAT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i="1" dirty="0" smtClean="0"/>
              <a:t>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con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5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M.Leng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con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: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xoắn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M.Leng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sự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B1: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trược</a:t>
            </a:r>
            <a:r>
              <a:rPr lang="en-US" dirty="0" smtClean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xấp</a:t>
            </a:r>
            <a:r>
              <a:rPr lang="en-US" dirty="0"/>
              <a:t> </a:t>
            </a:r>
            <a:r>
              <a:rPr lang="en-US" dirty="0" err="1"/>
              <a:t>xỉ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2 </a:t>
            </a:r>
            <a:r>
              <a:rPr lang="en-US" i="1" dirty="0"/>
              <a:t>f(t) = b</a:t>
            </a:r>
            <a:r>
              <a:rPr lang="en-US" i="1" baseline="-25000" dirty="0"/>
              <a:t>0</a:t>
            </a:r>
            <a:r>
              <a:rPr lang="en-US" i="1" dirty="0"/>
              <a:t> + b</a:t>
            </a:r>
            <a:r>
              <a:rPr lang="en-US" i="1" baseline="-25000" dirty="0"/>
              <a:t>1</a:t>
            </a:r>
            <a:r>
              <a:rPr lang="en-US" i="1" dirty="0"/>
              <a:t>t  + b</a:t>
            </a:r>
            <a:r>
              <a:rPr lang="en-US" i="1" baseline="-25000" dirty="0"/>
              <a:t>2</a:t>
            </a:r>
            <a:r>
              <a:rPr lang="en-US" i="1" dirty="0"/>
              <a:t>t</a:t>
            </a:r>
            <a:r>
              <a:rPr lang="en-US" i="1" baseline="30000" dirty="0"/>
              <a:t>2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baseline="30000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i="1" dirty="0"/>
              <a:t>ε</a:t>
            </a:r>
            <a:r>
              <a:rPr lang="en-US" i="1" baseline="-25000" dirty="0"/>
              <a:t>1­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. </a:t>
            </a:r>
          </a:p>
          <a:p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i="1" dirty="0"/>
              <a:t>i</a:t>
            </a:r>
            <a:r>
              <a:rPr lang="en-US" i="1" dirty="0" smtClean="0"/>
              <a:t> </a:t>
            </a:r>
            <a:r>
              <a:rPr lang="en-US" i="1" dirty="0"/>
              <a:t>(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i="1" dirty="0"/>
              <a:t>,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/>
              <a:t>con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i="1" dirty="0"/>
              <a:t>i+1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i="1" baseline="-25000" dirty="0"/>
              <a:t>i+1</a:t>
            </a:r>
            <a:r>
              <a:rPr lang="en-US" i="1" dirty="0"/>
              <a:t>=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i="1" dirty="0" err="1"/>
              <a:t>+j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i="1" dirty="0"/>
              <a:t>j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i="1" dirty="0"/>
              <a:t>,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i="1" dirty="0"/>
              <a:t> + j,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i="1" dirty="0"/>
              <a:t> + j)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i="1" dirty="0"/>
              <a:t>ε</a:t>
            </a:r>
            <a:r>
              <a:rPr lang="en-US" i="1" baseline="-25000" dirty="0"/>
              <a:t>2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i="1" dirty="0"/>
              <a:t>j ≥ (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i="1" dirty="0"/>
              <a:t>- 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i="1" dirty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M.Leng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sự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B2: </a:t>
                </a:r>
                <a:r>
                  <a:rPr lang="en-US" dirty="0" err="1"/>
                  <a:t>xây</a:t>
                </a:r>
                <a:r>
                  <a:rPr lang="en-US" dirty="0"/>
                  <a:t> </a:t>
                </a:r>
                <a:r>
                  <a:rPr lang="en-US" dirty="0" err="1"/>
                  <a:t>dựng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ma </a:t>
                </a:r>
                <a:r>
                  <a:rPr lang="en-US" dirty="0" err="1"/>
                  <a:t>trận</a:t>
                </a:r>
                <a:r>
                  <a:rPr lang="en-US" dirty="0"/>
                  <a:t> </a:t>
                </a:r>
                <a:r>
                  <a:rPr lang="en-US" dirty="0" err="1"/>
                  <a:t>khoảng</a:t>
                </a:r>
                <a:r>
                  <a:rPr lang="en-US" dirty="0"/>
                  <a:t> </a:t>
                </a:r>
                <a:r>
                  <a:rPr lang="en-US" dirty="0" err="1"/>
                  <a:t>cách</a:t>
                </a:r>
                <a:r>
                  <a:rPr lang="en-US" dirty="0"/>
                  <a:t> </a:t>
                </a:r>
                <a:r>
                  <a:rPr lang="en-US" i="1" dirty="0"/>
                  <a:t>D = (</a:t>
                </a:r>
                <a:r>
                  <a:rPr lang="en-US" i="1" dirty="0" err="1" smtClean="0"/>
                  <a:t>d</a:t>
                </a:r>
                <a:r>
                  <a:rPr lang="en-US" i="1" baseline="-25000" dirty="0" err="1" smtClean="0"/>
                  <a:t>ij</a:t>
                </a:r>
                <a:r>
                  <a:rPr lang="en-US" i="1" dirty="0" smtClean="0"/>
                  <a:t>)</a:t>
                </a:r>
                <a:r>
                  <a:rPr lang="en-US" i="1" baseline="-25000" dirty="0" err="1" smtClean="0"/>
                  <a:t>mxm</a:t>
                </a:r>
                <a:r>
                  <a:rPr lang="en-US" i="1" baseline="-25000" dirty="0" smtClean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>
                            <a:latin typeface="Cambria Math"/>
                          </a:rPr>
                          <m:t>=</m:t>
                        </m:r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min</m:t>
                                </m:r>
                              </m:sub>
                            </m:sSub>
                            <m:r>
                              <a:rPr lang="en-US">
                                <a:latin typeface="Cambria Math"/>
                              </a:rPr>
                              <m:t>≤</m:t>
                            </m:r>
                            <m:r>
                              <m:rPr>
                                <m:nor/>
                              </m:rPr>
                              <a:rPr lang="en-US" i="1"/>
                              <m:t> </m:t>
                            </m:r>
                            <m:r>
                              <a:rPr lang="en-US" i="1">
                                <a:latin typeface="Cambria Math"/>
                              </a:rPr>
                              <m:t>𝑙</m:t>
                            </m:r>
                            <m:r>
                              <a:rPr lang="en-US">
                                <a:latin typeface="Cambria Math"/>
                              </a:rPr>
                              <m:t>≤</m:t>
                            </m:r>
                            <m:r>
                              <m:rPr>
                                <m:nor/>
                              </m:rPr>
                              <a:rPr lang="en-US" i="1"/>
                              <m:t> 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max</m:t>
                                </m:r>
                              </m:sub>
                            </m:sSub>
                          </m:lim>
                        </m:limLow>
                        <m:r>
                          <a:rPr lang="en-US" i="1">
                            <a:latin typeface="Cambria Math"/>
                          </a:rPr>
                          <m:t>𝐷𝑖𝑠𝑡</m:t>
                        </m:r>
                        <m:r>
                          <a:rPr lang="en-US">
                            <a:latin typeface="Cambria Math"/>
                          </a:rPr>
                          <m:t>((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/>
                          </a:rPr>
                          <m:t>),(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𝑙</m:t>
                        </m:r>
                        <m:r>
                          <a:rPr lang="en-US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Tính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hệ</a:t>
                </a:r>
                <a:r>
                  <a:rPr lang="en-US" dirty="0" smtClean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bất</a:t>
                </a:r>
                <a:r>
                  <a:rPr lang="en-US" dirty="0"/>
                  <a:t> </a:t>
                </a:r>
                <a:r>
                  <a:rPr lang="en-US" dirty="0" err="1"/>
                  <a:t>thường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chuỗi</a:t>
                </a:r>
                <a:r>
                  <a:rPr lang="en-US" dirty="0"/>
                  <a:t> con </a:t>
                </a:r>
                <a:r>
                  <a:rPr lang="en-US" dirty="0" err="1"/>
                  <a:t>theo</a:t>
                </a:r>
                <a:r>
                  <a:rPr lang="en-US" dirty="0"/>
                  <a:t> </a:t>
                </a:r>
                <a:r>
                  <a:rPr lang="en-US" dirty="0" err="1"/>
                  <a:t>khoảng</a:t>
                </a:r>
                <a:r>
                  <a:rPr lang="en-US" dirty="0"/>
                  <a:t> </a:t>
                </a:r>
                <a:r>
                  <a:rPr lang="en-US" dirty="0" err="1"/>
                  <a:t>cách</a:t>
                </a:r>
                <a:r>
                  <a:rPr lang="en-US" dirty="0"/>
                  <a:t> </a:t>
                </a:r>
                <a:r>
                  <a:rPr lang="en-US" dirty="0" err="1"/>
                  <a:t>thứ</a:t>
                </a:r>
                <a:r>
                  <a:rPr lang="en-US" dirty="0"/>
                  <a:t> </a:t>
                </a:r>
                <a:r>
                  <a:rPr lang="en-US" i="1" dirty="0"/>
                  <a:t>k</a:t>
                </a:r>
                <a:r>
                  <a:rPr lang="en-US" dirty="0"/>
                  <a:t> (</a:t>
                </a:r>
                <a:r>
                  <a:rPr lang="en-US" i="1" dirty="0"/>
                  <a:t>k-</a:t>
                </a:r>
                <a:r>
                  <a:rPr lang="en-US" i="1" dirty="0" err="1"/>
                  <a:t>dist</a:t>
                </a:r>
                <a:r>
                  <a:rPr lang="en-US" dirty="0"/>
                  <a:t>). </a:t>
                </a:r>
                <a:r>
                  <a:rPr lang="en-US" dirty="0" err="1"/>
                  <a:t>Những</a:t>
                </a:r>
                <a:r>
                  <a:rPr lang="en-US" dirty="0"/>
                  <a:t> </a:t>
                </a:r>
                <a:r>
                  <a:rPr lang="en-US" dirty="0" err="1"/>
                  <a:t>chuỗi</a:t>
                </a:r>
                <a:r>
                  <a:rPr lang="en-US" dirty="0"/>
                  <a:t> </a:t>
                </a:r>
                <a:r>
                  <a:rPr lang="en-US" dirty="0" err="1"/>
                  <a:t>nào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bất</a:t>
                </a:r>
                <a:r>
                  <a:rPr lang="en-US" dirty="0"/>
                  <a:t> </a:t>
                </a:r>
                <a:r>
                  <a:rPr lang="en-US" dirty="0" err="1"/>
                  <a:t>thường</a:t>
                </a:r>
                <a:r>
                  <a:rPr lang="en-US" dirty="0"/>
                  <a:t> </a:t>
                </a:r>
                <a:r>
                  <a:rPr lang="en-US" dirty="0" err="1"/>
                  <a:t>lớn</a:t>
                </a:r>
                <a:r>
                  <a:rPr lang="en-US" dirty="0"/>
                  <a:t> </a:t>
                </a:r>
                <a:r>
                  <a:rPr lang="en-US" dirty="0" err="1"/>
                  <a:t>hơn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người</a:t>
                </a:r>
                <a:r>
                  <a:rPr lang="en-US" dirty="0"/>
                  <a:t> </a:t>
                </a:r>
                <a:r>
                  <a:rPr lang="en-US" dirty="0" err="1"/>
                  <a:t>dùng</a:t>
                </a:r>
                <a:r>
                  <a:rPr lang="en-US" dirty="0"/>
                  <a:t> </a:t>
                </a:r>
                <a:r>
                  <a:rPr lang="en-US" dirty="0" err="1"/>
                  <a:t>chọn</a:t>
                </a:r>
                <a:r>
                  <a:rPr lang="en-US" dirty="0"/>
                  <a:t> </a:t>
                </a:r>
                <a:r>
                  <a:rPr lang="en-US" i="1" dirty="0"/>
                  <a:t>α</a:t>
                </a:r>
                <a:r>
                  <a:rPr lang="en-US" i="1" baseline="-25000" dirty="0"/>
                  <a:t>0</a:t>
                </a:r>
                <a:r>
                  <a:rPr lang="en-US" dirty="0"/>
                  <a:t>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chuỗi</a:t>
                </a:r>
                <a:r>
                  <a:rPr lang="en-US" dirty="0"/>
                  <a:t> </a:t>
                </a:r>
                <a:r>
                  <a:rPr lang="en-US" dirty="0" err="1"/>
                  <a:t>đó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chuỗi</a:t>
                </a:r>
                <a:r>
                  <a:rPr lang="en-US" dirty="0"/>
                  <a:t> con </a:t>
                </a:r>
                <a:r>
                  <a:rPr lang="en-US" dirty="0" err="1"/>
                  <a:t>bất</a:t>
                </a:r>
                <a:r>
                  <a:rPr lang="en-US" dirty="0"/>
                  <a:t> </a:t>
                </a:r>
                <a:r>
                  <a:rPr lang="en-US" dirty="0" err="1" smtClean="0"/>
                  <a:t>thường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b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5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>
                <a:latin typeface="+mj-lt"/>
              </a:rPr>
              <a:t>Giới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thiệu</a:t>
            </a:r>
            <a:r>
              <a:rPr lang="en-US" sz="2400" dirty="0" smtClean="0">
                <a:latin typeface="+mj-lt"/>
              </a:rPr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>
                <a:latin typeface="+mj-lt"/>
              </a:rPr>
              <a:t>Một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số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định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nghĩa</a:t>
            </a:r>
            <a:endParaRPr lang="en-US" sz="24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>
                <a:latin typeface="+mj-lt"/>
              </a:rPr>
              <a:t>Các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cộng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trình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liên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quan</a:t>
            </a:r>
            <a:endParaRPr lang="en-US" sz="24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>
                <a:latin typeface="+mj-lt"/>
              </a:rPr>
              <a:t>Nội</a:t>
            </a:r>
            <a:r>
              <a:rPr lang="en-US" sz="2400" dirty="0" smtClean="0">
                <a:latin typeface="+mj-lt"/>
              </a:rPr>
              <a:t> dung </a:t>
            </a:r>
            <a:r>
              <a:rPr lang="en-US" sz="2400" dirty="0" err="1" smtClean="0">
                <a:latin typeface="+mj-lt"/>
              </a:rPr>
              <a:t>nghiên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cứu</a:t>
            </a:r>
            <a:endParaRPr lang="en-US" sz="24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Q&amp;A</a:t>
            </a: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63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M.Leng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sự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B3: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i="1" dirty="0"/>
              <a:t>,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err="1"/>
              <a:t>s</a:t>
            </a:r>
            <a:r>
              <a:rPr lang="en-US" i="1" baseline="-25000" dirty="0" err="1"/>
              <a:t>j</a:t>
            </a:r>
            <a:r>
              <a:rPr lang="en-US" i="1" dirty="0"/>
              <a:t>, </a:t>
            </a:r>
            <a:r>
              <a:rPr lang="en-US" i="1" dirty="0" err="1"/>
              <a:t>e</a:t>
            </a:r>
            <a:r>
              <a:rPr lang="en-US" i="1" baseline="-25000" dirty="0" err="1"/>
              <a:t>j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i="1" dirty="0"/>
              <a:t> ≤ </a:t>
            </a:r>
            <a:r>
              <a:rPr lang="en-US" i="1" dirty="0" err="1"/>
              <a:t>s</a:t>
            </a:r>
            <a:r>
              <a:rPr lang="en-US" i="1" baseline="-25000" dirty="0" err="1"/>
              <a:t>j</a:t>
            </a:r>
            <a:r>
              <a:rPr lang="en-US" i="1" dirty="0"/>
              <a:t> ≤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trộn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 </a:t>
            </a:r>
            <a:r>
              <a:rPr lang="en-US" i="1" dirty="0"/>
              <a:t>(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i="1" dirty="0"/>
              <a:t>, </a:t>
            </a:r>
            <a:r>
              <a:rPr lang="en-US" i="1" dirty="0" err="1"/>
              <a:t>e</a:t>
            </a:r>
            <a:r>
              <a:rPr lang="en-US" i="1" baseline="-25000" dirty="0" err="1"/>
              <a:t>j</a:t>
            </a:r>
            <a:r>
              <a:rPr lang="en-US" i="1" dirty="0"/>
              <a:t>).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i="1" dirty="0" err="1"/>
              <a:t>nếu</a:t>
            </a:r>
            <a:r>
              <a:rPr lang="en-US" i="1" dirty="0"/>
              <a:t> </a:t>
            </a:r>
            <a:r>
              <a:rPr lang="en-US" i="1" dirty="0" err="1"/>
              <a:t>s</a:t>
            </a:r>
            <a:r>
              <a:rPr lang="en-US" i="1" baseline="-25000" dirty="0" err="1"/>
              <a:t>j</a:t>
            </a:r>
            <a:r>
              <a:rPr lang="en-US" i="1" dirty="0"/>
              <a:t> ≤ 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i="1" dirty="0"/>
              <a:t> ≤ </a:t>
            </a:r>
            <a:r>
              <a:rPr lang="en-US" i="1" dirty="0" err="1"/>
              <a:t>e</a:t>
            </a:r>
            <a:r>
              <a:rPr lang="en-US" i="1" baseline="-25000" dirty="0" err="1"/>
              <a:t>j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trộn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 </a:t>
            </a:r>
            <a:r>
              <a:rPr lang="en-US" i="1" dirty="0"/>
              <a:t>(</a:t>
            </a:r>
            <a:r>
              <a:rPr lang="en-US" i="1" dirty="0" err="1"/>
              <a:t>s</a:t>
            </a:r>
            <a:r>
              <a:rPr lang="en-US" i="1" baseline="-25000" dirty="0" err="1"/>
              <a:t>j</a:t>
            </a:r>
            <a:r>
              <a:rPr lang="en-US" i="1" dirty="0"/>
              <a:t>,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i="1" dirty="0" smtClean="0"/>
              <a:t>)</a:t>
            </a:r>
          </a:p>
          <a:p>
            <a:r>
              <a:rPr lang="en-US" i="1" dirty="0"/>
              <a:t>k</a:t>
            </a:r>
            <a:r>
              <a:rPr lang="en-US" i="1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0.05</a:t>
            </a:r>
            <a:r>
              <a:rPr lang="en-US" i="1" dirty="0" smtClean="0"/>
              <a:t>m</a:t>
            </a:r>
            <a:r>
              <a:rPr lang="en-US" dirty="0" smtClean="0"/>
              <a:t>. </a:t>
            </a:r>
          </a:p>
          <a:p>
            <a:r>
              <a:rPr lang="en-US" i="1" dirty="0" smtClean="0"/>
              <a:t>α</a:t>
            </a:r>
            <a:r>
              <a:rPr lang="en-US" i="1" baseline="-25000" dirty="0" smtClean="0"/>
              <a:t>0</a:t>
            </a:r>
            <a:r>
              <a:rPr lang="en-US" i="1" baseline="-25000" dirty="0"/>
              <a:t>­</a:t>
            </a:r>
            <a:r>
              <a:rPr lang="en-US" dirty="0"/>
              <a:t> =</a:t>
            </a:r>
            <a:r>
              <a:rPr lang="en-US" dirty="0" smtClean="0"/>
              <a:t> </a:t>
            </a:r>
            <a:r>
              <a:rPr lang="en-US" dirty="0"/>
              <a:t>3 </a:t>
            </a:r>
            <a:endParaRPr lang="en-US" dirty="0" smtClean="0"/>
          </a:p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xoắn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/>
              <a:t> </a:t>
            </a:r>
            <a:r>
              <a:rPr lang="en-US" dirty="0" smtClean="0"/>
              <a:t>-&gt;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6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M.Leng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Euclid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xoắn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22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endParaRPr lang="en-US" dirty="0" smtClean="0"/>
          </a:p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Euclid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96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err="1"/>
                  <a:t>B</a:t>
                </a:r>
                <a:r>
                  <a:rPr lang="en-US" dirty="0" err="1" smtClean="0"/>
                  <a:t>iến</a:t>
                </a:r>
                <a:r>
                  <a:rPr lang="en-US" dirty="0" smtClean="0"/>
                  <a:t> </a:t>
                </a:r>
                <a:r>
                  <a:rPr lang="en-US" dirty="0" err="1"/>
                  <a:t>đổi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chuỗi</a:t>
                </a:r>
                <a:r>
                  <a:rPr lang="en-US" dirty="0"/>
                  <a:t> </a:t>
                </a:r>
                <a:r>
                  <a:rPr lang="en-US" dirty="0" err="1"/>
                  <a:t>thời</a:t>
                </a:r>
                <a:r>
                  <a:rPr lang="en-US" dirty="0"/>
                  <a:t> </a:t>
                </a:r>
                <a:r>
                  <a:rPr lang="en-US" dirty="0" err="1"/>
                  <a:t>gian</a:t>
                </a:r>
                <a:r>
                  <a:rPr lang="en-US" dirty="0"/>
                  <a:t> </a:t>
                </a:r>
                <a:r>
                  <a:rPr lang="en-US" i="1" dirty="0"/>
                  <a:t>T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chiều</a:t>
                </a:r>
                <a:r>
                  <a:rPr lang="en-US" dirty="0"/>
                  <a:t> </a:t>
                </a:r>
                <a:r>
                  <a:rPr lang="en-US" dirty="0" err="1"/>
                  <a:t>dài</a:t>
                </a:r>
                <a:r>
                  <a:rPr lang="en-US" dirty="0"/>
                  <a:t> </a:t>
                </a:r>
                <a:r>
                  <a:rPr lang="en-US" i="1" dirty="0"/>
                  <a:t>n</a:t>
                </a:r>
                <a:r>
                  <a:rPr lang="en-US" dirty="0"/>
                  <a:t> (</a:t>
                </a:r>
                <a:r>
                  <a:rPr lang="en-US" i="1" dirty="0"/>
                  <a:t>T={y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, y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, …,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n</a:t>
                </a:r>
                <a:r>
                  <a:rPr lang="en-US" i="1" dirty="0"/>
                  <a:t>})</a:t>
                </a:r>
                <a:r>
                  <a:rPr lang="en-US" dirty="0"/>
                  <a:t> </a:t>
                </a:r>
                <a:r>
                  <a:rPr lang="en-US" dirty="0" err="1"/>
                  <a:t>thành</a:t>
                </a:r>
                <a:r>
                  <a:rPr lang="en-US" dirty="0"/>
                  <a:t> </a:t>
                </a:r>
                <a:r>
                  <a:rPr lang="en-US" i="1" dirty="0"/>
                  <a:t>n</a:t>
                </a:r>
                <a:r>
                  <a:rPr lang="en-US" i="1" dirty="0" smtClean="0"/>
                  <a:t>’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 </a:t>
                </a:r>
                <a:r>
                  <a:rPr lang="en-US" i="1" dirty="0" smtClean="0"/>
                  <a:t>Y_MAX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i="1" dirty="0"/>
                  <a:t>MAX{y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, …,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n</a:t>
                </a:r>
                <a:r>
                  <a:rPr lang="en-US" i="1" dirty="0"/>
                  <a:t>}, Y_MIN = MIN{y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, …,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n</a:t>
                </a:r>
                <a:r>
                  <a:rPr lang="en-US" i="1" dirty="0"/>
                  <a:t> }</a:t>
                </a:r>
                <a:r>
                  <a:rPr lang="en-US" dirty="0"/>
                  <a:t>. </a:t>
                </a:r>
              </a:p>
              <a:p>
                <a:r>
                  <a:rPr lang="en-US" i="1" dirty="0" smtClean="0"/>
                  <a:t>I</a:t>
                </a:r>
                <a:r>
                  <a:rPr lang="en-US" dirty="0" smtClean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tâm</a:t>
                </a:r>
                <a:r>
                  <a:rPr lang="en-US" dirty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tọa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độ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X_C </a:t>
                </a:r>
                <a:r>
                  <a:rPr lang="en-US" i="1" dirty="0"/>
                  <a:t>= n/2, Y_C = (Y_MAX + Y_MIN)/2</a:t>
                </a:r>
                <a:r>
                  <a:rPr lang="en-US" dirty="0"/>
                  <a:t>. </a:t>
                </a:r>
              </a:p>
              <a:p>
                <a:r>
                  <a:rPr lang="en-US" dirty="0" err="1" smtClean="0"/>
                  <a:t>Thực</a:t>
                </a:r>
                <a:r>
                  <a:rPr lang="en-US" dirty="0" smtClean="0"/>
                  <a:t> </a:t>
                </a:r>
                <a:r>
                  <a:rPr lang="en-US" dirty="0" err="1"/>
                  <a:t>hiện</a:t>
                </a:r>
                <a:r>
                  <a:rPr lang="en-US" dirty="0"/>
                  <a:t> </a:t>
                </a:r>
                <a:r>
                  <a:rPr lang="en-US" dirty="0" err="1"/>
                  <a:t>phép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 </a:t>
                </a:r>
                <a:r>
                  <a:rPr lang="en-US" dirty="0" err="1"/>
                  <a:t>vị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tâm</a:t>
                </a:r>
                <a:r>
                  <a:rPr lang="en-US" dirty="0"/>
                  <a:t> </a:t>
                </a:r>
                <a:r>
                  <a:rPr lang="en-US" i="1" dirty="0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tỉ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i="1" dirty="0"/>
                  <a:t>k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>
                            <a:latin typeface="Cambria Math"/>
                          </a:rPr>
                          <m:t>′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62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Function </a:t>
            </a:r>
            <a:r>
              <a:rPr lang="en-US" i="1" dirty="0" err="1" smtClean="0"/>
              <a:t>Dist</a:t>
            </a:r>
            <a:r>
              <a:rPr lang="en-US" i="1" dirty="0" smtClean="0"/>
              <a:t>(X, Y)</a:t>
            </a:r>
          </a:p>
          <a:p>
            <a:pPr marL="457200" lvl="1" indent="0">
              <a:buNone/>
            </a:pPr>
            <a:r>
              <a:rPr lang="en-US" i="1" dirty="0" smtClean="0"/>
              <a:t>if(</a:t>
            </a:r>
            <a:r>
              <a:rPr lang="en-US" i="1" dirty="0" err="1" smtClean="0"/>
              <a:t>X.length</a:t>
            </a:r>
            <a:r>
              <a:rPr lang="en-US" i="1" dirty="0" smtClean="0"/>
              <a:t> == </a:t>
            </a:r>
            <a:r>
              <a:rPr lang="en-US" i="1" dirty="0" err="1" smtClean="0"/>
              <a:t>Y.length</a:t>
            </a:r>
            <a:r>
              <a:rPr lang="en-US" i="1" dirty="0" smtClean="0"/>
              <a:t>)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return </a:t>
            </a:r>
            <a:r>
              <a:rPr lang="en-US" i="1" dirty="0"/>
              <a:t>Euclid(X,Y)</a:t>
            </a:r>
          </a:p>
          <a:p>
            <a:pPr marL="457200" lvl="1" indent="0">
              <a:buNone/>
            </a:pPr>
            <a:r>
              <a:rPr lang="en-US" i="1" dirty="0" smtClean="0"/>
              <a:t>Else if(</a:t>
            </a:r>
            <a:r>
              <a:rPr lang="en-US" i="1" dirty="0" err="1" smtClean="0"/>
              <a:t>X.length</a:t>
            </a:r>
            <a:r>
              <a:rPr lang="en-US" i="1" dirty="0" smtClean="0"/>
              <a:t> &lt; </a:t>
            </a:r>
            <a:r>
              <a:rPr lang="en-US" i="1" dirty="0" err="1" smtClean="0"/>
              <a:t>Y.length</a:t>
            </a:r>
            <a:r>
              <a:rPr lang="en-US" i="1" dirty="0" smtClean="0"/>
              <a:t>)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Y’ = Homothetic(Y, </a:t>
            </a:r>
            <a:r>
              <a:rPr lang="en-US" i="1" dirty="0" err="1" smtClean="0"/>
              <a:t>X.length</a:t>
            </a:r>
            <a:r>
              <a:rPr lang="en-US" i="1" dirty="0" smtClean="0"/>
              <a:t>)</a:t>
            </a:r>
          </a:p>
          <a:p>
            <a:pPr marL="457200" lvl="1" indent="0">
              <a:buNone/>
            </a:pPr>
            <a:r>
              <a:rPr lang="en-US" i="1" dirty="0"/>
              <a:t>	return </a:t>
            </a:r>
            <a:r>
              <a:rPr lang="en-US" i="1" dirty="0" smtClean="0"/>
              <a:t>Euclid(X,Y’)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Else if(</a:t>
            </a:r>
            <a:r>
              <a:rPr lang="en-US" i="1" dirty="0" err="1"/>
              <a:t>X.length</a:t>
            </a:r>
            <a:r>
              <a:rPr lang="en-US" i="1" dirty="0"/>
              <a:t> </a:t>
            </a:r>
            <a:r>
              <a:rPr lang="en-US" i="1" dirty="0" smtClean="0"/>
              <a:t>&gt; </a:t>
            </a:r>
            <a:r>
              <a:rPr lang="en-US" i="1" dirty="0" err="1"/>
              <a:t>Y.length</a:t>
            </a:r>
            <a:r>
              <a:rPr lang="en-US" i="1" dirty="0"/>
              <a:t>)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X’ </a:t>
            </a:r>
            <a:r>
              <a:rPr lang="en-US" i="1" dirty="0"/>
              <a:t>= </a:t>
            </a:r>
            <a:r>
              <a:rPr lang="en-US" i="1" dirty="0" smtClean="0"/>
              <a:t>Homothetic(X, </a:t>
            </a:r>
            <a:r>
              <a:rPr lang="en-US" i="1" dirty="0" err="1" smtClean="0"/>
              <a:t>Y.length</a:t>
            </a:r>
            <a:r>
              <a:rPr lang="en-US" i="1" dirty="0"/>
              <a:t>)</a:t>
            </a:r>
          </a:p>
          <a:p>
            <a:pPr marL="457200" lvl="1" indent="0">
              <a:buNone/>
            </a:pPr>
            <a:r>
              <a:rPr lang="en-US" i="1" dirty="0"/>
              <a:t>	return </a:t>
            </a:r>
            <a:r>
              <a:rPr lang="en-US" i="1" dirty="0" smtClean="0"/>
              <a:t>Euclid(X’,Y)</a:t>
            </a:r>
            <a:endParaRPr lang="en-US" i="1" dirty="0"/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3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4100" dirty="0" err="1" smtClean="0"/>
              <a:t>Tài</a:t>
            </a:r>
            <a:r>
              <a:rPr lang="en-US" sz="4100" dirty="0" smtClean="0"/>
              <a:t> </a:t>
            </a:r>
            <a:r>
              <a:rPr lang="en-US" sz="4100" dirty="0" err="1" smtClean="0"/>
              <a:t>liệu</a:t>
            </a:r>
            <a:r>
              <a:rPr lang="en-US" sz="4100" dirty="0" smtClean="0"/>
              <a:t> </a:t>
            </a:r>
            <a:r>
              <a:rPr lang="en-US" sz="4100" dirty="0" err="1" smtClean="0"/>
              <a:t>tham</a:t>
            </a:r>
            <a:r>
              <a:rPr lang="en-US" sz="4100" dirty="0" smtClean="0"/>
              <a:t> </a:t>
            </a:r>
            <a:r>
              <a:rPr lang="en-US" sz="4100" dirty="0" err="1" smtClean="0"/>
              <a:t>khảo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8229600" cy="6096000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/>
              <a:t>A.W. Fu, O.T. Leung, E. Keogh, J. Lin. </a:t>
            </a:r>
            <a:r>
              <a:rPr lang="en-US" sz="1400" i="1" dirty="0"/>
              <a:t>Finding Time Series Discords Based on </a:t>
            </a:r>
            <a:r>
              <a:rPr lang="en-US" sz="1400" i="1" dirty="0" err="1"/>
              <a:t>Haar</a:t>
            </a:r>
            <a:r>
              <a:rPr lang="en-US" sz="1400" i="1" dirty="0"/>
              <a:t> Transform</a:t>
            </a:r>
            <a:r>
              <a:rPr lang="en-US" sz="1400" dirty="0"/>
              <a:t>. Advanced Data Mining and Applications – ADMA, pp. 31-41, 2006.</a:t>
            </a:r>
          </a:p>
          <a:p>
            <a:r>
              <a:rPr lang="en-US" sz="1400" dirty="0" smtClean="0"/>
              <a:t>C.A</a:t>
            </a:r>
            <a:r>
              <a:rPr lang="en-US" sz="1400" dirty="0"/>
              <a:t>. </a:t>
            </a:r>
            <a:r>
              <a:rPr lang="en-US" sz="1400" dirty="0" err="1"/>
              <a:t>Ratanamahatana</a:t>
            </a:r>
            <a:r>
              <a:rPr lang="en-US" sz="1400" dirty="0"/>
              <a:t>, E. Keogh. </a:t>
            </a:r>
            <a:r>
              <a:rPr lang="en-US" sz="1400" i="1" dirty="0"/>
              <a:t>Making Time-series Classification More Accurate Using Learned Constraints</a:t>
            </a:r>
            <a:r>
              <a:rPr lang="en-US" sz="1400" dirty="0"/>
              <a:t>. In Proceedings of SIAM International Conference on Data Mining, 2004.</a:t>
            </a:r>
          </a:p>
          <a:p>
            <a:r>
              <a:rPr lang="en-US" sz="1400" dirty="0" smtClean="0"/>
              <a:t>C.D</a:t>
            </a:r>
            <a:r>
              <a:rPr lang="en-US" sz="1400" dirty="0"/>
              <a:t>. Truong, H.N. Tin, D.T </a:t>
            </a:r>
            <a:r>
              <a:rPr lang="en-US" sz="1400" dirty="0" err="1"/>
              <a:t>Anh</a:t>
            </a:r>
            <a:r>
              <a:rPr lang="en-US" sz="1400" dirty="0"/>
              <a:t>. </a:t>
            </a:r>
            <a:r>
              <a:rPr lang="en-US" sz="1400" i="1" dirty="0"/>
              <a:t>Combining motif information and neural network for time series prediction</a:t>
            </a:r>
            <a:r>
              <a:rPr lang="en-US" sz="1400" b="1" i="1" dirty="0"/>
              <a:t>. </a:t>
            </a:r>
            <a:r>
              <a:rPr lang="en-US" sz="1400" dirty="0"/>
              <a:t>Int. J. Business Intelligence and Data Mining, vol. 7, no. 4, pp. 318-339, 2012.</a:t>
            </a:r>
          </a:p>
          <a:p>
            <a:r>
              <a:rPr lang="en-US" sz="1400" dirty="0" smtClean="0"/>
              <a:t>D</a:t>
            </a:r>
            <a:r>
              <a:rPr lang="en-US" sz="1400" dirty="0"/>
              <a:t>. </a:t>
            </a:r>
            <a:r>
              <a:rPr lang="en-US" sz="1400" dirty="0" err="1"/>
              <a:t>Lemire</a:t>
            </a:r>
            <a:r>
              <a:rPr lang="en-US" sz="1400" b="1" i="1" dirty="0"/>
              <a:t>. </a:t>
            </a:r>
            <a:r>
              <a:rPr lang="en-US" sz="1400" i="1" dirty="0"/>
              <a:t>A Better Alternative to Piecewise Linear Time Series Segmentation</a:t>
            </a:r>
            <a:r>
              <a:rPr lang="en-US" sz="1400" dirty="0"/>
              <a:t>. Proceedings of the 7</a:t>
            </a:r>
            <a:r>
              <a:rPr lang="en-US" sz="1400" baseline="30000" dirty="0"/>
              <a:t>th</a:t>
            </a:r>
            <a:r>
              <a:rPr lang="en-US" sz="1400" dirty="0"/>
              <a:t> SIAM International Conference on Data Mining, pp. 545-550, 2007.</a:t>
            </a:r>
          </a:p>
          <a:p>
            <a:r>
              <a:rPr lang="en-US" sz="1400" dirty="0" smtClean="0"/>
              <a:t>E</a:t>
            </a:r>
            <a:r>
              <a:rPr lang="en-US" sz="1400" dirty="0"/>
              <a:t>. Keogh, J. Lin, A. Fu. </a:t>
            </a:r>
            <a:r>
              <a:rPr lang="en-US" sz="1400" i="1" dirty="0"/>
              <a:t>HOT SAX: Finding the Most </a:t>
            </a:r>
            <a:r>
              <a:rPr lang="en-US" sz="1400" i="1" dirty="0" err="1"/>
              <a:t>UnusualTime</a:t>
            </a:r>
            <a:r>
              <a:rPr lang="en-US" sz="1400" i="1" dirty="0"/>
              <a:t> Series Subsequence: Algorithms and Applications</a:t>
            </a:r>
            <a:r>
              <a:rPr lang="en-US" sz="1400" b="1" i="1" dirty="0"/>
              <a:t>.</a:t>
            </a:r>
            <a:r>
              <a:rPr lang="en-US" sz="1400" b="1" dirty="0"/>
              <a:t> </a:t>
            </a:r>
            <a:r>
              <a:rPr lang="en-US" sz="1400" dirty="0"/>
              <a:t>Proceedings of the 5th IEEE International Conference on Data Mining, pp. 226-233, 2005. </a:t>
            </a:r>
          </a:p>
          <a:p>
            <a:r>
              <a:rPr lang="en-US" sz="1400" dirty="0" smtClean="0"/>
              <a:t>E</a:t>
            </a:r>
            <a:r>
              <a:rPr lang="en-US" sz="1400" dirty="0"/>
              <a:t>. Keogh, </a:t>
            </a:r>
            <a:r>
              <a:rPr lang="en-US" sz="1400" dirty="0" err="1"/>
              <a:t>K.Chakrabarti</a:t>
            </a:r>
            <a:r>
              <a:rPr lang="en-US" sz="1400" dirty="0"/>
              <a:t>, M. </a:t>
            </a:r>
            <a:r>
              <a:rPr lang="en-US" sz="1400" dirty="0" err="1"/>
              <a:t>Pazzani</a:t>
            </a:r>
            <a:r>
              <a:rPr lang="en-US" sz="1400" dirty="0"/>
              <a:t>, S. </a:t>
            </a:r>
            <a:r>
              <a:rPr lang="en-US" sz="1400" dirty="0" err="1"/>
              <a:t>Mehrotra</a:t>
            </a:r>
            <a:r>
              <a:rPr lang="en-US" sz="1400" dirty="0"/>
              <a:t>. </a:t>
            </a:r>
            <a:r>
              <a:rPr lang="en-US" sz="1400" i="1" dirty="0"/>
              <a:t>Dimensionality </a:t>
            </a:r>
            <a:r>
              <a:rPr lang="en-US" sz="1400" i="1" dirty="0" err="1"/>
              <a:t>Reducion</a:t>
            </a:r>
            <a:r>
              <a:rPr lang="en-US" sz="1400" i="1" dirty="0"/>
              <a:t> for Fast Similarity Search in Large Time Series Database</a:t>
            </a:r>
            <a:r>
              <a:rPr lang="en-US" sz="1400" dirty="0"/>
              <a:t>. Knowledge and Information Systems 3, pp. 263-286, 2001.</a:t>
            </a:r>
          </a:p>
          <a:p>
            <a:r>
              <a:rPr lang="en-US" sz="1400" dirty="0" smtClean="0"/>
              <a:t>E</a:t>
            </a:r>
            <a:r>
              <a:rPr lang="en-US" sz="1400" dirty="0"/>
              <a:t>. Keogh, S. Chu, D. Hart, M. </a:t>
            </a:r>
            <a:r>
              <a:rPr lang="en-US" sz="1400" dirty="0" err="1"/>
              <a:t>Pazzani</a:t>
            </a:r>
            <a:r>
              <a:rPr lang="en-US" sz="1400" dirty="0"/>
              <a:t>.</a:t>
            </a:r>
            <a:r>
              <a:rPr lang="en-US" sz="1400" b="1" dirty="0"/>
              <a:t> </a:t>
            </a:r>
            <a:r>
              <a:rPr lang="en-US" sz="1400" i="1" dirty="0"/>
              <a:t>An Online Algorithm for Segmenting Time Series</a:t>
            </a:r>
            <a:r>
              <a:rPr lang="en-US" sz="1400" b="1" i="1" dirty="0"/>
              <a:t>.</a:t>
            </a:r>
            <a:r>
              <a:rPr lang="en-US" sz="1400" b="1" dirty="0"/>
              <a:t> </a:t>
            </a:r>
            <a:r>
              <a:rPr lang="en-US" sz="1400" dirty="0"/>
              <a:t>Proceedings of the 2001 IEEE International Conference on Data Mining, pp. 289-296, 2001.</a:t>
            </a:r>
          </a:p>
          <a:p>
            <a:r>
              <a:rPr lang="en-US" sz="1400" dirty="0" smtClean="0"/>
              <a:t>J</a:t>
            </a:r>
            <a:r>
              <a:rPr lang="en-US" sz="1400" dirty="0"/>
              <a:t>. Lin, E Keogh, S. </a:t>
            </a:r>
            <a:r>
              <a:rPr lang="en-US" sz="1400" dirty="0" err="1"/>
              <a:t>Lonardi</a:t>
            </a:r>
            <a:r>
              <a:rPr lang="en-US" sz="1400" dirty="0"/>
              <a:t>, B. Chiu. </a:t>
            </a:r>
            <a:r>
              <a:rPr lang="en-US" sz="1400" i="1" dirty="0"/>
              <a:t>A Symbolic Representation of Time Series, with Implications for Streaming Algorithms</a:t>
            </a:r>
            <a:r>
              <a:rPr lang="en-US" sz="1400" dirty="0"/>
              <a:t>. Proceedings of the 8th ACM SIGMOD, pp. 2-11, 2003.</a:t>
            </a:r>
          </a:p>
          <a:p>
            <a:r>
              <a:rPr lang="en-US" sz="1400" dirty="0" smtClean="0"/>
              <a:t>K</a:t>
            </a:r>
            <a:r>
              <a:rPr lang="en-US" sz="1400" dirty="0"/>
              <a:t>. Chan, A.W. Fu. </a:t>
            </a:r>
            <a:r>
              <a:rPr lang="en-US" sz="1400" i="1" dirty="0"/>
              <a:t>Efficient Time Series Matching by Wavelets</a:t>
            </a:r>
            <a:r>
              <a:rPr lang="en-US" sz="1400" dirty="0"/>
              <a:t>. Proceedings of the 15th International Conference on Data Engineering, pp. 126-133, 1999.</a:t>
            </a:r>
          </a:p>
          <a:p>
            <a:r>
              <a:rPr lang="en-US" sz="1400" dirty="0" smtClean="0"/>
              <a:t>M</a:t>
            </a:r>
            <a:r>
              <a:rPr lang="en-US" sz="1400" dirty="0"/>
              <a:t>. </a:t>
            </a:r>
            <a:r>
              <a:rPr lang="en-US" sz="1400" dirty="0" err="1"/>
              <a:t>Leng</a:t>
            </a:r>
            <a:r>
              <a:rPr lang="en-US" sz="1400" dirty="0"/>
              <a:t>, X. Chen, L. Li. </a:t>
            </a:r>
            <a:r>
              <a:rPr lang="en-US" sz="1400" i="1" dirty="0"/>
              <a:t>Variable Length Methods for Detecting Anomaly Patterns in Time Series</a:t>
            </a:r>
            <a:r>
              <a:rPr lang="en-US" sz="1400" dirty="0"/>
              <a:t>. International Symposium on Computational Intelligence and Design, pp. 52-56, 2008.</a:t>
            </a:r>
          </a:p>
          <a:p>
            <a:r>
              <a:rPr lang="en-US" sz="1400" dirty="0" smtClean="0"/>
              <a:t>P</a:t>
            </a:r>
            <a:r>
              <a:rPr lang="en-US" sz="1400" dirty="0"/>
              <a:t>. </a:t>
            </a:r>
            <a:r>
              <a:rPr lang="en-US" sz="1400" dirty="0" err="1"/>
              <a:t>Senin</a:t>
            </a:r>
            <a:r>
              <a:rPr lang="en-US" sz="1400" dirty="0"/>
              <a:t>, J. Lin, X. Wang, T. Oates, S. Gandhi. </a:t>
            </a:r>
            <a:r>
              <a:rPr lang="en-US" sz="1400" i="1" dirty="0"/>
              <a:t>Times Series anomaly discovery with grammar-based compression.</a:t>
            </a:r>
            <a:r>
              <a:rPr lang="en-US" sz="1400" dirty="0"/>
              <a:t> 18th International Conference on Extending Database Technology, pp. 481-492, 2015.</a:t>
            </a:r>
          </a:p>
          <a:p>
            <a:r>
              <a:rPr lang="en-US" sz="1400" dirty="0" smtClean="0"/>
              <a:t>S</a:t>
            </a:r>
            <a:r>
              <a:rPr lang="en-US" sz="1400" dirty="0"/>
              <a:t>. Lee, D. Kwon, S. Lee. </a:t>
            </a:r>
            <a:r>
              <a:rPr lang="en-US" sz="1400" i="1" dirty="0"/>
              <a:t>Efficient Pattern Matching of Time Series Data. </a:t>
            </a:r>
            <a:r>
              <a:rPr lang="en-US" sz="1400" dirty="0"/>
              <a:t>In</a:t>
            </a:r>
            <a:r>
              <a:rPr lang="en-US" sz="1400" i="1" dirty="0"/>
              <a:t> </a:t>
            </a:r>
            <a:r>
              <a:rPr lang="en-US" sz="1400" dirty="0"/>
              <a:t>Proceedings of the 15th International Conference on Industrial and Engineering Applications of Artificial Intelligence and Expert Systems IEA/AIE, pp. 586-595, 2002.</a:t>
            </a:r>
          </a:p>
          <a:p>
            <a:r>
              <a:rPr lang="en-US" sz="1400" dirty="0" smtClean="0"/>
              <a:t>W</a:t>
            </a:r>
            <a:r>
              <a:rPr lang="en-US" sz="1400" dirty="0"/>
              <a:t>. </a:t>
            </a:r>
            <a:r>
              <a:rPr lang="en-US" sz="1400" dirty="0" err="1"/>
              <a:t>Luo</a:t>
            </a:r>
            <a:r>
              <a:rPr lang="en-US" sz="1400" dirty="0"/>
              <a:t>, M. Gallagher, J. Wiles. </a:t>
            </a:r>
            <a:r>
              <a:rPr lang="en-US" sz="1400" i="1" dirty="0"/>
              <a:t>Parameter-Free Search of Time-Series Discord</a:t>
            </a:r>
            <a:r>
              <a:rPr lang="en-US" sz="1400" dirty="0"/>
              <a:t>. Journal of Computer Science and Technology, vol. 28, no. 2, pp. 300-310, 2013.</a:t>
            </a:r>
          </a:p>
          <a:p>
            <a:r>
              <a:rPr lang="en-US" sz="1400" dirty="0" smtClean="0"/>
              <a:t>Y.S</a:t>
            </a:r>
            <a:r>
              <a:rPr lang="en-US" sz="1400" dirty="0"/>
              <a:t>. </a:t>
            </a:r>
            <a:r>
              <a:rPr lang="en-US" sz="1400" dirty="0" err="1"/>
              <a:t>Jeong</a:t>
            </a:r>
            <a:r>
              <a:rPr lang="en-US" sz="1400" dirty="0"/>
              <a:t>, M.K. </a:t>
            </a:r>
            <a:r>
              <a:rPr lang="en-US" sz="1400" dirty="0" err="1"/>
              <a:t>Jeong</a:t>
            </a:r>
            <a:r>
              <a:rPr lang="en-US" sz="1400" dirty="0"/>
              <a:t>, O.A </a:t>
            </a:r>
            <a:r>
              <a:rPr lang="en-US" sz="1400" dirty="0" err="1"/>
              <a:t>Omitaomu</a:t>
            </a:r>
            <a:r>
              <a:rPr lang="en-US" sz="1400" dirty="0"/>
              <a:t>. </a:t>
            </a:r>
            <a:r>
              <a:rPr lang="en-US" sz="1400" i="1" dirty="0"/>
              <a:t>Weighted dynamic time warping for time series classification</a:t>
            </a:r>
            <a:r>
              <a:rPr lang="en-US" sz="1400" dirty="0"/>
              <a:t>. In Pattern Recognition 44, pp. 2231-2240, 2011.</a:t>
            </a:r>
          </a:p>
          <a:p>
            <a:r>
              <a:rPr lang="en-US" sz="1400" dirty="0" smtClean="0"/>
              <a:t>Y</a:t>
            </a:r>
            <a:r>
              <a:rPr lang="en-US" sz="1400" dirty="0"/>
              <a:t>. Bu, T. Leung, A.W. Fu, E. Keogh, J. Pei, S. </a:t>
            </a:r>
            <a:r>
              <a:rPr lang="en-US" sz="1400" dirty="0" err="1"/>
              <a:t>Meshkin</a:t>
            </a:r>
            <a:r>
              <a:rPr lang="en-US" sz="1400" dirty="0"/>
              <a:t>. </a:t>
            </a:r>
            <a:r>
              <a:rPr lang="en-US" sz="1400" i="1" dirty="0"/>
              <a:t>WAT: Finding Top-K Discords in Time Series Database</a:t>
            </a:r>
            <a:r>
              <a:rPr lang="en-US" sz="1400" dirty="0"/>
              <a:t>. Proceedings of the 7th SIAM International Conference on Data Mining, pp. 449-454, 2007.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638"/>
            <a:ext cx="8229600" cy="868362"/>
          </a:xfrm>
        </p:spPr>
        <p:txBody>
          <a:bodyPr>
            <a:normAutofit/>
          </a:bodyPr>
          <a:lstStyle/>
          <a:p>
            <a:r>
              <a:rPr lang="en-US" sz="4100" dirty="0" smtClean="0"/>
              <a:t>Q &amp; A</a:t>
            </a:r>
            <a:endParaRPr lang="en-US" sz="4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3000" y="3086725"/>
            <a:ext cx="68580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latin typeface="+mj-lt"/>
              </a:rPr>
              <a:t>Thank you!</a:t>
            </a:r>
            <a:endParaRPr lang="en-US" sz="4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605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2296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>
                <a:latin typeface="+mj-lt"/>
              </a:rPr>
              <a:t>Dữ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liệu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</a:t>
            </a:r>
            <a:r>
              <a:rPr lang="en-US" sz="2800" dirty="0" err="1" smtClean="0">
                <a:latin typeface="+mj-lt"/>
              </a:rPr>
              <a:t>huỗi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thời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gian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là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một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dạng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dữ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liệu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được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quan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sát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và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lưu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trữ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theo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thời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gian</a:t>
            </a:r>
            <a:r>
              <a:rPr lang="en-US" sz="2800" dirty="0" smtClean="0">
                <a:latin typeface="+mj-lt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>
                <a:latin typeface="+mj-lt"/>
              </a:rPr>
              <a:t>Chuỗi</a:t>
            </a:r>
            <a:r>
              <a:rPr lang="en-US" sz="2800" dirty="0" smtClean="0">
                <a:latin typeface="+mj-lt"/>
              </a:rPr>
              <a:t> con </a:t>
            </a:r>
            <a:r>
              <a:rPr lang="en-US" sz="2800" dirty="0" err="1" smtClean="0">
                <a:latin typeface="+mj-lt"/>
              </a:rPr>
              <a:t>bất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thường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là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chuỗi</a:t>
            </a:r>
            <a:r>
              <a:rPr lang="en-US" sz="2800" dirty="0" smtClean="0">
                <a:latin typeface="+mj-lt"/>
              </a:rPr>
              <a:t> con </a:t>
            </a:r>
            <a:r>
              <a:rPr lang="en-US" sz="2800" dirty="0" err="1" smtClean="0">
                <a:latin typeface="+mj-lt"/>
              </a:rPr>
              <a:t>khác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biệt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với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phần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còn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lại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của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chuỗi</a:t>
            </a:r>
            <a:r>
              <a:rPr lang="en-US" sz="2800" dirty="0" smtClean="0">
                <a:latin typeface="+mj-lt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>
                <a:latin typeface="+mj-lt"/>
              </a:rPr>
              <a:t>Bài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toán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tìm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chuỗi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còn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bất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thường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có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nhiều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ứng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dụng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trong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thực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tế</a:t>
            </a:r>
            <a:r>
              <a:rPr lang="en-US" sz="2800" dirty="0" smtClean="0">
                <a:latin typeface="+mj-lt"/>
              </a:rPr>
              <a:t>: </a:t>
            </a:r>
            <a:r>
              <a:rPr lang="en-US" sz="2800" dirty="0" err="1" smtClean="0">
                <a:latin typeface="+mj-lt"/>
              </a:rPr>
              <a:t>chăm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sóc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sức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khỏe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đảm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bảo</a:t>
            </a:r>
            <a:r>
              <a:rPr lang="en-US" sz="2800" dirty="0" smtClean="0">
                <a:latin typeface="+mj-lt"/>
              </a:rPr>
              <a:t> an </a:t>
            </a:r>
            <a:r>
              <a:rPr lang="en-US" sz="2800" dirty="0" err="1" smtClean="0">
                <a:latin typeface="+mj-lt"/>
              </a:rPr>
              <a:t>toàn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sản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xuất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phát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hiện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xâm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nhập</a:t>
            </a:r>
            <a:r>
              <a:rPr lang="en-US" sz="2800" dirty="0" smtClean="0">
                <a:latin typeface="+mj-lt"/>
              </a:rPr>
              <a:t>…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dirty="0" smtClean="0">
              <a:latin typeface="+mj-lt"/>
            </a:endParaRPr>
          </a:p>
          <a:p>
            <a:endParaRPr lang="en-US" sz="3200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339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5410200"/>
            <a:ext cx="762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>
                <a:latin typeface="+mj-lt"/>
              </a:rPr>
              <a:t>Chuỗi</a:t>
            </a:r>
            <a:r>
              <a:rPr lang="en-US" sz="2400" dirty="0" smtClean="0">
                <a:latin typeface="+mj-lt"/>
              </a:rPr>
              <a:t> con </a:t>
            </a:r>
            <a:r>
              <a:rPr lang="en-US" sz="2400" dirty="0" err="1" smtClean="0">
                <a:latin typeface="+mj-lt"/>
              </a:rPr>
              <a:t>bất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thường</a:t>
            </a:r>
            <a:endParaRPr lang="en-US" sz="2400" dirty="0">
              <a:latin typeface="+mj-lt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08364"/>
            <a:ext cx="8229600" cy="310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0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con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con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con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6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con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M.Leng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.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86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Một</a:t>
            </a:r>
            <a:r>
              <a:rPr lang="en-US" b="1" dirty="0"/>
              <a:t> </a:t>
            </a:r>
            <a:r>
              <a:rPr lang="en-US" i="1" dirty="0" err="1"/>
              <a:t>chuỗi</a:t>
            </a:r>
            <a:r>
              <a:rPr lang="en-US" i="1" dirty="0"/>
              <a:t> </a:t>
            </a:r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gian</a:t>
            </a:r>
            <a:r>
              <a:rPr lang="en-US" dirty="0"/>
              <a:t> (Time Series)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m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. Ta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/>
              <a:t>T = x</a:t>
            </a:r>
            <a:r>
              <a:rPr lang="en-US" i="1" baseline="-25000" dirty="0"/>
              <a:t>1</a:t>
            </a:r>
            <a:r>
              <a:rPr lang="en-US" i="1" dirty="0"/>
              <a:t>, x</a:t>
            </a:r>
            <a:r>
              <a:rPr lang="en-US" i="1" baseline="-25000" dirty="0"/>
              <a:t>2</a:t>
            </a:r>
            <a:r>
              <a:rPr lang="en-US" i="1" dirty="0"/>
              <a:t>, …, </a:t>
            </a:r>
            <a:r>
              <a:rPr lang="en-US" i="1" dirty="0" err="1"/>
              <a:t>x</a:t>
            </a:r>
            <a:r>
              <a:rPr lang="en-US" i="1" baseline="-25000" dirty="0" err="1"/>
              <a:t>m</a:t>
            </a:r>
            <a:r>
              <a:rPr lang="en-US" dirty="0"/>
              <a:t> 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.</a:t>
            </a:r>
          </a:p>
          <a:p>
            <a:r>
              <a:rPr lang="en-US" i="1" dirty="0" err="1"/>
              <a:t>Chuỗi</a:t>
            </a:r>
            <a:r>
              <a:rPr lang="en-US" i="1" dirty="0"/>
              <a:t> con</a:t>
            </a:r>
            <a:r>
              <a:rPr lang="en-US" dirty="0"/>
              <a:t> (subsequence) </a:t>
            </a:r>
            <a:r>
              <a:rPr lang="en-US" i="1" dirty="0"/>
              <a:t>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 (</a:t>
            </a:r>
            <a:r>
              <a:rPr lang="en-US" i="1" dirty="0"/>
              <a:t>m ≤ n</a:t>
            </a:r>
            <a:r>
              <a:rPr lang="en-US" dirty="0"/>
              <a:t>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. Ta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i="1" dirty="0"/>
              <a:t>C = </a:t>
            </a:r>
            <a:r>
              <a:rPr lang="en-US" i="1" dirty="0" err="1"/>
              <a:t>x</a:t>
            </a:r>
            <a:r>
              <a:rPr lang="en-US" i="1" baseline="-25000" dirty="0" err="1"/>
              <a:t>p</a:t>
            </a:r>
            <a:r>
              <a:rPr lang="en-US" i="1" dirty="0"/>
              <a:t>, x</a:t>
            </a:r>
            <a:r>
              <a:rPr lang="en-US" i="1" baseline="-25000" dirty="0"/>
              <a:t>p+1</a:t>
            </a:r>
            <a:r>
              <a:rPr lang="en-US" i="1" dirty="0"/>
              <a:t>, …, x</a:t>
            </a:r>
            <a:r>
              <a:rPr lang="en-US" i="1" baseline="-25000" dirty="0"/>
              <a:t>p+n-1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i="1" dirty="0"/>
              <a:t>1≤ p≤  m-n+1</a:t>
            </a:r>
            <a:r>
              <a:rPr lang="en-US" dirty="0"/>
              <a:t>. </a:t>
            </a:r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ta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err="1"/>
              <a:t>s</a:t>
            </a:r>
            <a:r>
              <a:rPr lang="en-US" i="1" baseline="-25000" dirty="0" err="1"/>
              <a:t>p</a:t>
            </a:r>
            <a:r>
              <a:rPr lang="en-US" i="1" dirty="0"/>
              <a:t>, e</a:t>
            </a:r>
            <a:r>
              <a:rPr lang="en-US" i="1" baseline="-25000" dirty="0"/>
              <a:t>p+n-1</a:t>
            </a:r>
            <a:r>
              <a:rPr lang="en-US" i="1" dirty="0"/>
              <a:t>)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i="1" dirty="0" err="1"/>
              <a:t>s</a:t>
            </a:r>
            <a:r>
              <a:rPr lang="en-US" i="1" baseline="-25000" dirty="0" err="1"/>
              <a:t>p</a:t>
            </a:r>
            <a:r>
              <a:rPr lang="en-US" i="1" dirty="0"/>
              <a:t> = </a:t>
            </a:r>
            <a:r>
              <a:rPr lang="en-US" i="1" dirty="0" err="1"/>
              <a:t>x</a:t>
            </a:r>
            <a:r>
              <a:rPr lang="en-US" i="1" baseline="-25000" dirty="0" err="1"/>
              <a:t>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/>
              <a:t>e</a:t>
            </a:r>
            <a:r>
              <a:rPr lang="en-US" i="1" baseline="-25000" dirty="0"/>
              <a:t>p+n-1</a:t>
            </a:r>
            <a:r>
              <a:rPr lang="en-US" i="1" dirty="0"/>
              <a:t> = x</a:t>
            </a:r>
            <a:r>
              <a:rPr lang="en-US" i="1" baseline="-25000" dirty="0"/>
              <a:t>p+n-1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6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err="1"/>
              <a:t>Hàm</a:t>
            </a:r>
            <a:r>
              <a:rPr lang="en-US" i="1" dirty="0"/>
              <a:t> </a:t>
            </a:r>
            <a:r>
              <a:rPr lang="en-US" i="1" dirty="0" err="1"/>
              <a:t>khoảng</a:t>
            </a:r>
            <a:r>
              <a:rPr lang="en-US" i="1" dirty="0"/>
              <a:t> </a:t>
            </a:r>
            <a:r>
              <a:rPr lang="en-US" i="1" dirty="0" err="1"/>
              <a:t>cách</a:t>
            </a:r>
            <a:r>
              <a:rPr lang="en-US" dirty="0"/>
              <a:t> (distance function) </a:t>
            </a:r>
            <a:r>
              <a:rPr lang="en-US" i="1" dirty="0" err="1"/>
              <a:t>Dist</a:t>
            </a:r>
            <a:r>
              <a:rPr lang="en-US" i="1" dirty="0"/>
              <a:t>()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.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i="1" dirty="0" err="1"/>
              <a:t>Dist</a:t>
            </a:r>
            <a:r>
              <a:rPr lang="en-US" i="1" dirty="0"/>
              <a:t>()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r>
              <a:rPr lang="en-US" dirty="0"/>
              <a:t>,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 err="1"/>
              <a:t>Dist</a:t>
            </a:r>
            <a:r>
              <a:rPr lang="en-US" i="1" dirty="0"/>
              <a:t>(C,M) = </a:t>
            </a:r>
            <a:r>
              <a:rPr lang="en-US" i="1" dirty="0" err="1"/>
              <a:t>Dist</a:t>
            </a:r>
            <a:r>
              <a:rPr lang="en-US" i="1" dirty="0"/>
              <a:t>(M,C).</a:t>
            </a:r>
            <a:endParaRPr lang="en-US" dirty="0"/>
          </a:p>
          <a:p>
            <a:r>
              <a:rPr lang="en-US" dirty="0" smtClean="0"/>
              <a:t>Cho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i="1" dirty="0"/>
              <a:t>k &gt; 0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, 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.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i="1" dirty="0"/>
              <a:t>(P)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 smtClean="0"/>
              <a:t>sau</a:t>
            </a:r>
            <a:r>
              <a:rPr lang="en-US" dirty="0"/>
              <a:t>:</a:t>
            </a:r>
          </a:p>
          <a:p>
            <a:pPr marL="0" lv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i="1" dirty="0"/>
              <a:t>Q’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i="1" dirty="0" err="1"/>
              <a:t>Dist</a:t>
            </a:r>
            <a:r>
              <a:rPr lang="en-US" i="1" dirty="0"/>
              <a:t>(D, Q’) ≤  </a:t>
            </a:r>
            <a:r>
              <a:rPr lang="en-US" i="1" dirty="0" err="1"/>
              <a:t>Dist</a:t>
            </a:r>
            <a:r>
              <a:rPr lang="en-US" i="1" dirty="0"/>
              <a:t>(D,Q).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i="1" dirty="0"/>
              <a:t>k-1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i="1" dirty="0"/>
              <a:t>Q’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i="1" dirty="0"/>
              <a:t>D \{Q}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i="1" dirty="0" err="1"/>
              <a:t>Dist</a:t>
            </a:r>
            <a:r>
              <a:rPr lang="en-US" i="1" dirty="0"/>
              <a:t>(D, Q’) &lt; </a:t>
            </a:r>
            <a:r>
              <a:rPr lang="en-US" i="1" dirty="0" err="1"/>
              <a:t>Dist</a:t>
            </a:r>
            <a:r>
              <a:rPr lang="en-US" i="1" dirty="0"/>
              <a:t>(D,Q).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5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Cho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, ta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i="1" dirty="0"/>
              <a:t>(D)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median(k-</a:t>
            </a:r>
            <a:r>
              <a:rPr lang="en-US" i="1" dirty="0" err="1"/>
              <a:t>dist</a:t>
            </a:r>
            <a:r>
              <a:rPr lang="en-US" i="1" dirty="0"/>
              <a:t>(D))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i="1" dirty="0"/>
              <a:t>(D)</a:t>
            </a:r>
            <a:r>
              <a:rPr lang="en-US" dirty="0"/>
              <a:t>. </a:t>
            </a:r>
            <a:r>
              <a:rPr lang="en-US" i="1" dirty="0" err="1"/>
              <a:t>Hệ</a:t>
            </a:r>
            <a:r>
              <a:rPr lang="en-US" i="1" dirty="0"/>
              <a:t> </a:t>
            </a:r>
            <a:r>
              <a:rPr lang="en-US" i="1" dirty="0" err="1"/>
              <a:t>số</a:t>
            </a:r>
            <a:r>
              <a:rPr lang="en-US" i="1" dirty="0"/>
              <a:t> </a:t>
            </a:r>
            <a:r>
              <a:rPr lang="en-US" i="1" dirty="0" err="1"/>
              <a:t>bất</a:t>
            </a:r>
            <a:r>
              <a:rPr lang="en-US" i="1" dirty="0"/>
              <a:t> </a:t>
            </a:r>
            <a:r>
              <a:rPr lang="en-US" i="1" dirty="0" err="1"/>
              <a:t>thường</a:t>
            </a:r>
            <a:r>
              <a:rPr lang="en-US" dirty="0"/>
              <a:t> (Anomaly factor)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i="1" dirty="0"/>
              <a:t> k-</a:t>
            </a:r>
            <a:r>
              <a:rPr lang="en-US" i="1" dirty="0" err="1"/>
              <a:t>dist</a:t>
            </a:r>
            <a:r>
              <a:rPr lang="en-US" i="1" dirty="0"/>
              <a:t>(P)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/>
              <a:t>median(k-</a:t>
            </a:r>
            <a:r>
              <a:rPr lang="en-US" i="1" dirty="0" err="1"/>
              <a:t>dist</a:t>
            </a:r>
            <a:r>
              <a:rPr lang="en-US" i="1" dirty="0"/>
              <a:t>(D</a:t>
            </a:r>
            <a:r>
              <a:rPr lang="en-US" i="1" dirty="0" smtClean="0"/>
              <a:t>)).</a:t>
            </a:r>
          </a:p>
          <a:p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 err="1"/>
              <a:t>khớp</a:t>
            </a:r>
            <a:r>
              <a:rPr lang="en-US" i="1" dirty="0"/>
              <a:t> </a:t>
            </a:r>
            <a:r>
              <a:rPr lang="en-US" i="1" dirty="0" err="1"/>
              <a:t>không</a:t>
            </a:r>
            <a:r>
              <a:rPr lang="en-US" i="1" dirty="0"/>
              <a:t> </a:t>
            </a:r>
            <a:r>
              <a:rPr lang="en-US" i="1" dirty="0" err="1"/>
              <a:t>tầm</a:t>
            </a:r>
            <a:r>
              <a:rPr lang="en-US" i="1" dirty="0"/>
              <a:t> </a:t>
            </a:r>
            <a:r>
              <a:rPr lang="en-US" i="1" dirty="0" err="1"/>
              <a:t>thường</a:t>
            </a:r>
            <a:r>
              <a:rPr lang="en-US" dirty="0"/>
              <a:t> (non-self match)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i="1" dirty="0" err="1"/>
              <a:t>Dist</a:t>
            </a:r>
            <a:r>
              <a:rPr lang="en-US" i="1" dirty="0"/>
              <a:t>(P, Q) ≥  e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i="1" dirty="0"/>
              <a:t>|p - q| ≥  n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i="1" dirty="0"/>
              <a:t>e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do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2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</TotalTime>
  <Words>2011</Words>
  <Application>Microsoft Office PowerPoint</Application>
  <PresentationFormat>On-screen Show (4:3)</PresentationFormat>
  <Paragraphs>141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TÌM CHUỖI CON BẤT THƯỜNG TRONG DỮ LIỆU CHUỖI THỜI GIAN BẰNG PHƯƠNG PHÁP ĐÁNH GIÁ HỆ SỐ BẤT THƯỜNG</vt:lpstr>
      <vt:lpstr>Nội dung</vt:lpstr>
      <vt:lpstr>Giới thiệu</vt:lpstr>
      <vt:lpstr>Giới thiệu</vt:lpstr>
      <vt:lpstr>Giới thiệu</vt:lpstr>
      <vt:lpstr>Giới thiệu</vt:lpstr>
      <vt:lpstr>Một số định nghĩa </vt:lpstr>
      <vt:lpstr>Một số định nghĩa</vt:lpstr>
      <vt:lpstr>Một số định nghĩa</vt:lpstr>
      <vt:lpstr>Các cộng trình liên quan </vt:lpstr>
      <vt:lpstr>Giải thuật HOT SAX và WAT</vt:lpstr>
      <vt:lpstr>Giải thuật HOT SAX và WAT</vt:lpstr>
      <vt:lpstr>Giải thuật HOT SAX và WAT</vt:lpstr>
      <vt:lpstr>Giải thuật HOT SAX và WAT</vt:lpstr>
      <vt:lpstr>Giải thuật HOT SAX và WAT</vt:lpstr>
      <vt:lpstr>Giải thuật HOT SAX và WAT</vt:lpstr>
      <vt:lpstr>Phương pháp của M.Leng và các cộng sự</vt:lpstr>
      <vt:lpstr>Phương pháp của M.Leng và các cộng sự</vt:lpstr>
      <vt:lpstr>Phương pháp của M.Leng và các cộng sự</vt:lpstr>
      <vt:lpstr>Phương pháp của M.Leng và các cộng sự</vt:lpstr>
      <vt:lpstr>  Nội dung nghiên cứu  </vt:lpstr>
      <vt:lpstr>Nội dung nghiên cứu</vt:lpstr>
      <vt:lpstr>Nội dung nghiên cứu</vt:lpstr>
      <vt:lpstr>Nội dung nghiên cứu</vt:lpstr>
      <vt:lpstr>Tài liệu tham khảo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MẠNG NEURON NHÂN TẠO TRONG VIỆC DỰ BÁO DỮ LIỆU CHUỖI THỜI GIAN CÓ TÍNH XU HƯỚNG VÀ TÍNH MÙA</dc:title>
  <dc:creator>kaka</dc:creator>
  <cp:lastModifiedBy>Khanh Vy</cp:lastModifiedBy>
  <cp:revision>230</cp:revision>
  <dcterms:created xsi:type="dcterms:W3CDTF">2012-12-23T03:38:43Z</dcterms:created>
  <dcterms:modified xsi:type="dcterms:W3CDTF">2015-06-10T13:22:43Z</dcterms:modified>
</cp:coreProperties>
</file>