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60"/>
  </p:notesMasterIdLst>
  <p:sldIdLst>
    <p:sldId id="256" r:id="rId2"/>
    <p:sldId id="257" r:id="rId3"/>
    <p:sldId id="327" r:id="rId4"/>
    <p:sldId id="276" r:id="rId5"/>
    <p:sldId id="330" r:id="rId6"/>
    <p:sldId id="373" r:id="rId7"/>
    <p:sldId id="334" r:id="rId8"/>
    <p:sldId id="342" r:id="rId9"/>
    <p:sldId id="374" r:id="rId10"/>
    <p:sldId id="343" r:id="rId11"/>
    <p:sldId id="375" r:id="rId12"/>
    <p:sldId id="376" r:id="rId13"/>
    <p:sldId id="378" r:id="rId14"/>
    <p:sldId id="345" r:id="rId15"/>
    <p:sldId id="357" r:id="rId16"/>
    <p:sldId id="346" r:id="rId17"/>
    <p:sldId id="358" r:id="rId18"/>
    <p:sldId id="361" r:id="rId19"/>
    <p:sldId id="362" r:id="rId20"/>
    <p:sldId id="366" r:id="rId21"/>
    <p:sldId id="363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01" r:id="rId30"/>
    <p:sldId id="314" r:id="rId31"/>
    <p:sldId id="379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smtClean="0">
                <a:latin typeface="+mj-lt"/>
              </a:rPr>
              <a:t>	Ngô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Khánh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Vy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err="1" smtClean="0">
                <a:latin typeface="+mj-lt"/>
              </a:rPr>
              <a:t>Dương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Tuấn</a:t>
            </a:r>
            <a:r>
              <a:rPr lang="en-US" sz="2400" dirty="0" smtClean="0">
                <a:latin typeface="+mj-lt"/>
              </a:rPr>
              <a:t> Anh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572000" cy="516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on the concepts of Important Extreme Points, proposed by Pratt and Fink </a:t>
            </a:r>
            <a:r>
              <a:rPr lang="en-US" dirty="0" smtClean="0"/>
              <a:t>(2002)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Parameter: </a:t>
            </a:r>
            <a:r>
              <a:rPr lang="en-US" sz="2000" i="1" dirty="0" smtClean="0"/>
              <a:t>R (</a:t>
            </a:r>
            <a:r>
              <a:rPr lang="en-US" sz="2000" dirty="0" smtClean="0"/>
              <a:t>R &gt; 1), </a:t>
            </a:r>
            <a:r>
              <a:rPr lang="en-US" sz="2000" dirty="0"/>
              <a:t>called </a:t>
            </a:r>
            <a:r>
              <a:rPr lang="en-US" sz="2000" i="1" dirty="0"/>
              <a:t>compression </a:t>
            </a:r>
            <a:r>
              <a:rPr lang="en-US" sz="2000" i="1" dirty="0" smtClean="0"/>
              <a:t>rate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min_length</a:t>
            </a:r>
            <a:r>
              <a:rPr lang="en-US" sz="2000" dirty="0"/>
              <a:t>, the minimum time lag between two adjacent important extreme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9551"/>
              </p:ext>
            </p:extLst>
          </p:nvPr>
        </p:nvGraphicFramePr>
        <p:xfrm>
          <a:off x="870857" y="2575560"/>
          <a:ext cx="7039429" cy="237744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Extract all important extreme points of the time series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2. For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which is the subsequence of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88516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homothetic transformation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8 time series in diverse domains </a:t>
            </a:r>
            <a:r>
              <a:rPr lang="en-US" dirty="0"/>
              <a:t>from the UCR Time Series </a:t>
            </a:r>
            <a:r>
              <a:rPr lang="en-US" dirty="0" smtClean="0"/>
              <a:t>Data Mining </a:t>
            </a:r>
            <a:r>
              <a:rPr lang="en-US" dirty="0"/>
              <a:t>Archive for discord discovery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ECG 108, ECG 308, ERP, Memory, Power Demand In Italy, Dutch Power Demand, Stock20 and </a:t>
            </a:r>
            <a:r>
              <a:rPr lang="en-US" dirty="0" smtClean="0"/>
              <a:t>TEK16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values in the three algorithms for </a:t>
            </a:r>
            <a:r>
              <a:rPr lang="en-US" dirty="0" smtClean="0"/>
              <a:t>each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487714"/>
            <a:ext cx="67056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3138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VL_QR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00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VL_EP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HOT SAX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</a:t>
            </a:r>
            <a:r>
              <a:rPr lang="en-US" dirty="0"/>
              <a:t>and HOT </a:t>
            </a:r>
            <a:r>
              <a:rPr lang="en-US" dirty="0" smtClean="0"/>
              <a:t>SAX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2200"/>
            <a:ext cx="85039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/>
              <a:t>time between VL_QR| HT with the original </a:t>
            </a:r>
            <a:r>
              <a:rPr lang="en-US" dirty="0" smtClean="0"/>
              <a:t>algorithm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speedup: from </a:t>
            </a:r>
            <a:r>
              <a:rPr lang="en-US" dirty="0"/>
              <a:t>4 (dataset Memory) to 97 times (dataset </a:t>
            </a:r>
            <a:r>
              <a:rPr lang="en-US" dirty="0" smtClean="0"/>
              <a:t>Stock20), average </a:t>
            </a:r>
            <a:r>
              <a:rPr lang="en-US" dirty="0"/>
              <a:t>33.6.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447800"/>
            <a:ext cx="74390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Which 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7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108 / VL_QR|HT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9773"/>
            <a:ext cx="8229600" cy="4406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85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108 / VL_EP|HT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372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108 /HOT SAX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31"/>
            <a:ext cx="8229600" cy="439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68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</a:t>
            </a:r>
            <a:r>
              <a:rPr lang="en-US" dirty="0" smtClean="0"/>
              <a:t>308 /VL_QR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183"/>
            <a:ext cx="8229600" cy="4375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079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308 /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772"/>
            <a:ext cx="8229600" cy="4370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94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308 </a:t>
            </a:r>
            <a:r>
              <a:rPr lang="en-US" dirty="0" smtClean="0"/>
              <a:t>/HOT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3748"/>
            <a:ext cx="8229600" cy="4378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18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/ VL_QR |HT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150"/>
            <a:ext cx="8229600" cy="438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910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/ VL_EP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3748"/>
            <a:ext cx="8229600" cy="4378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0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/ 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942"/>
            <a:ext cx="8229600" cy="437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208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Memory/ VL_QR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983"/>
            <a:ext cx="8229600" cy="440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979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397"/>
            <a:ext cx="8229600" cy="4383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994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467600" cy="426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526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Demand In </a:t>
            </a:r>
            <a:r>
              <a:rPr lang="en-US" dirty="0" smtClean="0"/>
              <a:t>Italy/ VL_QR|HT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76400"/>
            <a:ext cx="6800466" cy="382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89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Demand In Italy/ </a:t>
            </a:r>
            <a:r>
              <a:rPr lang="en-US" dirty="0" smtClean="0"/>
              <a:t>VL_EP|HT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790943" cy="403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668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Demand In Italy/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577441" cy="3858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211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Dutch Power </a:t>
            </a:r>
            <a:r>
              <a:rPr lang="en-US" dirty="0" smtClean="0"/>
              <a:t>Demand/ VL_QR | 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6429"/>
            <a:ext cx="8229600" cy="4393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262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Dutch Power Demand/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536"/>
            <a:ext cx="8229600" cy="4371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495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Dutch Power Demand/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31"/>
            <a:ext cx="8229600" cy="439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6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Stock20/ VL_QR 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52838" cy="3801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381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Stock20/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24000"/>
            <a:ext cx="7038590" cy="4034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95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Stock20/ 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695695" cy="3905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5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TEK16/ </a:t>
            </a:r>
            <a:r>
              <a:rPr lang="en-US" dirty="0"/>
              <a:t>VL_QR 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1"/>
            <a:ext cx="6614733" cy="3825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TEK16/ </a:t>
            </a:r>
            <a:r>
              <a:rPr lang="en-US" dirty="0" smtClean="0"/>
              <a:t>VL_EP </a:t>
            </a:r>
            <a:r>
              <a:rPr lang="en-US" dirty="0"/>
              <a:t>| HT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9960"/>
            <a:ext cx="8229600" cy="4386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TEK16/ </a:t>
            </a:r>
            <a:r>
              <a:rPr lang="en-US" dirty="0" smtClean="0"/>
              <a:t>HOT SAX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14733" cy="389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0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" y="533400"/>
            <a:ext cx="79309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i</a:t>
            </a:r>
            <a:r>
              <a:rPr lang="en-US" i="1" dirty="0"/>
              <a:t> = FIND-FIRST-TWO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and T[</a:t>
            </a:r>
            <a:r>
              <a:rPr lang="en-US" i="1" dirty="0" err="1"/>
              <a:t>i</a:t>
            </a:r>
            <a:r>
              <a:rPr lang="en-US" i="1" dirty="0"/>
              <a:t>] &gt; T[1]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do</a:t>
            </a:r>
            <a:r>
              <a:rPr lang="en-US" i="1" dirty="0"/>
              <a:t>   </a:t>
            </a:r>
            <a:r>
              <a:rPr lang="en-US" i="1" dirty="0" err="1"/>
              <a:t>i</a:t>
            </a:r>
            <a:r>
              <a:rPr lang="en-US" i="1" dirty="0"/>
              <a:t> = FIND-MAX(</a:t>
            </a:r>
            <a:r>
              <a:rPr lang="en-US" i="1" dirty="0" err="1"/>
              <a:t>i</a:t>
            </a:r>
            <a:r>
              <a:rPr lang="en-US" i="1" dirty="0"/>
              <a:t>); 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FIND-FIRST-TWO 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1; </a:t>
            </a:r>
            <a:r>
              <a:rPr lang="en-US" i="1" dirty="0" err="1"/>
              <a:t>iMax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= 2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/ 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&lt; </a:t>
            </a:r>
            <a:r>
              <a:rPr lang="en-US" i="1" dirty="0" err="1"/>
              <a:t>iMax</a:t>
            </a: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else </a:t>
            </a:r>
            <a:r>
              <a:rPr lang="en-US" i="1" dirty="0"/>
              <a:t>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FIND-MIN(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]/T[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FIND-MAX(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Finding the first significant maximum after the </a:t>
            </a:r>
            <a:r>
              <a:rPr lang="en-US" i="1" dirty="0" err="1"/>
              <a:t>i-th</a:t>
            </a:r>
            <a:r>
              <a:rPr lang="en-US" i="1" dirty="0"/>
              <a:t> point </a:t>
            </a:r>
            <a:endParaRPr lang="en-US" dirty="0"/>
          </a:p>
          <a:p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</a:t>
            </a:r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i="1" dirty="0"/>
              <a:t>≤ 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ii)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i="1" dirty="0"/>
              <a:t>&lt;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Anomaly </a:t>
            </a:r>
            <a:r>
              <a:rPr lang="en-US" i="1" dirty="0"/>
              <a:t>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two segmentation method: quadratic regression 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segmentation base on important extreme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1367</Words>
  <Application>Microsoft Office PowerPoint</Application>
  <PresentationFormat>On-screen Show (4:3)</PresentationFormat>
  <Paragraphs>244</Paragraphs>
  <Slides>58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Introduction</vt:lpstr>
      <vt:lpstr>Definitions</vt:lpstr>
      <vt:lpstr>Proposed Algorithm</vt:lpstr>
      <vt:lpstr>Segmentation</vt:lpstr>
      <vt:lpstr>Quadratic regression</vt:lpstr>
      <vt:lpstr>Extreme points</vt:lpstr>
      <vt:lpstr>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Experimental Evaluation</vt:lpstr>
      <vt:lpstr>Compare VL_QR| HT, VL_EP| HT and HOT SAX</vt:lpstr>
      <vt:lpstr>Parameter values in the three algorithms for each series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Running time among VL_QR|HT, VL_EP|HT and HOT SAX (s)</vt:lpstr>
      <vt:lpstr>Running time between VL_QR| HT with the original algorithm (s)</vt:lpstr>
      <vt:lpstr>Conclusion</vt:lpstr>
      <vt:lpstr> References </vt:lpstr>
      <vt:lpstr>Q &amp; A</vt:lpstr>
      <vt:lpstr>PowerPoint Presentation</vt:lpstr>
      <vt:lpstr>ECG 108 / VL_QR|HT</vt:lpstr>
      <vt:lpstr>ECG 108 / VL_EP|HT</vt:lpstr>
      <vt:lpstr>ECG 108 /HOT SAX</vt:lpstr>
      <vt:lpstr>ECG 308 /VL_QR | HT</vt:lpstr>
      <vt:lpstr>ECG 308 /VL_EP | HT</vt:lpstr>
      <vt:lpstr>ECG 308 /HOT SAX</vt:lpstr>
      <vt:lpstr>ERP / VL_QR |HT</vt:lpstr>
      <vt:lpstr>ERP / VL_EP | HT</vt:lpstr>
      <vt:lpstr>ERP / HOT SAX</vt:lpstr>
      <vt:lpstr>Memory/ VL_QR | HT</vt:lpstr>
      <vt:lpstr>Memory/ VL_EP | HT</vt:lpstr>
      <vt:lpstr>Memory/ HOT SAX</vt:lpstr>
      <vt:lpstr>Power Demand In Italy/ VL_QR|HT</vt:lpstr>
      <vt:lpstr>Power Demand In Italy/ VL_EP|HT</vt:lpstr>
      <vt:lpstr>Power Demand In Italy/ HOT SAX</vt:lpstr>
      <vt:lpstr>Dutch Power Demand/ VL_QR | HT</vt:lpstr>
      <vt:lpstr>Dutch Power Demand/ VL_EP | HT</vt:lpstr>
      <vt:lpstr>Dutch Power Demand/ HOT SAX</vt:lpstr>
      <vt:lpstr>Stock20/ VL_QR | HT</vt:lpstr>
      <vt:lpstr>Stock20/ VL_EP | HT</vt:lpstr>
      <vt:lpstr>Stock20/ HOT SAX</vt:lpstr>
      <vt:lpstr>TEK16/ VL_QR | HT</vt:lpstr>
      <vt:lpstr>TEK16/ VL_EP | HT</vt:lpstr>
      <vt:lpstr>TEK16/ HOT SAX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362</cp:revision>
  <dcterms:created xsi:type="dcterms:W3CDTF">2012-12-23T03:38:43Z</dcterms:created>
  <dcterms:modified xsi:type="dcterms:W3CDTF">2016-06-25T02:38:30Z</dcterms:modified>
</cp:coreProperties>
</file>