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8"/>
  </p:notesMasterIdLst>
  <p:sldIdLst>
    <p:sldId id="256" r:id="rId2"/>
    <p:sldId id="257" r:id="rId3"/>
    <p:sldId id="327" r:id="rId4"/>
    <p:sldId id="276" r:id="rId5"/>
    <p:sldId id="330" r:id="rId6"/>
    <p:sldId id="373" r:id="rId7"/>
    <p:sldId id="409" r:id="rId8"/>
    <p:sldId id="334" r:id="rId9"/>
    <p:sldId id="408" r:id="rId10"/>
    <p:sldId id="410" r:id="rId11"/>
    <p:sldId id="411" r:id="rId12"/>
    <p:sldId id="412" r:id="rId13"/>
    <p:sldId id="413" r:id="rId14"/>
    <p:sldId id="414" r:id="rId15"/>
    <p:sldId id="342" r:id="rId16"/>
    <p:sldId id="374" r:id="rId17"/>
    <p:sldId id="343" r:id="rId18"/>
    <p:sldId id="415" r:id="rId19"/>
    <p:sldId id="416" r:id="rId20"/>
    <p:sldId id="375" r:id="rId21"/>
    <p:sldId id="376" r:id="rId22"/>
    <p:sldId id="378" r:id="rId23"/>
    <p:sldId id="345" r:id="rId24"/>
    <p:sldId id="357" r:id="rId25"/>
    <p:sldId id="346" r:id="rId26"/>
    <p:sldId id="358" r:id="rId27"/>
    <p:sldId id="361" r:id="rId28"/>
    <p:sldId id="362" r:id="rId29"/>
    <p:sldId id="366" r:id="rId30"/>
    <p:sldId id="365" r:id="rId31"/>
    <p:sldId id="418" r:id="rId32"/>
    <p:sldId id="419" r:id="rId33"/>
    <p:sldId id="437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372" r:id="rId51"/>
    <p:sldId id="301" r:id="rId52"/>
    <p:sldId id="314" r:id="rId53"/>
    <p:sldId id="417" r:id="rId54"/>
    <p:sldId id="405" r:id="rId55"/>
    <p:sldId id="406" r:id="rId56"/>
    <p:sldId id="40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Lin, E Keogh, 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Lonardi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B. Chiu.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Symbolic Representation of Time Series, with Implications for Streaming Algorithms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Proceedings of the 8th ACM SIGMOD, pp. 2-11, 2003.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5400" dirty="0"/>
              <a:t>Detecting Variable Length Anomaly Patterns in Time Series </a:t>
            </a:r>
            <a:r>
              <a:rPr lang="en-US" sz="5400" dirty="0" smtClean="0"/>
              <a:t>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+mj-lt"/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GVHD:  PGS.TS </a:t>
            </a:r>
            <a:r>
              <a:rPr lang="en-US" sz="2400" dirty="0" err="1">
                <a:solidFill>
                  <a:schemeClr val="tx1"/>
                </a:solidFill>
              </a:rPr>
              <a:t>Dương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Tuấn</a:t>
            </a:r>
            <a:r>
              <a:rPr lang="en-US" sz="2400" dirty="0">
                <a:solidFill>
                  <a:schemeClr val="tx1"/>
                </a:solidFill>
              </a:rPr>
              <a:t> Anh</a:t>
            </a:r>
          </a:p>
          <a:p>
            <a:pPr algn="l"/>
            <a:r>
              <a:rPr lang="en-US" sz="2400" i="1" dirty="0" smtClean="0">
                <a:solidFill>
                  <a:schemeClr val="tx1"/>
                </a:solidFill>
              </a:rPr>
              <a:t>	HV</a:t>
            </a:r>
            <a:r>
              <a:rPr lang="en-US" sz="2400" i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Ngô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Vy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8" y="1371600"/>
            <a:ext cx="7296726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5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subsequences of length </a:t>
            </a:r>
            <a:r>
              <a:rPr lang="en-US" i="1" dirty="0"/>
              <a:t>n</a:t>
            </a:r>
            <a:r>
              <a:rPr lang="en-US" dirty="0"/>
              <a:t> to SAX words.</a:t>
            </a:r>
          </a:p>
          <a:p>
            <a:pPr lvl="1"/>
            <a:r>
              <a:rPr lang="en-US" dirty="0"/>
              <a:t>Use PAA for Dimensionality reduction </a:t>
            </a:r>
          </a:p>
          <a:p>
            <a:r>
              <a:rPr lang="en-US" dirty="0"/>
              <a:t>Use an array and an augmented </a:t>
            </a:r>
            <a:r>
              <a:rPr lang="en-US" dirty="0" err="1"/>
              <a:t>trie</a:t>
            </a:r>
            <a:r>
              <a:rPr lang="en-US" dirty="0"/>
              <a:t> to embed all the SAX 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135906" cy="29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4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28" y="1600200"/>
            <a:ext cx="567614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6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outer loop, subsequences presented by words which have smallest appearing frequency in the array are checked first </a:t>
            </a:r>
          </a:p>
          <a:p>
            <a:r>
              <a:rPr lang="en-US" dirty="0"/>
              <a:t>In inner loop, subsequences  belong to the same left node in the augmented </a:t>
            </a:r>
            <a:r>
              <a:rPr lang="en-US" dirty="0" err="1"/>
              <a:t>trie</a:t>
            </a:r>
            <a:r>
              <a:rPr lang="en-US" dirty="0"/>
              <a:t> with the subsequence chosen at outer loop are checked first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Require the </a:t>
            </a:r>
            <a:r>
              <a:rPr lang="en-US" dirty="0"/>
              <a:t>length of anomaly subsequence </a:t>
            </a:r>
            <a:r>
              <a:rPr lang="en-US" dirty="0" smtClean="0"/>
              <a:t>as input parameter.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Proposed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method proposed by </a:t>
            </a:r>
            <a:r>
              <a:rPr lang="en-US" dirty="0" err="1" smtClean="0"/>
              <a:t>Leng</a:t>
            </a:r>
            <a:r>
              <a:rPr lang="en-US" dirty="0" smtClean="0"/>
              <a:t> et al</a:t>
            </a:r>
          </a:p>
          <a:p>
            <a:r>
              <a:rPr lang="en-US" dirty="0"/>
              <a:t>Use Homothetic Transformation + Modified Euclidean Distance instead of </a:t>
            </a:r>
            <a:r>
              <a:rPr lang="en-US" dirty="0" smtClean="0"/>
              <a:t>DTW</a:t>
            </a:r>
          </a:p>
          <a:p>
            <a:r>
              <a:rPr lang="en-US" dirty="0" smtClean="0"/>
              <a:t>The Algorithm have 2 phase: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1: Segment the time series into variable length subsequences.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2: Calculate anomaly factor for each subsequence to extract anomaly patterns and then merge </a:t>
            </a:r>
            <a:r>
              <a:rPr lang="en-US" dirty="0"/>
              <a:t>anomaly patterns </a:t>
            </a:r>
            <a:r>
              <a:rPr lang="en-US" dirty="0" smtClean="0"/>
              <a:t>which overlap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two segmentation method: quadratic regression (proposed by </a:t>
            </a:r>
            <a:r>
              <a:rPr lang="en-US" dirty="0" err="1"/>
              <a:t>L</a:t>
            </a:r>
            <a:r>
              <a:rPr lang="en-US" dirty="0" err="1" smtClean="0"/>
              <a:t>eng</a:t>
            </a:r>
            <a:r>
              <a:rPr lang="en-US" dirty="0" smtClean="0"/>
              <a:t> et al), segmentation base on important extreme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94764"/>
            <a:ext cx="4953000" cy="559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concepts of Important Extreme Points, proposed by Pratt and Fink (2002)</a:t>
            </a:r>
          </a:p>
          <a:p>
            <a:r>
              <a:rPr lang="en-US" b="1" dirty="0"/>
              <a:t>Parameter:</a:t>
            </a:r>
          </a:p>
          <a:p>
            <a:pPr marL="0" indent="0">
              <a:buNone/>
            </a:pPr>
            <a:r>
              <a:rPr lang="en-US" dirty="0"/>
              <a:t>- Compression rate: </a:t>
            </a:r>
            <a:r>
              <a:rPr lang="en-US" i="1" dirty="0"/>
              <a:t>R</a:t>
            </a:r>
            <a:r>
              <a:rPr lang="en-US" dirty="0"/>
              <a:t> &gt; 1</a:t>
            </a:r>
          </a:p>
          <a:p>
            <a:pPr marL="0" indent="0">
              <a:buNone/>
            </a:pPr>
            <a:r>
              <a:rPr lang="en-US" dirty="0"/>
              <a:t>- Lower bound for the distance two extracted extreme points:</a:t>
            </a:r>
            <a:r>
              <a:rPr lang="en-US" i="1" dirty="0"/>
              <a:t> </a:t>
            </a:r>
            <a:r>
              <a:rPr lang="en-US" i="1" dirty="0" err="1"/>
              <a:t>min_length</a:t>
            </a:r>
            <a:r>
              <a:rPr lang="en-US" i="1" dirty="0"/>
              <a:t>.</a:t>
            </a:r>
            <a:r>
              <a:rPr lang="en-US" dirty="0"/>
              <a:t> So the minimum length of a subsequence is 2</a:t>
            </a:r>
            <a:r>
              <a:rPr lang="en-US" i="1" dirty="0"/>
              <a:t>min_length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64" y="2343150"/>
            <a:ext cx="7426241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5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Extreme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70420"/>
              </p:ext>
            </p:extLst>
          </p:nvPr>
        </p:nvGraphicFramePr>
        <p:xfrm>
          <a:off x="914400" y="1524000"/>
          <a:ext cx="7039429" cy="4267200"/>
        </p:xfrm>
        <a:graphic>
          <a:graphicData uri="http://schemas.openxmlformats.org/drawingml/2006/table">
            <a:tbl>
              <a:tblPr/>
              <a:tblGrid>
                <a:gridCol w="7039429"/>
              </a:tblGrid>
              <a:tr h="219528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Extract all important extreme points of the time series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(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…,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For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1..(l-2)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2.1. Extract candidate pattern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which is the subsequence of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is bounded by extreme points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i+2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Find </a:t>
            </a:r>
            <a:r>
              <a:rPr lang="en-US" dirty="0"/>
              <a:t>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0105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30000" dirty="0"/>
              <a:t> </a:t>
            </a:r>
            <a:r>
              <a:rPr lang="en-US" i="1" dirty="0" smtClean="0"/>
              <a:t>and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parameter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/>
              <a:t>(small value in 0.1..0.3)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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(1-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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i="1" dirty="0"/>
              <a:t> </a:t>
            </a:r>
            <a:r>
              <a:rPr lang="en-US" dirty="0"/>
              <a:t>is mean length of the subsequences.</a:t>
            </a:r>
          </a:p>
          <a:p>
            <a:pPr marL="0" indent="0">
              <a:buNone/>
            </a:pP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-25000" dirty="0" smtClean="0"/>
              <a:t> </a:t>
            </a:r>
            <a:r>
              <a:rPr lang="en-US" i="1" dirty="0" smtClean="0"/>
              <a:t>   = </a:t>
            </a:r>
            <a:r>
              <a:rPr lang="en-US" dirty="0" smtClean="0"/>
              <a:t>(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 </a:t>
            </a:r>
            <a:r>
              <a:rPr lang="en-US" dirty="0"/>
              <a:t>≤ </a:t>
            </a:r>
            <a:r>
              <a:rPr lang="en-US" i="1" dirty="0" err="1"/>
              <a:t>l</a:t>
            </a:r>
            <a:r>
              <a:rPr lang="en-US" i="1" baseline="-25000" dirty="0" err="1"/>
              <a:t>max</a:t>
            </a:r>
            <a:r>
              <a:rPr lang="en-US" i="1" dirty="0"/>
              <a:t> </a:t>
            </a:r>
            <a:r>
              <a:rPr lang="en-US" dirty="0"/>
              <a:t>)? </a:t>
            </a:r>
            <a:r>
              <a:rPr lang="en-US" i="1" dirty="0" err="1"/>
              <a:t>l</a:t>
            </a:r>
            <a:r>
              <a:rPr lang="en-US" i="1" baseline="-25000" dirty="0" err="1"/>
              <a:t>upper</a:t>
            </a:r>
            <a:r>
              <a:rPr lang="en-US" dirty="0"/>
              <a:t>  :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endParaRPr lang="en-US" i="1" baseline="-25000" dirty="0" smtClean="0"/>
          </a:p>
          <a:p>
            <a:pPr marL="0" indent="0">
              <a:buNone/>
            </a:pP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baseline="-25000" dirty="0" smtClean="0"/>
              <a:t>      </a:t>
            </a:r>
            <a:r>
              <a:rPr lang="en-US" i="1" dirty="0" smtClean="0"/>
              <a:t>= </a:t>
            </a:r>
            <a:r>
              <a:rPr lang="en-US" dirty="0" smtClean="0"/>
              <a:t>(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dirty="0" smtClean="0"/>
              <a:t> </a:t>
            </a:r>
            <a:r>
              <a:rPr lang="en-US" dirty="0"/>
              <a:t>≥</a:t>
            </a:r>
            <a:r>
              <a:rPr lang="en-US" dirty="0" smtClean="0"/>
              <a:t>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r>
              <a:rPr lang="en-US" dirty="0" smtClean="0"/>
              <a:t>)?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endParaRPr lang="en-US" dirty="0" smtClean="0"/>
          </a:p>
          <a:p>
            <a:r>
              <a:rPr lang="en-US" dirty="0" err="1" smtClean="0"/>
              <a:t>Leng</a:t>
            </a:r>
            <a:r>
              <a:rPr lang="en-US" dirty="0" smtClean="0"/>
              <a:t> et al chose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dirty="0" smtClean="0"/>
              <a:t> 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dirty="0"/>
              <a:t> </a:t>
            </a:r>
            <a:r>
              <a:rPr lang="en-US" i="1" dirty="0" smtClean="0"/>
              <a:t>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min</a:t>
            </a:r>
            <a:endParaRPr lang="en-US" i="1" baseline="-250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the similar between two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computation time for </a:t>
            </a:r>
            <a:r>
              <a:rPr lang="en-US" i="1" dirty="0" err="1" smtClean="0"/>
              <a:t>Dist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Homothetic Transformation +</a:t>
            </a:r>
            <a:r>
              <a:rPr lang="en-US" dirty="0" smtClean="0"/>
              <a:t> </a:t>
            </a:r>
            <a:r>
              <a:rPr lang="en-US" dirty="0"/>
              <a:t>Modified Euclidean </a:t>
            </a:r>
            <a:r>
              <a:rPr lang="en-US" dirty="0" smtClean="0"/>
              <a:t>Distance instead of DTW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488516"/>
              </p:ext>
            </p:extLst>
          </p:nvPr>
        </p:nvGraphicFramePr>
        <p:xfrm>
          <a:off x="1119188" y="2057400"/>
          <a:ext cx="712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3" imgW="2590560" imgH="304560" progId="Equation.3">
                  <p:embed/>
                </p:oleObj>
              </mc:Choice>
              <mc:Fallback>
                <p:oleObj name="Equation" r:id="rId3" imgW="259056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057400"/>
                        <a:ext cx="712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Homothetic Transformation </a:t>
            </a:r>
            <a:r>
              <a:rPr lang="en-US" dirty="0" smtClean="0"/>
              <a:t>with center </a:t>
            </a:r>
            <a:r>
              <a:rPr lang="en-US" i="1" dirty="0" smtClean="0"/>
              <a:t>O</a:t>
            </a:r>
            <a:r>
              <a:rPr lang="en-US" dirty="0" smtClean="0"/>
              <a:t> and ratio </a:t>
            </a:r>
            <a:r>
              <a:rPr lang="en-US" i="1" dirty="0" smtClean="0"/>
              <a:t>k</a:t>
            </a:r>
            <a:r>
              <a:rPr lang="en-US" dirty="0" smtClean="0"/>
              <a:t> transforms the point </a:t>
            </a:r>
            <a:r>
              <a:rPr lang="en-US" i="1" dirty="0" smtClean="0"/>
              <a:t>M</a:t>
            </a:r>
            <a:r>
              <a:rPr lang="en-US" dirty="0" smtClean="0"/>
              <a:t> to the point </a:t>
            </a:r>
            <a:r>
              <a:rPr lang="en-US" i="1" dirty="0" smtClean="0"/>
              <a:t>M’</a:t>
            </a:r>
            <a:r>
              <a:rPr lang="en-US" dirty="0" smtClean="0"/>
              <a:t> such that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42452"/>
            <a:ext cx="2747489" cy="62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112611" y="3167742"/>
            <a:ext cx="5440589" cy="3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Apply to time series, a homothetic transformation transforms </a:t>
            </a:r>
            <a:r>
              <a:rPr lang="en-US" dirty="0"/>
              <a:t>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(T = {y1, y2, …, </a:t>
            </a:r>
            <a:r>
              <a:rPr lang="en-US" i="1" dirty="0" err="1"/>
              <a:t>yn</a:t>
            </a:r>
            <a:r>
              <a:rPr lang="en-US" i="1" dirty="0"/>
              <a:t>})</a:t>
            </a:r>
            <a:r>
              <a:rPr lang="en-US" dirty="0"/>
              <a:t> to time </a:t>
            </a:r>
            <a:r>
              <a:rPr lang="en-US" dirty="0" smtClean="0"/>
              <a:t>series  </a:t>
            </a:r>
            <a:r>
              <a:rPr lang="en-US" i="1" dirty="0"/>
              <a:t>T’ </a:t>
            </a:r>
            <a:r>
              <a:rPr lang="en-US" dirty="0"/>
              <a:t>of length  </a:t>
            </a:r>
            <a:r>
              <a:rPr lang="en-US" i="1" dirty="0"/>
              <a:t>n’ </a:t>
            </a:r>
            <a:r>
              <a:rPr lang="en-US" dirty="0" smtClean="0"/>
              <a:t>by performing </a:t>
            </a:r>
            <a:r>
              <a:rPr lang="en-US" dirty="0"/>
              <a:t>the following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compute  </a:t>
            </a:r>
            <a:r>
              <a:rPr lang="en-US" i="1" dirty="0"/>
              <a:t>Y_MAX = </a:t>
            </a:r>
            <a:r>
              <a:rPr lang="en-US" i="1" dirty="0" smtClean="0"/>
              <a:t>MAX </a:t>
            </a:r>
            <a:r>
              <a:rPr lang="en-US" i="1" dirty="0"/>
              <a:t>(y1, …, </a:t>
            </a:r>
            <a:r>
              <a:rPr lang="en-US" i="1" dirty="0" err="1"/>
              <a:t>yn</a:t>
            </a:r>
            <a:r>
              <a:rPr lang="en-US" i="1" dirty="0"/>
              <a:t>), Y_MIN = MIN(y1, …,</a:t>
            </a:r>
            <a:r>
              <a:rPr lang="en-US" i="1" dirty="0" err="1"/>
              <a:t>yn</a:t>
            </a:r>
            <a:r>
              <a:rPr lang="en-US" i="1" dirty="0"/>
              <a:t> ). </a:t>
            </a:r>
            <a:endParaRPr lang="en-US" i="1" dirty="0" smtClean="0"/>
          </a:p>
          <a:p>
            <a:r>
              <a:rPr lang="en-US" dirty="0" smtClean="0"/>
              <a:t>Second</a:t>
            </a:r>
            <a:r>
              <a:rPr lang="en-US" dirty="0"/>
              <a:t>, set the center I of </a:t>
            </a:r>
            <a:r>
              <a:rPr lang="en-US" dirty="0" smtClean="0"/>
              <a:t>homothetic transformation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/>
              <a:t>coordinates  </a:t>
            </a:r>
            <a:r>
              <a:rPr lang="en-US" i="1" dirty="0"/>
              <a:t>X_C = n/2, Y_C =  (Y_MAX </a:t>
            </a:r>
            <a:r>
              <a:rPr lang="en-US" i="1" dirty="0" smtClean="0"/>
              <a:t>+ Y_MIN</a:t>
            </a:r>
            <a:r>
              <a:rPr lang="en-US" i="1" dirty="0"/>
              <a:t>)/2</a:t>
            </a:r>
            <a:r>
              <a:rPr lang="en-US" dirty="0"/>
              <a:t>. Next, perform the </a:t>
            </a:r>
            <a:r>
              <a:rPr lang="en-US" dirty="0" smtClean="0"/>
              <a:t>homothetic transformation </a:t>
            </a:r>
            <a:r>
              <a:rPr lang="en-US" dirty="0"/>
              <a:t>with the center </a:t>
            </a:r>
            <a:r>
              <a:rPr lang="en-US" i="1" dirty="0"/>
              <a:t>I</a:t>
            </a:r>
            <a:r>
              <a:rPr lang="en-US" dirty="0"/>
              <a:t> and the ratio </a:t>
            </a:r>
            <a:r>
              <a:rPr lang="en-US" i="1" dirty="0"/>
              <a:t>n’/n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Modified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Euclidean </a:t>
            </a:r>
            <a:r>
              <a:rPr lang="en-US" dirty="0" smtClean="0"/>
              <a:t>Distance between</a:t>
            </a:r>
          </a:p>
          <a:p>
            <a:pPr marL="0" indent="0">
              <a:buNone/>
            </a:pPr>
            <a:r>
              <a:rPr lang="en-US" i="1" dirty="0"/>
              <a:t>T’</a:t>
            </a:r>
            <a:r>
              <a:rPr lang="en-US" dirty="0"/>
              <a:t> = {</a:t>
            </a:r>
            <a:r>
              <a:rPr lang="en-US" i="1" dirty="0"/>
              <a:t>T’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T’</a:t>
            </a:r>
            <a:r>
              <a:rPr lang="en-US" i="1" baseline="-25000" dirty="0" smtClean="0"/>
              <a:t>N</a:t>
            </a:r>
            <a:r>
              <a:rPr lang="en-US" dirty="0" smtClean="0"/>
              <a:t>}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= {</a:t>
            </a:r>
            <a:r>
              <a:rPr lang="en-US" i="1" dirty="0"/>
              <a:t>Q’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Q’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Q’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Time </a:t>
            </a:r>
            <a:r>
              <a:rPr lang="en-US" dirty="0" smtClean="0"/>
              <a:t>Complexity: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37310"/>
              </p:ext>
            </p:extLst>
          </p:nvPr>
        </p:nvGraphicFramePr>
        <p:xfrm>
          <a:off x="1589088" y="2895600"/>
          <a:ext cx="4186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" name="Equation" r:id="rId3" imgW="2209680" imgH="482400" progId="Equation.3">
                  <p:embed/>
                </p:oleObj>
              </mc:Choice>
              <mc:Fallback>
                <p:oleObj name="Equation" r:id="rId3" imgW="22096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088" y="2895600"/>
                        <a:ext cx="418623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73907"/>
              </p:ext>
            </p:extLst>
          </p:nvPr>
        </p:nvGraphicFramePr>
        <p:xfrm>
          <a:off x="2027238" y="3810000"/>
          <a:ext cx="3013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7238" y="3810000"/>
                        <a:ext cx="301307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30000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03036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VL_QR</a:t>
            </a:r>
            <a:r>
              <a:rPr lang="en-US" dirty="0"/>
              <a:t>| </a:t>
            </a:r>
            <a:r>
              <a:rPr lang="en-US" dirty="0" smtClean="0"/>
              <a:t>HT: The proposed algorithm with quadratic regression</a:t>
            </a:r>
          </a:p>
          <a:p>
            <a:r>
              <a:rPr lang="en-US" dirty="0"/>
              <a:t>VL_EP| </a:t>
            </a:r>
            <a:r>
              <a:rPr lang="en-US" dirty="0" smtClean="0"/>
              <a:t>HT: The proposed algorithm with important extreme points.</a:t>
            </a:r>
          </a:p>
          <a:p>
            <a:r>
              <a:rPr lang="en-US" dirty="0" smtClean="0"/>
              <a:t>Compare results and running time among </a:t>
            </a:r>
            <a:r>
              <a:rPr lang="en-US" dirty="0"/>
              <a:t>VL_QR| </a:t>
            </a:r>
            <a:r>
              <a:rPr lang="en-US" dirty="0" smtClean="0"/>
              <a:t>HT, </a:t>
            </a:r>
            <a:r>
              <a:rPr lang="en-US" dirty="0"/>
              <a:t>VL_EP| HT </a:t>
            </a:r>
            <a:r>
              <a:rPr lang="en-US" dirty="0" smtClean="0"/>
              <a:t>and HOT SAX</a:t>
            </a:r>
          </a:p>
          <a:p>
            <a:r>
              <a:rPr lang="en-US" dirty="0" smtClean="0"/>
              <a:t>Compare running time between </a:t>
            </a:r>
            <a:r>
              <a:rPr lang="en-US" dirty="0"/>
              <a:t>VL_QR| </a:t>
            </a:r>
            <a:r>
              <a:rPr lang="en-US" dirty="0" smtClean="0"/>
              <a:t>HT with the original algorithm proposed by </a:t>
            </a:r>
            <a:r>
              <a:rPr lang="en-US" dirty="0" err="1" smtClean="0"/>
              <a:t>Leng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Experiments environment : </a:t>
            </a:r>
            <a:r>
              <a:rPr lang="en-US" dirty="0" smtClean="0"/>
              <a:t> Intel</a:t>
            </a:r>
            <a:r>
              <a:rPr lang="en-US" dirty="0"/>
              <a:t>® Core™ 2 Duo 2.0GHz, Ram 3072MB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All algorithms are implemented in </a:t>
            </a:r>
            <a:r>
              <a:rPr lang="en-US" dirty="0"/>
              <a:t>Microsoft Visual C</a:t>
            </a:r>
            <a:r>
              <a:rPr lang="en-US" dirty="0" smtClean="0"/>
              <a:t># programing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VL_QR| HT, VL_EP| HT and HOT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8 time series in diverse domains </a:t>
            </a:r>
            <a:r>
              <a:rPr lang="en-US" dirty="0"/>
              <a:t>from the UCR Time Series </a:t>
            </a:r>
            <a:r>
              <a:rPr lang="en-US" dirty="0" smtClean="0"/>
              <a:t>Data Mining </a:t>
            </a:r>
            <a:r>
              <a:rPr lang="en-US" dirty="0"/>
              <a:t>Archive for discord discovery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ECG </a:t>
            </a:r>
            <a:r>
              <a:rPr lang="en-US" dirty="0" smtClean="0"/>
              <a:t>108 (17500), </a:t>
            </a:r>
            <a:r>
              <a:rPr lang="en-US" dirty="0"/>
              <a:t>ECG </a:t>
            </a:r>
            <a:r>
              <a:rPr lang="en-US" dirty="0" smtClean="0"/>
              <a:t>308 (1300), ERP(5000), Memory (6875), </a:t>
            </a:r>
            <a:r>
              <a:rPr lang="en-US" dirty="0"/>
              <a:t>Power Demand In </a:t>
            </a:r>
            <a:r>
              <a:rPr lang="en-US" dirty="0" smtClean="0"/>
              <a:t>Italy (7000), </a:t>
            </a:r>
            <a:r>
              <a:rPr lang="en-US" dirty="0"/>
              <a:t>Dutch Power </a:t>
            </a:r>
            <a:r>
              <a:rPr lang="en-US" dirty="0" smtClean="0"/>
              <a:t>Demand (9000), Stock20 (5000) </a:t>
            </a:r>
            <a:r>
              <a:rPr lang="en-US" dirty="0"/>
              <a:t>and </a:t>
            </a:r>
            <a:r>
              <a:rPr lang="en-US" dirty="0" smtClean="0"/>
              <a:t>TEK16 (5000)</a:t>
            </a:r>
          </a:p>
          <a:p>
            <a:r>
              <a:rPr lang="en-US" dirty="0" smtClean="0"/>
              <a:t>To </a:t>
            </a:r>
            <a:r>
              <a:rPr lang="en-US" dirty="0"/>
              <a:t>compute location </a:t>
            </a:r>
            <a:r>
              <a:rPr lang="en-US" dirty="0" smtClean="0"/>
              <a:t>difference of anomaly subsequences use: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  <a:r>
              <a:rPr lang="en-US" dirty="0"/>
              <a:t>|/</a:t>
            </a:r>
            <a:r>
              <a:rPr lang="en-US" i="1" dirty="0"/>
              <a:t>l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100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p</a:t>
            </a:r>
            <a:r>
              <a:rPr lang="en-US" dirty="0"/>
              <a:t> is the start position of the anomaly pattern found by </a:t>
            </a:r>
            <a:r>
              <a:rPr lang="en-US" dirty="0" smtClean="0"/>
              <a:t>proposed </a:t>
            </a:r>
            <a:r>
              <a:rPr lang="en-US" dirty="0"/>
              <a:t>algorithm and </a:t>
            </a:r>
            <a:r>
              <a:rPr lang="en-US" i="1" dirty="0"/>
              <a:t>q</a:t>
            </a:r>
            <a:r>
              <a:rPr lang="en-US" dirty="0"/>
              <a:t> is the start position of the anomaly pattern found by HOT SAX and </a:t>
            </a:r>
            <a:r>
              <a:rPr lang="en-US" i="1" dirty="0"/>
              <a:t>l</a:t>
            </a:r>
            <a:r>
              <a:rPr lang="en-US" dirty="0"/>
              <a:t> is </a:t>
            </a:r>
            <a:r>
              <a:rPr lang="en-US" dirty="0" smtClean="0"/>
              <a:t>it’s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95400"/>
            <a:ext cx="585527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among VL_QR|HT, VL_EP|HT and 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31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477000" cy="501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0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</a:t>
            </a:r>
            <a:r>
              <a:rPr lang="en-US" dirty="0" smtClean="0"/>
              <a:t>time between VL_QR|HT and Original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32</a:t>
            </a:fld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629400" cy="502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6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 between VL_QR|HT and VL_EP|HT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33</a:t>
            </a:fld>
            <a:endParaRPr 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1424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4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108: VL_QR|HT vs HOT SAX(135)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34</a:t>
            </a:fld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1295400"/>
            <a:ext cx="5467350" cy="245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3749040"/>
            <a:ext cx="5467350" cy="2819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2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ECG </a:t>
            </a:r>
            <a:r>
              <a:rPr lang="en-US" dirty="0" smtClean="0"/>
              <a:t>108: VL_EP|HT vs HOT SAX(588)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35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1"/>
            <a:ext cx="57912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38575"/>
            <a:ext cx="5791200" cy="301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3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308: VL_QR|HT vs HOT SAX(35)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816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68" y="3857625"/>
            <a:ext cx="5581650" cy="300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2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ECG 3</a:t>
            </a:r>
            <a:r>
              <a:rPr lang="en-US" dirty="0" smtClean="0"/>
              <a:t>08: VL_EP|HT vs HOT SAX(62)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1219200"/>
            <a:ext cx="53340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848100"/>
            <a:ext cx="558165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ERP: VL_QR|HT vs HOT SAX(69)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38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0" y="1371600"/>
            <a:ext cx="5581650" cy="297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05819"/>
            <a:ext cx="557212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7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ERP: VL_EP|HT vs HOT SAX(149)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721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18" y="3876675"/>
            <a:ext cx="5581650" cy="298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5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Memory: VL_QR|HT vs HOT SAX(165)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40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629400" cy="252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678180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9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Memory: VL_EP|HT vs HOT SAX(504)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41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629400" cy="297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95725"/>
            <a:ext cx="66294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4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PDItalia</a:t>
            </a:r>
            <a:r>
              <a:rPr lang="en-US" dirty="0" smtClean="0"/>
              <a:t>: VL_QR|HT vs HOT SAX(332)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42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6133333" cy="3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5943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5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PDItalia</a:t>
            </a:r>
            <a:r>
              <a:rPr lang="en-US" dirty="0"/>
              <a:t>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SAX(336)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5581650" cy="29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558165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2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DPDem</a:t>
            </a:r>
            <a:r>
              <a:rPr lang="en-US" dirty="0" smtClean="0"/>
              <a:t>: VL_QR|HT vs HOT SAX(1285)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096000" cy="313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51061"/>
            <a:ext cx="60960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7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DPDem</a:t>
            </a:r>
            <a:r>
              <a:rPr lang="en-US" dirty="0"/>
              <a:t>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SAX(1267)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45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791200" cy="274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14775"/>
            <a:ext cx="58674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1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Stock20: VL_QR|HT vs HOT SAX(706)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46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190476" cy="338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59436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2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Stock20: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SAX(849)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01980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5982535" cy="315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TEK16: VL_QR|HT vs HOT SAX(136)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150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00450"/>
            <a:ext cx="5649113" cy="298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TEK16: VL_QR|HT vs HOT </a:t>
            </a:r>
            <a:r>
              <a:rPr lang="en-US" dirty="0" smtClean="0"/>
              <a:t>SAX(328)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5715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5715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4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to find anomaly subsequences in time series data is challenging. </a:t>
            </a:r>
          </a:p>
          <a:p>
            <a:r>
              <a:rPr lang="en-US" dirty="0" smtClean="0"/>
              <a:t>There are many algorithms developed to find anomaly patterns such as HOT SAX, WAT,…But they require the user to specify the length of anomaly as an input parameter.</a:t>
            </a:r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VL_QR|HT </a:t>
            </a:r>
            <a:r>
              <a:rPr lang="en-US" dirty="0"/>
              <a:t>and </a:t>
            </a:r>
            <a:r>
              <a:rPr lang="en-US" dirty="0" smtClean="0"/>
              <a:t>VL_EP|HT bring </a:t>
            </a:r>
            <a:r>
              <a:rPr lang="en-US" dirty="0"/>
              <a:t>out a remarkable improvement for the original algorithm in time efficiency without compromising anomaly detection accuracy.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results on eight datasets demonstrate </a:t>
            </a:r>
            <a:r>
              <a:rPr lang="en-US" dirty="0" smtClean="0"/>
              <a:t>these algorithms </a:t>
            </a:r>
            <a:r>
              <a:rPr lang="en-US" dirty="0"/>
              <a:t>outperform the VL_QR|DTW in time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estimate the regression error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the non-self match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in the segmentation phase </a:t>
            </a:r>
            <a:r>
              <a:rPr lang="en-US" dirty="0" smtClean="0"/>
              <a:t>of </a:t>
            </a:r>
            <a:r>
              <a:rPr lang="en-US" dirty="0"/>
              <a:t>VL_QR|HT. 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find </a:t>
            </a:r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VL_EP|HT.</a:t>
            </a:r>
          </a:p>
          <a:p>
            <a:r>
              <a:rPr lang="en-US" dirty="0" smtClean="0"/>
              <a:t>Anomaly threshold </a:t>
            </a:r>
            <a:r>
              <a:rPr lang="en-US" i="1" dirty="0" smtClean="0"/>
              <a:t>a </a:t>
            </a:r>
            <a:r>
              <a:rPr lang="en-US" dirty="0" smtClean="0"/>
              <a:t>belong to data.</a:t>
            </a:r>
            <a:endParaRPr lang="en-US" i="1" dirty="0" smtClean="0"/>
          </a:p>
          <a:p>
            <a:r>
              <a:rPr lang="en-US" dirty="0" smtClean="0"/>
              <a:t>Future work:  apply </a:t>
            </a:r>
            <a:r>
              <a:rPr lang="en-US" dirty="0"/>
              <a:t>some more advanced method of time series </a:t>
            </a:r>
            <a:r>
              <a:rPr lang="en-US" dirty="0" smtClean="0"/>
              <a:t>segmentation Which is easy to find suitable 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cap="small" dirty="0" smtClean="0"/>
              <a:t/>
            </a:r>
            <a:br>
              <a:rPr lang="en-US" sz="3600" cap="small" dirty="0" smtClean="0"/>
            </a:br>
            <a:r>
              <a:rPr lang="en-US" sz="3600" cap="small" dirty="0" smtClean="0"/>
              <a:t>References</a:t>
            </a:r>
            <a:r>
              <a:rPr lang="en-US" sz="3600" cap="small" dirty="0"/>
              <a:t/>
            </a:r>
            <a:br>
              <a:rPr lang="en-US" sz="3600" cap="small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105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700" dirty="0" smtClean="0"/>
              <a:t>E</a:t>
            </a:r>
            <a:r>
              <a:rPr lang="en-US" sz="2700" dirty="0"/>
              <a:t>. Keogh, J. Lin, and A. Fu, “HOT SAX: efficiently finding the most unusual time series subsequence”, Proc. of 5th  ICDM, Houston, Texas, pp. 226–233, 2005.</a:t>
            </a:r>
          </a:p>
          <a:p>
            <a:pPr lvl="0"/>
            <a:r>
              <a:rPr lang="en-US" sz="2700" dirty="0"/>
              <a:t>E. Keogh, www.cs.ucr.edu/~eamonn/discords/ (accessed on January 24 - 2015).</a:t>
            </a:r>
          </a:p>
          <a:p>
            <a:pPr lvl="0"/>
            <a:r>
              <a:rPr lang="en-US" sz="2700" dirty="0" smtClean="0"/>
              <a:t>M</a:t>
            </a:r>
            <a:r>
              <a:rPr lang="en-US" sz="2700" dirty="0"/>
              <a:t>. </a:t>
            </a:r>
            <a:r>
              <a:rPr lang="en-US" sz="2700" dirty="0" err="1"/>
              <a:t>Leng</a:t>
            </a:r>
            <a:r>
              <a:rPr lang="en-US" sz="2700" dirty="0"/>
              <a:t>, X. Chen and L. Li, “Variable length methods for detecting anomaly patterns in time series”, Proc. of Int. Symposium on. Computational Intelligence and Design (ISCID'08), Vol. 2, 2008.</a:t>
            </a:r>
          </a:p>
          <a:p>
            <a:pPr lvl="0"/>
            <a:r>
              <a:rPr lang="en-US" sz="2700" dirty="0" smtClean="0"/>
              <a:t>K</a:t>
            </a:r>
            <a:r>
              <a:rPr lang="en-US" sz="2700" dirty="0"/>
              <a:t>. B. Pratt and E. Fink, “Search for patterns in compressed time series”, International Journal of Image and Graphics , vol. 2, no. 1, pp. 89-106, 2002.</a:t>
            </a:r>
          </a:p>
          <a:p>
            <a:pPr lvl="0"/>
            <a:r>
              <a:rPr lang="en-US" sz="2700" dirty="0"/>
              <a:t>H. </a:t>
            </a:r>
            <a:r>
              <a:rPr lang="en-US" sz="2700" dirty="0" err="1"/>
              <a:t>Sakoe</a:t>
            </a:r>
            <a:r>
              <a:rPr lang="en-US" sz="2700" dirty="0"/>
              <a:t> and S. Chiba, “Dynamic programming algorithm optimization for spoken word recognition”, IEEE Trans. Acoustics, Speech, and Signal Proc., vol. ASSP-26, pp. 43-49, 1978.</a:t>
            </a:r>
          </a:p>
          <a:p>
            <a:pPr lvl="0"/>
            <a:r>
              <a:rPr lang="en-US" sz="2700" dirty="0" smtClean="0"/>
              <a:t>C</a:t>
            </a:r>
            <a:r>
              <a:rPr lang="en-US" sz="2700" dirty="0"/>
              <a:t>. D. Truong, H. N. Tin, D. T. Anh,  “ Combining motif information and neural network for time series prediction”, Int. Journal of Business Intelligence and Data Mining,  vol. 7, no. 4, pp. 318-339, 2012.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9" y="533400"/>
            <a:ext cx="793099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1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err="1"/>
              <a:t>i</a:t>
            </a:r>
            <a:r>
              <a:rPr lang="en-US" i="1" dirty="0"/>
              <a:t> = FIND-FIRST-TWO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and T[</a:t>
            </a:r>
            <a:r>
              <a:rPr lang="en-US" i="1" dirty="0" err="1"/>
              <a:t>i</a:t>
            </a:r>
            <a:r>
              <a:rPr lang="en-US" i="1" dirty="0"/>
              <a:t>] &gt; T[1]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do</a:t>
            </a:r>
            <a:r>
              <a:rPr lang="en-US" i="1" dirty="0"/>
              <a:t>   </a:t>
            </a:r>
            <a:r>
              <a:rPr lang="en-US" i="1" dirty="0" err="1"/>
              <a:t>i</a:t>
            </a:r>
            <a:r>
              <a:rPr lang="en-US" i="1" dirty="0"/>
              <a:t> = FIND-MAX(</a:t>
            </a:r>
            <a:r>
              <a:rPr lang="en-US" i="1" dirty="0" err="1"/>
              <a:t>i</a:t>
            </a:r>
            <a:r>
              <a:rPr lang="en-US" i="1" dirty="0"/>
              <a:t>); 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FIND-FIRST-TWO 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1; </a:t>
            </a:r>
            <a:r>
              <a:rPr lang="en-US" i="1" dirty="0" err="1"/>
              <a:t>iMax</a:t>
            </a:r>
            <a:r>
              <a:rPr lang="en-US" i="1" dirty="0"/>
              <a:t> = 1; </a:t>
            </a:r>
            <a:r>
              <a:rPr lang="en-US" i="1" dirty="0" err="1"/>
              <a:t>i</a:t>
            </a:r>
            <a:r>
              <a:rPr lang="en-US" i="1" dirty="0"/>
              <a:t> = 2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/ 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&lt; </a:t>
            </a:r>
            <a:r>
              <a:rPr lang="en-US" i="1" dirty="0" err="1"/>
              <a:t>iMax</a:t>
            </a:r>
            <a:r>
              <a:rPr lang="en-US" i="1" dirty="0"/>
              <a:t> </a:t>
            </a:r>
            <a:r>
              <a:rPr lang="en-US" b="1" i="1" dirty="0"/>
              <a:t>then</a:t>
            </a:r>
            <a:r>
              <a:rPr lang="en-US" i="1" dirty="0"/>
              <a:t> 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else </a:t>
            </a:r>
            <a:r>
              <a:rPr lang="en-US" i="1" dirty="0"/>
              <a:t>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981200"/>
            <a:ext cx="6248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FIND-MIN(</a:t>
            </a:r>
            <a:r>
              <a:rPr lang="en-US" i="1" dirty="0" err="1"/>
              <a:t>i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]/T[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FIND-MAX(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Finding the first significant maximum after the </a:t>
            </a:r>
            <a:r>
              <a:rPr lang="en-US" i="1" dirty="0" err="1"/>
              <a:t>i-th</a:t>
            </a:r>
            <a:r>
              <a:rPr lang="en-US" i="1" dirty="0"/>
              <a:t> point </a:t>
            </a:r>
            <a:endParaRPr lang="en-US" dirty="0"/>
          </a:p>
          <a:p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</a:t>
            </a:r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2008, </a:t>
            </a:r>
            <a:r>
              <a:rPr lang="en-US" dirty="0" err="1" smtClean="0"/>
              <a:t>Leng</a:t>
            </a:r>
            <a:r>
              <a:rPr lang="en-US" dirty="0" smtClean="0"/>
              <a:t> et al proposed an algorithm to find variable length anomaly patterns without knowing in advance the lengths of them.</a:t>
            </a:r>
          </a:p>
          <a:p>
            <a:r>
              <a:rPr lang="en-US" dirty="0" smtClean="0"/>
              <a:t>The </a:t>
            </a:r>
            <a:r>
              <a:rPr lang="en-US" dirty="0"/>
              <a:t>method includes 2 </a:t>
            </a:r>
            <a:r>
              <a:rPr lang="en-US" dirty="0" smtClean="0"/>
              <a:t>phase:</a:t>
            </a:r>
            <a:endParaRPr lang="en-US" dirty="0"/>
          </a:p>
          <a:p>
            <a:r>
              <a:rPr lang="en-US" dirty="0"/>
              <a:t>Phase 1: use quadratic regression model to segment time series. Regression function is defined as quadratic polynomial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,</a:t>
            </a:r>
          </a:p>
          <a:p>
            <a:r>
              <a:rPr lang="en-US" dirty="0"/>
              <a:t>Phase 2: Calculate anomaly factors for the subsequences </a:t>
            </a:r>
            <a:r>
              <a:rPr lang="en-US" dirty="0" smtClean="0"/>
              <a:t>base on DTW distance and </a:t>
            </a:r>
            <a:r>
              <a:rPr lang="en-US" dirty="0"/>
              <a:t>show abnormal </a:t>
            </a:r>
            <a:r>
              <a:rPr lang="en-US" dirty="0" smtClean="0"/>
              <a:t>patterns.</a:t>
            </a:r>
            <a:endParaRPr lang="en-US" dirty="0"/>
          </a:p>
          <a:p>
            <a:r>
              <a:rPr lang="en-US" dirty="0"/>
              <a:t>Time </a:t>
            </a:r>
            <a:r>
              <a:rPr lang="en-US" dirty="0" smtClean="0"/>
              <a:t>consuming because of DTW distance.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Time Series</a:t>
            </a:r>
            <a:r>
              <a:rPr lang="en-US" dirty="0"/>
              <a:t>: A time series </a:t>
            </a:r>
            <a:r>
              <a:rPr lang="en-US" i="1" dirty="0"/>
              <a:t>T = 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…, t</a:t>
            </a:r>
            <a:r>
              <a:rPr lang="en-US" i="1" baseline="-25000" dirty="0"/>
              <a:t>m</a:t>
            </a:r>
            <a:r>
              <a:rPr lang="en-US" dirty="0"/>
              <a:t> is an ordered set of </a:t>
            </a:r>
            <a:r>
              <a:rPr lang="en-US" i="1" dirty="0"/>
              <a:t>m</a:t>
            </a:r>
            <a:r>
              <a:rPr lang="en-US" dirty="0"/>
              <a:t> real values measured at equal intervals.</a:t>
            </a:r>
          </a:p>
          <a:p>
            <a:r>
              <a:rPr lang="en-US" i="1" dirty="0"/>
              <a:t>Subsequence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m</a:t>
            </a:r>
            <a:r>
              <a:rPr lang="en-US" dirty="0"/>
              <a:t>, a subsequence </a:t>
            </a:r>
            <a:r>
              <a:rPr lang="en-US" i="1" dirty="0"/>
              <a:t>C</a:t>
            </a:r>
            <a:r>
              <a:rPr lang="en-US" dirty="0"/>
              <a:t> is a sampling of length </a:t>
            </a:r>
            <a:r>
              <a:rPr lang="en-US" i="1" dirty="0"/>
              <a:t>n</a:t>
            </a:r>
            <a:r>
              <a:rPr lang="en-US" dirty="0"/>
              <a:t> &lt; </a:t>
            </a:r>
            <a:r>
              <a:rPr lang="en-US" i="1" dirty="0"/>
              <a:t>m</a:t>
            </a:r>
            <a:r>
              <a:rPr lang="en-US" dirty="0"/>
              <a:t> of contiguous positions from </a:t>
            </a:r>
            <a:r>
              <a:rPr lang="en-US" i="1" dirty="0"/>
              <a:t>T</a:t>
            </a:r>
            <a:r>
              <a:rPr lang="en-US" dirty="0"/>
              <a:t>, i.e., </a:t>
            </a:r>
            <a:r>
              <a:rPr lang="en-US" i="1" dirty="0"/>
              <a:t>C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, t</a:t>
            </a:r>
            <a:r>
              <a:rPr lang="en-US" i="1" baseline="-25000" dirty="0"/>
              <a:t>p+1</a:t>
            </a:r>
            <a:r>
              <a:rPr lang="en-US" i="1" dirty="0"/>
              <a:t>, …, t</a:t>
            </a:r>
            <a:r>
              <a:rPr lang="en-US" i="1" baseline="-25000" dirty="0"/>
              <a:t>p+n-1</a:t>
            </a:r>
            <a:r>
              <a:rPr lang="en-US" dirty="0"/>
              <a:t>, for </a:t>
            </a:r>
            <a:r>
              <a:rPr lang="en-US" i="1" dirty="0"/>
              <a:t>1≤ p ≤ m-n+1</a:t>
            </a:r>
            <a:r>
              <a:rPr lang="en-US" dirty="0"/>
              <a:t>.  Sometimes, </a:t>
            </a:r>
            <a:r>
              <a:rPr lang="en-US" i="1" dirty="0"/>
              <a:t>C </a:t>
            </a:r>
            <a:r>
              <a:rPr lang="en-US" dirty="0"/>
              <a:t>is denoted as (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, e</a:t>
            </a:r>
            <a:r>
              <a:rPr lang="en-US" i="1" baseline="-25000" dirty="0"/>
              <a:t>p+n-1</a:t>
            </a:r>
            <a:r>
              <a:rPr lang="en-US" dirty="0"/>
              <a:t>), where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i="1" baseline="-25000" dirty="0"/>
              <a:t>p+n-1</a:t>
            </a:r>
            <a:r>
              <a:rPr lang="en-US" i="1" dirty="0"/>
              <a:t> = t</a:t>
            </a:r>
            <a:r>
              <a:rPr lang="en-US" i="1" baseline="-25000" dirty="0"/>
              <a:t>p+n-1</a:t>
            </a:r>
            <a:r>
              <a:rPr lang="en-US" dirty="0" smtClean="0"/>
              <a:t>.</a:t>
            </a:r>
          </a:p>
          <a:p>
            <a:r>
              <a:rPr lang="en-US" i="1" dirty="0"/>
              <a:t>Non-Self Match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, its two subsequences </a:t>
            </a:r>
            <a:r>
              <a:rPr lang="en-US" i="1" dirty="0"/>
              <a:t>P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starting at position </a:t>
            </a:r>
            <a:r>
              <a:rPr lang="en-US" i="1" dirty="0"/>
              <a:t>p</a:t>
            </a:r>
            <a:r>
              <a:rPr lang="en-US" dirty="0"/>
              <a:t> and  </a:t>
            </a:r>
            <a:r>
              <a:rPr lang="en-US" i="1" dirty="0"/>
              <a:t>Q</a:t>
            </a:r>
            <a:r>
              <a:rPr lang="en-US" dirty="0"/>
              <a:t> starting at position </a:t>
            </a:r>
            <a:r>
              <a:rPr lang="en-US" i="1" dirty="0"/>
              <a:t>q</a:t>
            </a:r>
            <a:r>
              <a:rPr lang="en-US" dirty="0"/>
              <a:t>, we say that </a:t>
            </a:r>
            <a:r>
              <a:rPr lang="en-US" i="1" dirty="0"/>
              <a:t>Q</a:t>
            </a:r>
            <a:r>
              <a:rPr lang="en-US" dirty="0"/>
              <a:t> is a non-self-match to </a:t>
            </a:r>
            <a:r>
              <a:rPr lang="en-US" i="1" dirty="0"/>
              <a:t>P</a:t>
            </a:r>
            <a:r>
              <a:rPr lang="en-US" dirty="0"/>
              <a:t>, if </a:t>
            </a:r>
            <a:r>
              <a:rPr lang="en-US" i="1" dirty="0" err="1"/>
              <a:t>Dist</a:t>
            </a:r>
            <a:r>
              <a:rPr lang="en-US" i="1" dirty="0"/>
              <a:t>(P, Q) ≥  e</a:t>
            </a:r>
            <a:r>
              <a:rPr lang="en-US" dirty="0"/>
              <a:t> or </a:t>
            </a:r>
            <a:r>
              <a:rPr lang="en-US" i="1" dirty="0"/>
              <a:t>|p - q| ≥  n</a:t>
            </a:r>
            <a:r>
              <a:rPr lang="en-US" dirty="0"/>
              <a:t>, where </a:t>
            </a:r>
            <a:r>
              <a:rPr lang="en-US" i="1" dirty="0"/>
              <a:t>e</a:t>
            </a:r>
            <a:r>
              <a:rPr lang="en-US" dirty="0"/>
              <a:t>  is a given value of distance threshold.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5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k-distance of a pattern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Given a positive integer </a:t>
            </a:r>
            <a:r>
              <a:rPr lang="en-US" i="1" dirty="0"/>
              <a:t>k</a:t>
            </a:r>
            <a:r>
              <a:rPr lang="en-US" dirty="0"/>
              <a:t>, a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the </a:t>
            </a:r>
            <a:r>
              <a:rPr lang="en-US" i="1" dirty="0"/>
              <a:t>k</a:t>
            </a:r>
            <a:r>
              <a:rPr lang="en-US" dirty="0"/>
              <a:t>-distance of </a:t>
            </a:r>
            <a:r>
              <a:rPr lang="en-US" i="1" dirty="0"/>
              <a:t>P</a:t>
            </a:r>
            <a:r>
              <a:rPr lang="en-US" dirty="0"/>
              <a:t>, denoted as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is defined as the distance between </a:t>
            </a:r>
            <a:r>
              <a:rPr lang="en-US" i="1" dirty="0"/>
              <a:t>P</a:t>
            </a:r>
            <a:r>
              <a:rPr lang="en-US" dirty="0"/>
              <a:t> and a pattern </a:t>
            </a:r>
            <a:r>
              <a:rPr lang="en-US" i="1" dirty="0"/>
              <a:t>Q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such that.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For at least </a:t>
            </a:r>
            <a:r>
              <a:rPr lang="en-US" i="1" dirty="0"/>
              <a:t>k</a:t>
            </a:r>
            <a:r>
              <a:rPr lang="en-US" dirty="0"/>
              <a:t> patterns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it holds that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Q</a:t>
            </a:r>
            <a:r>
              <a:rPr lang="en-US" i="1" baseline="-25000" dirty="0" smtClean="0"/>
              <a:t>1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i="1" dirty="0"/>
              <a:t>≤ 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</a:t>
            </a:r>
            <a:r>
              <a:rPr lang="en-US" i="1" dirty="0"/>
              <a:t>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ii) For at most </a:t>
            </a:r>
            <a:r>
              <a:rPr lang="en-US" i="1" dirty="0"/>
              <a:t>k-1</a:t>
            </a:r>
            <a:r>
              <a:rPr lang="en-US" dirty="0"/>
              <a:t> patterns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 \{Q}</a:t>
            </a:r>
            <a:r>
              <a:rPr lang="en-US" dirty="0"/>
              <a:t> it holds that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Q</a:t>
            </a:r>
            <a:r>
              <a:rPr lang="en-US" i="1" baseline="-25000" dirty="0" smtClean="0"/>
              <a:t>1</a:t>
            </a:r>
            <a:r>
              <a:rPr lang="en-US" dirty="0" smtClean="0"/>
              <a:t>) </a:t>
            </a:r>
            <a:r>
              <a:rPr lang="en-US" i="1" dirty="0"/>
              <a:t>&lt;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</a:t>
            </a:r>
            <a:r>
              <a:rPr lang="en-US" i="1" dirty="0"/>
              <a:t>Q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Anomaly </a:t>
            </a:r>
            <a:r>
              <a:rPr lang="en-US" i="1" dirty="0"/>
              <a:t>factor</a:t>
            </a:r>
            <a:r>
              <a:rPr lang="en-US" dirty="0"/>
              <a:t>: For any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denotes all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 of patterns, anomaly factor of pattern </a:t>
            </a:r>
            <a:r>
              <a:rPr lang="en-US" i="1" dirty="0"/>
              <a:t>P</a:t>
            </a:r>
            <a:r>
              <a:rPr lang="en-US" dirty="0"/>
              <a:t> defined as the ratio of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to </a:t>
            </a:r>
            <a:r>
              <a:rPr lang="en-US" i="1" dirty="0"/>
              <a:t>median</a:t>
            </a:r>
            <a:r>
              <a:rPr lang="en-US" dirty="0"/>
              <a:t>(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 smtClean="0"/>
              <a:t>)).</a:t>
            </a:r>
          </a:p>
          <a:p>
            <a:r>
              <a:rPr lang="en-US" i="1" dirty="0"/>
              <a:t>Anomaly Pattern</a:t>
            </a:r>
            <a:r>
              <a:rPr lang="en-US" dirty="0"/>
              <a:t>: Given any pattern set </a:t>
            </a:r>
            <a:r>
              <a:rPr lang="en-US" i="1" dirty="0"/>
              <a:t>D</a:t>
            </a:r>
            <a:r>
              <a:rPr lang="en-US" dirty="0"/>
              <a:t>, a pattern </a:t>
            </a:r>
            <a:r>
              <a:rPr lang="en-US" i="1" dirty="0"/>
              <a:t>P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is anomaly only if its anomaly factor is larger than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 is the threshold of anomaly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discord of length </a:t>
            </a:r>
            <a:r>
              <a:rPr lang="en-US" i="1" dirty="0"/>
              <a:t>n.</a:t>
            </a:r>
          </a:p>
          <a:p>
            <a:r>
              <a:rPr lang="en-US" dirty="0"/>
              <a:t>A discord is a subsequence which have largest nearest neighbor distance.</a:t>
            </a:r>
          </a:p>
          <a:p>
            <a:r>
              <a:rPr lang="en-US" dirty="0"/>
              <a:t>Use heuristic to improve brute-force.</a:t>
            </a:r>
          </a:p>
          <a:p>
            <a:r>
              <a:rPr lang="en-US" dirty="0"/>
              <a:t>Distance function: Euclid distance.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1686</Words>
  <Application>Microsoft Office PowerPoint</Application>
  <PresentationFormat>On-screen Show (4:3)</PresentationFormat>
  <Paragraphs>253</Paragraphs>
  <Slides>56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Office Theme</vt:lpstr>
      <vt:lpstr>Equation</vt:lpstr>
      <vt:lpstr>Detecting Variable Length Anomaly Patterns in Time Series Data</vt:lpstr>
      <vt:lpstr>Content</vt:lpstr>
      <vt:lpstr>Introduction</vt:lpstr>
      <vt:lpstr>Introduction</vt:lpstr>
      <vt:lpstr>Introduction</vt:lpstr>
      <vt:lpstr>Introduction</vt:lpstr>
      <vt:lpstr>Definitions</vt:lpstr>
      <vt:lpstr>Definitions</vt:lpstr>
      <vt:lpstr>HOT SAX</vt:lpstr>
      <vt:lpstr>HOT SAX</vt:lpstr>
      <vt:lpstr>HOT SAX</vt:lpstr>
      <vt:lpstr>HOT SAX</vt:lpstr>
      <vt:lpstr>HOT SAX</vt:lpstr>
      <vt:lpstr>HOT SAX</vt:lpstr>
      <vt:lpstr>Proposed Algorithm</vt:lpstr>
      <vt:lpstr>Phase 1: Segmentation</vt:lpstr>
      <vt:lpstr>Quadratic regression</vt:lpstr>
      <vt:lpstr>Extreme points</vt:lpstr>
      <vt:lpstr>Extreme points</vt:lpstr>
      <vt:lpstr>Extreme points</vt:lpstr>
      <vt:lpstr>Phase 2: Find anomaly patterns</vt:lpstr>
      <vt:lpstr>Find lupper and llower</vt:lpstr>
      <vt:lpstr>Calculate the similar between two subsequence</vt:lpstr>
      <vt:lpstr>Homothetic Transformation</vt:lpstr>
      <vt:lpstr>Homothetic Transformation</vt:lpstr>
      <vt:lpstr>Modified Euclidean Distance</vt:lpstr>
      <vt:lpstr>Experimental Evaluation</vt:lpstr>
      <vt:lpstr>Experimental Evaluation</vt:lpstr>
      <vt:lpstr>Compare VL_QR| HT, VL_EP| HT and HOT SAX</vt:lpstr>
      <vt:lpstr>Positions of anomaly patterns detected by VL_QR|HT and VL_EP|HT and HOT SAX </vt:lpstr>
      <vt:lpstr>Running time among VL_QR|HT, VL_EP|HT and HOT SAX</vt:lpstr>
      <vt:lpstr>Running time between VL_QR|HT and Original Algorithm</vt:lpstr>
      <vt:lpstr>Parameters between VL_QR|HT and VL_EP|HT</vt:lpstr>
      <vt:lpstr>ECG 108: VL_QR|HT vs HOT SAX(135) </vt:lpstr>
      <vt:lpstr>ECG 108: VL_EP|HT vs HOT SAX(588)</vt:lpstr>
      <vt:lpstr>ECG 308: VL_QR|HT vs HOT SAX(35) </vt:lpstr>
      <vt:lpstr>ECG 308: VL_EP|HT vs HOT SAX(62)</vt:lpstr>
      <vt:lpstr>ERP: VL_QR|HT vs HOT SAX(69) </vt:lpstr>
      <vt:lpstr>ERP: VL_EP|HT vs HOT SAX(149)</vt:lpstr>
      <vt:lpstr>Memory: VL_QR|HT vs HOT SAX(165)</vt:lpstr>
      <vt:lpstr>Memory: VL_EP|HT vs HOT SAX(504)</vt:lpstr>
      <vt:lpstr>PDItalia: VL_QR|HT vs HOT SAX(332) </vt:lpstr>
      <vt:lpstr>PDItalia: VL_EP|HT vs HOT SAX(336) </vt:lpstr>
      <vt:lpstr>DPDem: VL_QR|HT vs HOT SAX(1285)</vt:lpstr>
      <vt:lpstr>DPDem: VL_EP|HT vs HOT SAX(1267)</vt:lpstr>
      <vt:lpstr>Stock20: VL_QR|HT vs HOT SAX(706)</vt:lpstr>
      <vt:lpstr>Stock20: VL_EP|HT vs HOT SAX(849)</vt:lpstr>
      <vt:lpstr>TEK16: VL_QR|HT vs HOT SAX(136)</vt:lpstr>
      <vt:lpstr>TEK16: VL_QR|HT vs HOT SAX(328)</vt:lpstr>
      <vt:lpstr>Conclusion</vt:lpstr>
      <vt:lpstr> References </vt:lpstr>
      <vt:lpstr>Q &amp; 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398</cp:revision>
  <dcterms:created xsi:type="dcterms:W3CDTF">2012-12-23T03:38:43Z</dcterms:created>
  <dcterms:modified xsi:type="dcterms:W3CDTF">2016-07-09T05:37:39Z</dcterms:modified>
</cp:coreProperties>
</file>