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1"/>
  </p:notesMasterIdLst>
  <p:sldIdLst>
    <p:sldId id="256" r:id="rId2"/>
    <p:sldId id="257" r:id="rId3"/>
    <p:sldId id="327" r:id="rId4"/>
    <p:sldId id="276" r:id="rId5"/>
    <p:sldId id="330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40" r:id="rId14"/>
    <p:sldId id="339" r:id="rId15"/>
    <p:sldId id="341" r:id="rId16"/>
    <p:sldId id="351" r:id="rId17"/>
    <p:sldId id="350" r:id="rId18"/>
    <p:sldId id="352" r:id="rId19"/>
    <p:sldId id="353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01" r:id="rId29"/>
    <p:sldId id="31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3600" dirty="0"/>
              <a:t>Detecting Variable Length Anomaly Patterns in Time Series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+mj-lt"/>
              </a:rPr>
              <a:t>GVHD:  </a:t>
            </a:r>
            <a:r>
              <a:rPr lang="en-US" sz="2400" b="1" dirty="0" smtClean="0">
                <a:latin typeface="+mj-lt"/>
              </a:rPr>
              <a:t>PGS.TS </a:t>
            </a:r>
            <a:r>
              <a:rPr lang="en-US" sz="2400" b="1" dirty="0" err="1">
                <a:latin typeface="+mj-lt"/>
              </a:rPr>
              <a:t>Dương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Tuấn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Anh</a:t>
            </a:r>
            <a:endParaRPr lang="en-US" sz="2400" dirty="0" smtClean="0">
              <a:latin typeface="+mj-lt"/>
            </a:endParaRPr>
          </a:p>
          <a:p>
            <a:pPr algn="l"/>
            <a:r>
              <a:rPr lang="en-US" sz="2400" b="1" i="1" dirty="0" smtClean="0">
                <a:latin typeface="+mj-lt"/>
              </a:rPr>
              <a:t>HV: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dirty="0" err="1">
                <a:latin typeface="+mj-lt"/>
              </a:rPr>
              <a:t>Ngô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Duy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Khánh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Vy</a:t>
            </a:r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discord of length </a:t>
            </a:r>
            <a:r>
              <a:rPr lang="en-US" i="1" dirty="0" smtClean="0"/>
              <a:t>n.</a:t>
            </a:r>
          </a:p>
          <a:p>
            <a:r>
              <a:rPr lang="en-US" dirty="0" smtClean="0"/>
              <a:t>A discord is a subsequence which have largest nearest neighbor distance.</a:t>
            </a:r>
            <a:endParaRPr lang="en-US" dirty="0" smtClean="0"/>
          </a:p>
          <a:p>
            <a:r>
              <a:rPr lang="en-US" dirty="0" smtClean="0"/>
              <a:t>Use heuristic to improve brute-force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Distance function: Euclid distance.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51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8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 subsequences of length </a:t>
            </a:r>
            <a:r>
              <a:rPr lang="en-US" i="1" dirty="0" smtClean="0"/>
              <a:t>n</a:t>
            </a:r>
            <a:r>
              <a:rPr lang="en-US" dirty="0" smtClean="0"/>
              <a:t> to SAX words.</a:t>
            </a:r>
            <a:endParaRPr lang="en-US" dirty="0" smtClean="0"/>
          </a:p>
          <a:p>
            <a:pPr lvl="1"/>
            <a:r>
              <a:rPr lang="en-US" dirty="0" smtClean="0"/>
              <a:t>Use PAA for </a:t>
            </a:r>
            <a:r>
              <a:rPr lang="en-US" dirty="0"/>
              <a:t>Dimensionality </a:t>
            </a:r>
            <a:r>
              <a:rPr lang="en-US" dirty="0" smtClean="0"/>
              <a:t>reduction </a:t>
            </a:r>
            <a:endParaRPr lang="en-US" dirty="0" smtClean="0"/>
          </a:p>
          <a:p>
            <a:r>
              <a:rPr lang="en-US" dirty="0" smtClean="0"/>
              <a:t>Use an array and an augmented </a:t>
            </a:r>
            <a:r>
              <a:rPr lang="en-US" dirty="0" err="1" smtClean="0"/>
              <a:t>trie</a:t>
            </a:r>
            <a:r>
              <a:rPr lang="en-US" dirty="0" smtClean="0"/>
              <a:t> to </a:t>
            </a:r>
            <a:r>
              <a:rPr lang="en-US" dirty="0"/>
              <a:t>embed all the SAX words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6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0198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HOT SAX but use </a:t>
            </a:r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smtClean="0"/>
              <a:t>wavelet instead of PAA.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54102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1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62484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69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PAA Bit representation of a series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6471"/>
            <a:ext cx="6324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0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Bit distance between of two PAA bit representation </a:t>
                </a:r>
                <a:r>
                  <a:rPr lang="en-US" i="1" dirty="0" smtClean="0"/>
                  <a:t>s </a:t>
                </a:r>
                <a:r>
                  <a:rPr lang="en-US" i="1" dirty="0"/>
                  <a:t>= {s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s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,…, s</a:t>
                </a:r>
                <a:r>
                  <a:rPr lang="en-US" i="1" baseline="-25000" dirty="0"/>
                  <a:t>w-1</a:t>
                </a:r>
                <a:r>
                  <a:rPr lang="en-US" i="1" dirty="0"/>
                  <a:t>}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i="1" dirty="0"/>
                  <a:t>t = {t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,…,t</a:t>
                </a:r>
                <a:r>
                  <a:rPr lang="en-US" i="1" baseline="-25000" dirty="0"/>
                  <a:t>w-1</a:t>
                </a:r>
                <a:r>
                  <a:rPr lang="en-US" i="1" dirty="0"/>
                  <a:t>}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/>
                      <m:t>𝐵𝑖𝑡𝑆𝑒𝑟𝑖𝑒𝑠</m:t>
                    </m:r>
                    <m:r>
                      <m:rPr>
                        <m:lit/>
                      </m:rPr>
                      <a:rPr lang="en-US"/>
                      <m:t>_</m:t>
                    </m:r>
                    <m:r>
                      <a:rPr lang="en-US" i="1"/>
                      <m:t>𝐷𝑖𝑠𝑡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/>
                          <m:t>𝑠</m:t>
                        </m:r>
                        <m:r>
                          <a:rPr lang="en-US"/>
                          <m:t>,</m:t>
                        </m:r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r>
                          <a:rPr lang="en-US" i="1"/>
                          <m:t>𝑤</m:t>
                        </m:r>
                        <m:r>
                          <a:rPr lang="en-US"/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/>
                        </m:ctrlPr>
                      </m:naryPr>
                      <m:sub>
                        <m:r>
                          <a:rPr lang="en-US"/>
                          <m:t>1</m:t>
                        </m:r>
                      </m:sub>
                      <m:sup>
                        <m:r>
                          <a:rPr lang="en-US" i="1"/>
                          <m:t>𝑤</m:t>
                        </m:r>
                        <m:r>
                          <a:rPr lang="en-US"/>
                          <m:t>−1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𝐵𝐷𝑖𝑠𝑡</m:t>
                            </m:r>
                            <m:r>
                              <a:rPr lang="en-US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𝑠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𝑡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i="1"/>
                      <m:t>𝐵𝐷𝑖𝑠𝑡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 </m:t>
                              </m:r>
                              <m:r>
                                <a:rPr lang="en-US" i="1"/>
                                <m:t>𝑖𝑓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𝑠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/>
                                <m:t>≠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𝑡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    </m:t>
                              </m:r>
                              <m:r>
                                <a:rPr lang="en-US" i="1"/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i="1"/>
                      <m:t>  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26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 bit representations are randomly chosen as k cluster </a:t>
            </a:r>
            <a:r>
              <a:rPr lang="en-US" dirty="0" err="1" smtClean="0"/>
              <a:t>centres</a:t>
            </a:r>
            <a:endParaRPr lang="en-US" dirty="0" smtClean="0"/>
          </a:p>
          <a:p>
            <a:r>
              <a:rPr lang="en-US" dirty="0" smtClean="0"/>
              <a:t>A bit representation is assigned to the nearest cluster.</a:t>
            </a:r>
          </a:p>
          <a:p>
            <a:r>
              <a:rPr lang="en-US" dirty="0" smtClean="0"/>
              <a:t>In outer loop, subsequences which have bit representations belong to the smallest cluster (cluster has the fewest elements) is checked first </a:t>
            </a:r>
          </a:p>
          <a:p>
            <a:r>
              <a:rPr lang="en-US" dirty="0" smtClean="0"/>
              <a:t>In inner loop, </a:t>
            </a:r>
            <a:r>
              <a:rPr lang="en-US" dirty="0"/>
              <a:t>subsequences </a:t>
            </a:r>
            <a:r>
              <a:rPr lang="en-US" dirty="0" smtClean="0"/>
              <a:t> belong to the same cluster with the subsequence chosen at outer loop are checked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Some </a:t>
            </a:r>
            <a:r>
              <a:rPr lang="en-US" sz="2400" dirty="0"/>
              <a:t>Definitions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Related Works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M.Leng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M.Leng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B1: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trược</a:t>
            </a:r>
            <a:r>
              <a:rPr lang="en-US" dirty="0" smtClean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 </a:t>
            </a:r>
            <a:r>
              <a:rPr lang="en-US" i="1" dirty="0"/>
              <a:t>f(t) = b</a:t>
            </a:r>
            <a:r>
              <a:rPr lang="en-US" i="1" baseline="-25000" dirty="0"/>
              <a:t>0</a:t>
            </a:r>
            <a:r>
              <a:rPr lang="en-US" i="1" dirty="0"/>
              <a:t> + b</a:t>
            </a:r>
            <a:r>
              <a:rPr lang="en-US" i="1" baseline="-25000" dirty="0"/>
              <a:t>1</a:t>
            </a:r>
            <a:r>
              <a:rPr lang="en-US" i="1" dirty="0"/>
              <a:t>t  + b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i="1" baseline="30000" dirty="0"/>
              <a:t>2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baseline="30000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i="1" dirty="0"/>
              <a:t>ε</a:t>
            </a:r>
            <a:r>
              <a:rPr lang="en-US" i="1" baseline="-25000" dirty="0"/>
              <a:t>1­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 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i="1" dirty="0" smtClean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i+1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i="1" baseline="-25000" dirty="0"/>
              <a:t>i+1</a:t>
            </a:r>
            <a:r>
              <a:rPr lang="en-US" i="1" dirty="0"/>
              <a:t>=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 err="1"/>
              <a:t>+j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j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+ j,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+ j)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i="1" dirty="0"/>
              <a:t>ε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i="1" dirty="0"/>
              <a:t>j ≥ 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-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M.Leng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B2: </a:t>
                </a:r>
                <a:r>
                  <a:rPr lang="en-US" dirty="0" err="1"/>
                  <a:t>xây</a:t>
                </a:r>
                <a:r>
                  <a:rPr lang="en-US" dirty="0"/>
                  <a:t> </a:t>
                </a:r>
                <a:r>
                  <a:rPr lang="en-US" dirty="0" err="1"/>
                  <a:t>dựng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i="1" dirty="0"/>
                  <a:t>D = (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ij</a:t>
                </a:r>
                <a:r>
                  <a:rPr lang="en-US" i="1" dirty="0" smtClean="0"/>
                  <a:t>)</a:t>
                </a:r>
                <a:r>
                  <a:rPr lang="en-US" i="1" baseline="-25000" dirty="0" err="1" smtClean="0"/>
                  <a:t>mxm</a:t>
                </a:r>
                <a:r>
                  <a:rPr lang="en-US" i="1" baseline="-25000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min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 </m:t>
                            </m:r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  <m:r>
                              <a:rPr lang="en-US">
                                <a:latin typeface="Cambria Math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 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sub>
                            </m:sSub>
                          </m:lim>
                        </m:limLow>
                        <m:r>
                          <a:rPr lang="en-US" i="1">
                            <a:latin typeface="Cambria Math"/>
                          </a:rPr>
                          <m:t>𝐷𝑖𝑠𝑡</m:t>
                        </m:r>
                        <m:r>
                          <a:rPr lang="en-US">
                            <a:latin typeface="Cambria Math"/>
                          </a:rPr>
                          <m:t>((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),(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con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(</a:t>
                </a:r>
                <a:r>
                  <a:rPr lang="en-US" i="1" dirty="0"/>
                  <a:t>k-</a:t>
                </a:r>
                <a:r>
                  <a:rPr lang="en-US" i="1" dirty="0" err="1"/>
                  <a:t>dist</a:t>
                </a:r>
                <a:r>
                  <a:rPr lang="en-US" dirty="0"/>
                  <a:t>). </a:t>
                </a:r>
                <a:r>
                  <a:rPr lang="en-US" dirty="0" err="1"/>
                  <a:t>Những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người</a:t>
                </a:r>
                <a:r>
                  <a:rPr lang="en-US" dirty="0"/>
                  <a:t> </a:t>
                </a:r>
                <a:r>
                  <a:rPr lang="en-US" dirty="0" err="1"/>
                  <a:t>dùng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i="1" dirty="0"/>
                  <a:t>α</a:t>
                </a:r>
                <a:r>
                  <a:rPr lang="en-US" i="1" baseline="-25000" dirty="0"/>
                  <a:t>0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con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 smtClean="0"/>
                  <a:t>thường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M.Leng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B3: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≤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 ≤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i="1" dirty="0"/>
              <a:t>).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 ≤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≤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i="1" dirty="0"/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 smtClean="0"/>
              <a:t>)</a:t>
            </a:r>
          </a:p>
          <a:p>
            <a:r>
              <a:rPr lang="en-US" i="1" dirty="0"/>
              <a:t>k</a:t>
            </a:r>
            <a:r>
              <a:rPr lang="en-US" i="1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0.05</a:t>
            </a:r>
            <a:r>
              <a:rPr lang="en-US" i="1" dirty="0" smtClean="0"/>
              <a:t>m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α</a:t>
            </a:r>
            <a:r>
              <a:rPr lang="en-US" i="1" baseline="-25000" dirty="0" smtClean="0"/>
              <a:t>0</a:t>
            </a:r>
            <a:r>
              <a:rPr lang="en-US" i="1" baseline="-25000" dirty="0"/>
              <a:t>­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3 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M.Leng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Euclid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Euclid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6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iến</a:t>
                </a:r>
                <a:r>
                  <a:rPr lang="en-US" dirty="0" smtClean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i="1" dirty="0"/>
                  <a:t>T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 (</a:t>
                </a:r>
                <a:r>
                  <a:rPr lang="en-US" i="1" dirty="0"/>
                  <a:t>T={y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})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i="1" dirty="0" smtClean="0"/>
                  <a:t>’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</a:t>
                </a:r>
                <a:r>
                  <a:rPr lang="en-US" i="1" dirty="0" smtClean="0"/>
                  <a:t>Y_MAX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MAX{y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…,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}, Y_MIN = MIN{y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…,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 }</a:t>
                </a:r>
                <a:r>
                  <a:rPr lang="en-US" dirty="0"/>
                  <a:t>. </a:t>
                </a:r>
              </a:p>
              <a:p>
                <a:r>
                  <a:rPr lang="en-US" i="1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tâm</a:t>
                </a:r>
                <a:r>
                  <a:rPr lang="en-US" dirty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tọa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X_C </a:t>
                </a:r>
                <a:r>
                  <a:rPr lang="en-US" i="1" dirty="0"/>
                  <a:t>= n/2, Y_C = (Y_MAX + Y_MIN)/2</a:t>
                </a:r>
                <a:r>
                  <a:rPr lang="en-US" dirty="0"/>
                  <a:t>. </a:t>
                </a:r>
              </a:p>
              <a:p>
                <a:r>
                  <a:rPr lang="en-US" dirty="0" err="1" smtClean="0"/>
                  <a:t>Thực</a:t>
                </a:r>
                <a:r>
                  <a:rPr lang="en-US" dirty="0" smtClean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tâm</a:t>
                </a:r>
                <a:r>
                  <a:rPr lang="en-US" dirty="0"/>
                  <a:t> </a:t>
                </a:r>
                <a:r>
                  <a:rPr lang="en-US" i="1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tỉ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>
                            <a:latin typeface="Cambria Math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62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Function </a:t>
            </a:r>
            <a:r>
              <a:rPr lang="en-US" i="1" dirty="0" err="1" smtClean="0"/>
              <a:t>Dist</a:t>
            </a:r>
            <a:r>
              <a:rPr lang="en-US" i="1" dirty="0" smtClean="0"/>
              <a:t>(X, Y)</a:t>
            </a:r>
          </a:p>
          <a:p>
            <a:pPr marL="457200" lvl="1" indent="0">
              <a:buNone/>
            </a:pPr>
            <a:r>
              <a:rPr lang="en-US" i="1" dirty="0" smtClean="0"/>
              <a:t>if(</a:t>
            </a:r>
            <a:r>
              <a:rPr lang="en-US" i="1" dirty="0" err="1" smtClean="0"/>
              <a:t>X.length</a:t>
            </a:r>
            <a:r>
              <a:rPr lang="en-US" i="1" dirty="0" smtClean="0"/>
              <a:t> == </a:t>
            </a:r>
            <a:r>
              <a:rPr lang="en-US" i="1" dirty="0" err="1" smtClean="0"/>
              <a:t>Y.length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return </a:t>
            </a:r>
            <a:r>
              <a:rPr lang="en-US" i="1" dirty="0"/>
              <a:t>Euclid(X,Y)</a:t>
            </a:r>
          </a:p>
          <a:p>
            <a:pPr marL="457200" lvl="1" indent="0">
              <a:buNone/>
            </a:pPr>
            <a:r>
              <a:rPr lang="en-US" i="1" dirty="0" smtClean="0"/>
              <a:t>Else if(</a:t>
            </a:r>
            <a:r>
              <a:rPr lang="en-US" i="1" dirty="0" err="1" smtClean="0"/>
              <a:t>X.length</a:t>
            </a:r>
            <a:r>
              <a:rPr lang="en-US" i="1" dirty="0" smtClean="0"/>
              <a:t> &lt; </a:t>
            </a:r>
            <a:r>
              <a:rPr lang="en-US" i="1" dirty="0" err="1" smtClean="0"/>
              <a:t>Y.length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Y’ = Homothetic(Y, </a:t>
            </a:r>
            <a:r>
              <a:rPr lang="en-US" i="1" dirty="0" err="1" smtClean="0"/>
              <a:t>X.length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r>
              <a:rPr lang="en-US" i="1" dirty="0"/>
              <a:t>	return </a:t>
            </a:r>
            <a:r>
              <a:rPr lang="en-US" i="1" dirty="0" smtClean="0"/>
              <a:t>Euclid(X,Y’)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Else if(</a:t>
            </a:r>
            <a:r>
              <a:rPr lang="en-US" i="1" dirty="0" err="1"/>
              <a:t>X.length</a:t>
            </a:r>
            <a:r>
              <a:rPr lang="en-US" i="1" dirty="0"/>
              <a:t> </a:t>
            </a:r>
            <a:r>
              <a:rPr lang="en-US" i="1" dirty="0" smtClean="0"/>
              <a:t>&gt; </a:t>
            </a:r>
            <a:r>
              <a:rPr lang="en-US" i="1" dirty="0" err="1"/>
              <a:t>Y.length</a:t>
            </a:r>
            <a:r>
              <a:rPr lang="en-US" i="1" dirty="0"/>
              <a:t>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X’ </a:t>
            </a:r>
            <a:r>
              <a:rPr lang="en-US" i="1" dirty="0"/>
              <a:t>= </a:t>
            </a:r>
            <a:r>
              <a:rPr lang="en-US" i="1" dirty="0" smtClean="0"/>
              <a:t>Homothetic(X, </a:t>
            </a:r>
            <a:r>
              <a:rPr lang="en-US" i="1" dirty="0" err="1" smtClean="0"/>
              <a:t>Y.length</a:t>
            </a:r>
            <a:r>
              <a:rPr lang="en-US" i="1" dirty="0"/>
              <a:t>)</a:t>
            </a:r>
          </a:p>
          <a:p>
            <a:pPr marL="457200" lvl="1" indent="0">
              <a:buNone/>
            </a:pPr>
            <a:r>
              <a:rPr lang="en-US" i="1" dirty="0"/>
              <a:t>	return </a:t>
            </a:r>
            <a:r>
              <a:rPr lang="en-US" i="1" dirty="0" smtClean="0"/>
              <a:t>Euclid(X’,Y)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100" dirty="0" err="1" smtClean="0"/>
              <a:t>Tài</a:t>
            </a:r>
            <a:r>
              <a:rPr lang="en-US" sz="4100" dirty="0" smtClean="0"/>
              <a:t> </a:t>
            </a:r>
            <a:r>
              <a:rPr lang="en-US" sz="4100" dirty="0" err="1" smtClean="0"/>
              <a:t>liệu</a:t>
            </a:r>
            <a:r>
              <a:rPr lang="en-US" sz="4100" dirty="0" smtClean="0"/>
              <a:t> </a:t>
            </a:r>
            <a:r>
              <a:rPr lang="en-US" sz="4100" dirty="0" err="1" smtClean="0"/>
              <a:t>tham</a:t>
            </a:r>
            <a:r>
              <a:rPr lang="en-US" sz="4100" dirty="0" smtClean="0"/>
              <a:t> </a:t>
            </a:r>
            <a:r>
              <a:rPr lang="en-US" sz="4100" dirty="0" err="1" smtClean="0"/>
              <a:t>khảo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A.W. Fu, O.T. Leung, E. Keogh, J. Lin. </a:t>
            </a:r>
            <a:r>
              <a:rPr lang="en-US" sz="1400" i="1" dirty="0"/>
              <a:t>Finding Time Series Discords Based on </a:t>
            </a:r>
            <a:r>
              <a:rPr lang="en-US" sz="1400" i="1" dirty="0" err="1"/>
              <a:t>Haar</a:t>
            </a:r>
            <a:r>
              <a:rPr lang="en-US" sz="1400" i="1" dirty="0"/>
              <a:t> Transform</a:t>
            </a:r>
            <a:r>
              <a:rPr lang="en-US" sz="1400" dirty="0"/>
              <a:t>. Advanced Data Mining and Applications – ADMA, pp. 31-41, 2006.</a:t>
            </a:r>
          </a:p>
          <a:p>
            <a:r>
              <a:rPr lang="en-US" sz="1400" dirty="0" smtClean="0"/>
              <a:t>C.A</a:t>
            </a:r>
            <a:r>
              <a:rPr lang="en-US" sz="1400" dirty="0"/>
              <a:t>. </a:t>
            </a:r>
            <a:r>
              <a:rPr lang="en-US" sz="1400" dirty="0" err="1"/>
              <a:t>Ratanamahatana</a:t>
            </a:r>
            <a:r>
              <a:rPr lang="en-US" sz="1400" dirty="0"/>
              <a:t>, E. Keogh. </a:t>
            </a:r>
            <a:r>
              <a:rPr lang="en-US" sz="1400" i="1" dirty="0"/>
              <a:t>Making Time-series Classification More Accurate Using Learned Constraints</a:t>
            </a:r>
            <a:r>
              <a:rPr lang="en-US" sz="1400" dirty="0"/>
              <a:t>. In Proceedings of SIAM International Conference on Data Mining, 2004.</a:t>
            </a:r>
          </a:p>
          <a:p>
            <a:r>
              <a:rPr lang="en-US" sz="1400" dirty="0" smtClean="0"/>
              <a:t>C.D</a:t>
            </a:r>
            <a:r>
              <a:rPr lang="en-US" sz="1400" dirty="0"/>
              <a:t>. Truong, H.N. Tin, D.T </a:t>
            </a:r>
            <a:r>
              <a:rPr lang="en-US" sz="1400" dirty="0" err="1"/>
              <a:t>Anh</a:t>
            </a:r>
            <a:r>
              <a:rPr lang="en-US" sz="1400" dirty="0"/>
              <a:t>. </a:t>
            </a:r>
            <a:r>
              <a:rPr lang="en-US" sz="1400" i="1" dirty="0"/>
              <a:t>Combining motif information and neural network for time series prediction</a:t>
            </a:r>
            <a:r>
              <a:rPr lang="en-US" sz="1400" b="1" i="1" dirty="0"/>
              <a:t>. </a:t>
            </a:r>
            <a:r>
              <a:rPr lang="en-US" sz="1400" dirty="0"/>
              <a:t>Int. J. Business Intelligence and Data Mining, vol. 7, no. 4, pp. 318-339, 2012.</a:t>
            </a:r>
          </a:p>
          <a:p>
            <a:r>
              <a:rPr lang="en-US" sz="1400" dirty="0" smtClean="0"/>
              <a:t>D</a:t>
            </a:r>
            <a:r>
              <a:rPr lang="en-US" sz="1400" dirty="0"/>
              <a:t>. </a:t>
            </a:r>
            <a:r>
              <a:rPr lang="en-US" sz="1400" dirty="0" err="1"/>
              <a:t>Lemire</a:t>
            </a:r>
            <a:r>
              <a:rPr lang="en-US" sz="1400" b="1" i="1" dirty="0"/>
              <a:t>. </a:t>
            </a:r>
            <a:r>
              <a:rPr lang="en-US" sz="1400" i="1" dirty="0"/>
              <a:t>A Better Alternative to Piecewise Linear Time Series Segmentation</a:t>
            </a:r>
            <a:r>
              <a:rPr lang="en-US" sz="1400" dirty="0"/>
              <a:t>. Proceedings of the 7</a:t>
            </a:r>
            <a:r>
              <a:rPr lang="en-US" sz="1400" baseline="30000" dirty="0"/>
              <a:t>th</a:t>
            </a:r>
            <a:r>
              <a:rPr lang="en-US" sz="1400" dirty="0"/>
              <a:t> SIAM International Conference on Data Mining, pp. 545-550, 2007.</a:t>
            </a:r>
          </a:p>
          <a:p>
            <a:r>
              <a:rPr lang="en-US" sz="1400" dirty="0" smtClean="0"/>
              <a:t>E</a:t>
            </a:r>
            <a:r>
              <a:rPr lang="en-US" sz="1400" dirty="0"/>
              <a:t>. Keogh, J. Lin, A. Fu. </a:t>
            </a:r>
            <a:r>
              <a:rPr lang="en-US" sz="1400" i="1" dirty="0"/>
              <a:t>HOT SAX: Finding the Most </a:t>
            </a:r>
            <a:r>
              <a:rPr lang="en-US" sz="1400" i="1" dirty="0" err="1"/>
              <a:t>UnusualTime</a:t>
            </a:r>
            <a:r>
              <a:rPr lang="en-US" sz="1400" i="1" dirty="0"/>
              <a:t> Series Subsequence: Algorithms and Applications</a:t>
            </a:r>
            <a:r>
              <a:rPr lang="en-US" sz="1400" b="1" i="1" dirty="0"/>
              <a:t>.</a:t>
            </a:r>
            <a:r>
              <a:rPr lang="en-US" sz="1400" b="1" dirty="0"/>
              <a:t> </a:t>
            </a:r>
            <a:r>
              <a:rPr lang="en-US" sz="1400" dirty="0"/>
              <a:t>Proceedings of the 5th IEEE International Conference on Data Mining, pp. 226-233, 2005. </a:t>
            </a:r>
          </a:p>
          <a:p>
            <a:r>
              <a:rPr lang="en-US" sz="1400" dirty="0" smtClean="0"/>
              <a:t>E</a:t>
            </a:r>
            <a:r>
              <a:rPr lang="en-US" sz="1400" dirty="0"/>
              <a:t>. Keogh, </a:t>
            </a:r>
            <a:r>
              <a:rPr lang="en-US" sz="1400" dirty="0" err="1"/>
              <a:t>K.Chakrabarti</a:t>
            </a:r>
            <a:r>
              <a:rPr lang="en-US" sz="1400" dirty="0"/>
              <a:t>, M. </a:t>
            </a:r>
            <a:r>
              <a:rPr lang="en-US" sz="1400" dirty="0" err="1"/>
              <a:t>Pazzani</a:t>
            </a:r>
            <a:r>
              <a:rPr lang="en-US" sz="1400" dirty="0"/>
              <a:t>, S. </a:t>
            </a:r>
            <a:r>
              <a:rPr lang="en-US" sz="1400" dirty="0" err="1"/>
              <a:t>Mehrotra</a:t>
            </a:r>
            <a:r>
              <a:rPr lang="en-US" sz="1400" dirty="0"/>
              <a:t>. </a:t>
            </a:r>
            <a:r>
              <a:rPr lang="en-US" sz="1400" i="1" dirty="0"/>
              <a:t>Dimensionality </a:t>
            </a:r>
            <a:r>
              <a:rPr lang="en-US" sz="1400" i="1" dirty="0" err="1"/>
              <a:t>Reducion</a:t>
            </a:r>
            <a:r>
              <a:rPr lang="en-US" sz="1400" i="1" dirty="0"/>
              <a:t> for Fast Similarity Search in Large Time Series Database</a:t>
            </a:r>
            <a:r>
              <a:rPr lang="en-US" sz="1400" dirty="0"/>
              <a:t>. Knowledge and Information Systems 3, pp. 263-286, 2001.</a:t>
            </a:r>
          </a:p>
          <a:p>
            <a:r>
              <a:rPr lang="en-US" sz="1400" dirty="0" smtClean="0"/>
              <a:t>E</a:t>
            </a:r>
            <a:r>
              <a:rPr lang="en-US" sz="1400" dirty="0"/>
              <a:t>. Keogh, S. Chu, D. Hart, M. </a:t>
            </a:r>
            <a:r>
              <a:rPr lang="en-US" sz="1400" dirty="0" err="1"/>
              <a:t>Pazzani</a:t>
            </a:r>
            <a:r>
              <a:rPr lang="en-US" sz="1400" dirty="0"/>
              <a:t>.</a:t>
            </a:r>
            <a:r>
              <a:rPr lang="en-US" sz="1400" b="1" dirty="0"/>
              <a:t> </a:t>
            </a:r>
            <a:r>
              <a:rPr lang="en-US" sz="1400" i="1" dirty="0"/>
              <a:t>An Online Algorithm for Segmenting Time Series</a:t>
            </a:r>
            <a:r>
              <a:rPr lang="en-US" sz="1400" b="1" i="1" dirty="0"/>
              <a:t>.</a:t>
            </a:r>
            <a:r>
              <a:rPr lang="en-US" sz="1400" b="1" dirty="0"/>
              <a:t> </a:t>
            </a:r>
            <a:r>
              <a:rPr lang="en-US" sz="1400" dirty="0"/>
              <a:t>Proceedings of the 2001 IEEE International Conference on Data Mining, pp. 289-296, 2001.</a:t>
            </a:r>
          </a:p>
          <a:p>
            <a:r>
              <a:rPr lang="en-US" sz="1400" dirty="0" smtClean="0"/>
              <a:t>J</a:t>
            </a:r>
            <a:r>
              <a:rPr lang="en-US" sz="1400" dirty="0"/>
              <a:t>. Lin, E Keogh, S. </a:t>
            </a:r>
            <a:r>
              <a:rPr lang="en-US" sz="1400" dirty="0" err="1"/>
              <a:t>Lonardi</a:t>
            </a:r>
            <a:r>
              <a:rPr lang="en-US" sz="1400" dirty="0"/>
              <a:t>, B. Chiu. </a:t>
            </a:r>
            <a:r>
              <a:rPr lang="en-US" sz="1400" i="1" dirty="0"/>
              <a:t>A Symbolic Representation of Time Series, with Implications for Streaming Algorithms</a:t>
            </a:r>
            <a:r>
              <a:rPr lang="en-US" sz="1400" dirty="0"/>
              <a:t>. Proceedings of the 8th ACM SIGMOD, pp. 2-11, 2003.</a:t>
            </a:r>
          </a:p>
          <a:p>
            <a:r>
              <a:rPr lang="en-US" sz="1400" dirty="0" smtClean="0"/>
              <a:t>K</a:t>
            </a:r>
            <a:r>
              <a:rPr lang="en-US" sz="1400" dirty="0"/>
              <a:t>. Chan, A.W. Fu. </a:t>
            </a:r>
            <a:r>
              <a:rPr lang="en-US" sz="1400" i="1" dirty="0"/>
              <a:t>Efficient Time Series Matching by Wavelets</a:t>
            </a:r>
            <a:r>
              <a:rPr lang="en-US" sz="1400" dirty="0"/>
              <a:t>. Proceedings of the 15th International Conference on Data Engineering, pp. 126-133, 1999.</a:t>
            </a:r>
          </a:p>
          <a:p>
            <a:r>
              <a:rPr lang="en-US" sz="1400" dirty="0" smtClean="0"/>
              <a:t>M</a:t>
            </a:r>
            <a:r>
              <a:rPr lang="en-US" sz="1400" dirty="0"/>
              <a:t>. </a:t>
            </a:r>
            <a:r>
              <a:rPr lang="en-US" sz="1400" dirty="0" err="1"/>
              <a:t>Leng</a:t>
            </a:r>
            <a:r>
              <a:rPr lang="en-US" sz="1400" dirty="0"/>
              <a:t>, X. Chen, L. Li. </a:t>
            </a:r>
            <a:r>
              <a:rPr lang="en-US" sz="1400" i="1" dirty="0"/>
              <a:t>Variable Length Methods for Detecting Anomaly Patterns in Time Series</a:t>
            </a:r>
            <a:r>
              <a:rPr lang="en-US" sz="1400" dirty="0"/>
              <a:t>. International Symposium on Computational Intelligence and Design, pp. 52-56, 2008.</a:t>
            </a:r>
          </a:p>
          <a:p>
            <a:r>
              <a:rPr lang="en-US" sz="1400" dirty="0" smtClean="0"/>
              <a:t>P</a:t>
            </a:r>
            <a:r>
              <a:rPr lang="en-US" sz="1400" dirty="0"/>
              <a:t>. </a:t>
            </a:r>
            <a:r>
              <a:rPr lang="en-US" sz="1400" dirty="0" err="1"/>
              <a:t>Senin</a:t>
            </a:r>
            <a:r>
              <a:rPr lang="en-US" sz="1400" dirty="0"/>
              <a:t>, J. Lin, X. Wang, T. Oates, S. Gandhi. </a:t>
            </a:r>
            <a:r>
              <a:rPr lang="en-US" sz="1400" i="1" dirty="0"/>
              <a:t>Times Series anomaly discovery with grammar-based compression.</a:t>
            </a:r>
            <a:r>
              <a:rPr lang="en-US" sz="1400" dirty="0"/>
              <a:t> 18th International Conference on Extending Database Technology, pp. 481-492, 2015.</a:t>
            </a:r>
          </a:p>
          <a:p>
            <a:r>
              <a:rPr lang="en-US" sz="1400" dirty="0" smtClean="0"/>
              <a:t>S</a:t>
            </a:r>
            <a:r>
              <a:rPr lang="en-US" sz="1400" dirty="0"/>
              <a:t>. Lee, D. Kwon, S. Lee. </a:t>
            </a:r>
            <a:r>
              <a:rPr lang="en-US" sz="1400" i="1" dirty="0"/>
              <a:t>Efficient Pattern Matching of Time Series Data. </a:t>
            </a:r>
            <a:r>
              <a:rPr lang="en-US" sz="1400" dirty="0"/>
              <a:t>In</a:t>
            </a:r>
            <a:r>
              <a:rPr lang="en-US" sz="1400" i="1" dirty="0"/>
              <a:t> </a:t>
            </a:r>
            <a:r>
              <a:rPr lang="en-US" sz="1400" dirty="0"/>
              <a:t>Proceedings of the 15th International Conference on Industrial and Engineering Applications of Artificial Intelligence and Expert Systems IEA/AIE, pp. 586-595, 2002.</a:t>
            </a:r>
          </a:p>
          <a:p>
            <a:r>
              <a:rPr lang="en-US" sz="1400" dirty="0" smtClean="0"/>
              <a:t>W</a:t>
            </a:r>
            <a:r>
              <a:rPr lang="en-US" sz="1400" dirty="0"/>
              <a:t>. </a:t>
            </a:r>
            <a:r>
              <a:rPr lang="en-US" sz="1400" dirty="0" err="1"/>
              <a:t>Luo</a:t>
            </a:r>
            <a:r>
              <a:rPr lang="en-US" sz="1400" dirty="0"/>
              <a:t>, M. Gallagher, J. Wiles. </a:t>
            </a:r>
            <a:r>
              <a:rPr lang="en-US" sz="1400" i="1" dirty="0"/>
              <a:t>Parameter-Free Search of Time-Series Discord</a:t>
            </a:r>
            <a:r>
              <a:rPr lang="en-US" sz="1400" dirty="0"/>
              <a:t>. Journal of Computer Science and Technology, vol. 28, no. 2, pp. 300-310, 2013.</a:t>
            </a:r>
          </a:p>
          <a:p>
            <a:r>
              <a:rPr lang="en-US" sz="1400" dirty="0" smtClean="0"/>
              <a:t>Y.S</a:t>
            </a:r>
            <a:r>
              <a:rPr lang="en-US" sz="1400" dirty="0"/>
              <a:t>. </a:t>
            </a:r>
            <a:r>
              <a:rPr lang="en-US" sz="1400" dirty="0" err="1"/>
              <a:t>Jeong</a:t>
            </a:r>
            <a:r>
              <a:rPr lang="en-US" sz="1400" dirty="0"/>
              <a:t>, M.K. </a:t>
            </a:r>
            <a:r>
              <a:rPr lang="en-US" sz="1400" dirty="0" err="1"/>
              <a:t>Jeong</a:t>
            </a:r>
            <a:r>
              <a:rPr lang="en-US" sz="1400" dirty="0"/>
              <a:t>, O.A </a:t>
            </a:r>
            <a:r>
              <a:rPr lang="en-US" sz="1400" dirty="0" err="1"/>
              <a:t>Omitaomu</a:t>
            </a:r>
            <a:r>
              <a:rPr lang="en-US" sz="1400" dirty="0"/>
              <a:t>. </a:t>
            </a:r>
            <a:r>
              <a:rPr lang="en-US" sz="1400" i="1" dirty="0"/>
              <a:t>Weighted dynamic time warping for time series classification</a:t>
            </a:r>
            <a:r>
              <a:rPr lang="en-US" sz="1400" dirty="0"/>
              <a:t>. In Pattern Recognition 44, pp. 2231-2240, 2011.</a:t>
            </a:r>
          </a:p>
          <a:p>
            <a:r>
              <a:rPr lang="en-US" sz="1400" dirty="0" smtClean="0"/>
              <a:t>Y</a:t>
            </a:r>
            <a:r>
              <a:rPr lang="en-US" sz="1400" dirty="0"/>
              <a:t>. Bu, T. Leung, A.W. Fu, E. Keogh, J. Pei, S. </a:t>
            </a:r>
            <a:r>
              <a:rPr lang="en-US" sz="1400" dirty="0" err="1"/>
              <a:t>Meshkin</a:t>
            </a:r>
            <a:r>
              <a:rPr lang="en-US" sz="1400" dirty="0"/>
              <a:t>. </a:t>
            </a:r>
            <a:r>
              <a:rPr lang="en-US" sz="1400" i="1" dirty="0"/>
              <a:t>WAT: Finding Top-K Discords in Time Series Database</a:t>
            </a:r>
            <a:r>
              <a:rPr lang="en-US" sz="1400" dirty="0"/>
              <a:t>. Proceedings of the 7th SIAM International Conference on Data Mining, pp. 449-454, 2007.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Anomalous </a:t>
            </a:r>
            <a:r>
              <a:rPr lang="en-US" dirty="0"/>
              <a:t>subsequences </a:t>
            </a:r>
            <a:r>
              <a:rPr lang="en-US" dirty="0" smtClean="0"/>
              <a:t>detection is </a:t>
            </a:r>
            <a:r>
              <a:rPr lang="en-US" dirty="0"/>
              <a:t>a challenging topic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  <a:p>
            <a:r>
              <a:rPr lang="en-US" dirty="0"/>
              <a:t>Best similarity/distance measures which can be used for diﬀerent types of </a:t>
            </a:r>
            <a:r>
              <a:rPr lang="en-US" dirty="0" smtClean="0"/>
              <a:t>time series </a:t>
            </a:r>
            <a:r>
              <a:rPr lang="en-US" dirty="0"/>
              <a:t>is not easy to determine. </a:t>
            </a:r>
            <a:endParaRPr lang="en-US" dirty="0" smtClean="0"/>
          </a:p>
          <a:p>
            <a:r>
              <a:rPr lang="en-US" dirty="0"/>
              <a:t>Time series in real applications are usually long and as the length increases </a:t>
            </a:r>
            <a:r>
              <a:rPr lang="en-US" dirty="0" smtClean="0"/>
              <a:t>the computational </a:t>
            </a:r>
            <a:r>
              <a:rPr lang="en-US" dirty="0"/>
              <a:t>complexity also increases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Some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Time Series</a:t>
            </a:r>
            <a:r>
              <a:rPr lang="en-US" dirty="0"/>
              <a:t>: A time series </a:t>
            </a:r>
            <a:r>
              <a:rPr lang="en-US" i="1" dirty="0"/>
              <a:t>T = 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m</a:t>
            </a:r>
            <a:r>
              <a:rPr lang="en-US" dirty="0"/>
              <a:t> is an ordered set of </a:t>
            </a:r>
            <a:r>
              <a:rPr lang="en-US" i="1" dirty="0"/>
              <a:t>m</a:t>
            </a:r>
            <a:r>
              <a:rPr lang="en-US" dirty="0"/>
              <a:t> real values measured at equal intervals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Subsequence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m</a:t>
            </a:r>
            <a:r>
              <a:rPr lang="en-US" dirty="0"/>
              <a:t>, a subsequence </a:t>
            </a:r>
            <a:r>
              <a:rPr lang="en-US" i="1" dirty="0"/>
              <a:t>C</a:t>
            </a:r>
            <a:r>
              <a:rPr lang="en-US" dirty="0"/>
              <a:t> is a sampling of length </a:t>
            </a:r>
            <a:r>
              <a:rPr lang="en-US" i="1" dirty="0"/>
              <a:t>n</a:t>
            </a:r>
            <a:r>
              <a:rPr lang="en-US" dirty="0"/>
              <a:t> &lt; </a:t>
            </a:r>
            <a:r>
              <a:rPr lang="en-US" i="1" dirty="0"/>
              <a:t>m</a:t>
            </a:r>
            <a:r>
              <a:rPr lang="en-US" dirty="0"/>
              <a:t> of contiguous positions from </a:t>
            </a:r>
            <a:r>
              <a:rPr lang="en-US" i="1" dirty="0"/>
              <a:t>T</a:t>
            </a:r>
            <a:r>
              <a:rPr lang="en-US" dirty="0"/>
              <a:t>, i.e., </a:t>
            </a:r>
            <a:r>
              <a:rPr lang="en-US" i="1" dirty="0"/>
              <a:t>C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, t</a:t>
            </a:r>
            <a:r>
              <a:rPr lang="en-US" i="1" baseline="-25000" dirty="0"/>
              <a:t>p+1</a:t>
            </a:r>
            <a:r>
              <a:rPr lang="en-US" i="1" dirty="0"/>
              <a:t>, …, t</a:t>
            </a:r>
            <a:r>
              <a:rPr lang="en-US" i="1" baseline="-25000" dirty="0"/>
              <a:t>p+n-1</a:t>
            </a:r>
            <a:r>
              <a:rPr lang="en-US" dirty="0"/>
              <a:t>, for </a:t>
            </a:r>
            <a:r>
              <a:rPr lang="en-US" i="1" dirty="0"/>
              <a:t>1≤ p ≤ m-n+1</a:t>
            </a:r>
            <a:r>
              <a:rPr lang="en-US" dirty="0"/>
              <a:t>.  Sometimes, </a:t>
            </a:r>
            <a:r>
              <a:rPr lang="en-US" i="1" dirty="0"/>
              <a:t>C </a:t>
            </a:r>
            <a:r>
              <a:rPr lang="en-US" dirty="0"/>
              <a:t>is denoted as 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dirty="0"/>
              <a:t>), where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t</a:t>
            </a:r>
            <a:r>
              <a:rPr lang="en-US" i="1" baseline="-25000" dirty="0"/>
              <a:t>p+n-1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6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Distance function</a:t>
            </a:r>
            <a:r>
              <a:rPr lang="en-US" dirty="0"/>
              <a:t>: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C, M</a:t>
            </a:r>
            <a:r>
              <a:rPr lang="en-US" dirty="0"/>
              <a:t>) is a positive value used to measure the difference between two time series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, based on some measure </a:t>
            </a:r>
            <a:r>
              <a:rPr lang="en-US" dirty="0" smtClean="0"/>
              <a:t>method</a:t>
            </a:r>
          </a:p>
          <a:p>
            <a:r>
              <a:rPr lang="en-US" i="1" dirty="0"/>
              <a:t>k-distance of a pattern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Given a positive integer </a:t>
            </a:r>
            <a:r>
              <a:rPr lang="en-US" i="1" dirty="0"/>
              <a:t>k</a:t>
            </a:r>
            <a:r>
              <a:rPr lang="en-US" dirty="0"/>
              <a:t>, a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the </a:t>
            </a:r>
            <a:r>
              <a:rPr lang="en-US" i="1" dirty="0"/>
              <a:t>k</a:t>
            </a:r>
            <a:r>
              <a:rPr lang="en-US" dirty="0"/>
              <a:t>-distance of </a:t>
            </a:r>
            <a:r>
              <a:rPr lang="en-US" i="1" dirty="0"/>
              <a:t>P</a:t>
            </a:r>
            <a:r>
              <a:rPr lang="en-US" dirty="0"/>
              <a:t>, denoted as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as the distance between </a:t>
            </a:r>
            <a:r>
              <a:rPr lang="en-US" i="1" dirty="0"/>
              <a:t>P</a:t>
            </a:r>
            <a:r>
              <a:rPr lang="en-US" dirty="0"/>
              <a:t> and a pattern </a:t>
            </a:r>
            <a:r>
              <a:rPr lang="en-US" i="1" dirty="0"/>
              <a:t>Q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such that.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/>
              <a:t>) For at least </a:t>
            </a:r>
            <a:r>
              <a:rPr lang="en-US" i="1" dirty="0"/>
              <a:t>k</a:t>
            </a:r>
            <a:r>
              <a:rPr lang="en-US" dirty="0"/>
              <a:t> patterns </a:t>
            </a:r>
            <a:r>
              <a:rPr lang="en-US" i="1" dirty="0"/>
              <a:t>Q’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it holds that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Q’</a:t>
            </a:r>
            <a:r>
              <a:rPr lang="en-US" dirty="0"/>
              <a:t>)</a:t>
            </a:r>
            <a:r>
              <a:rPr lang="en-US" i="1" dirty="0"/>
              <a:t> ≤ 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ii</a:t>
            </a:r>
            <a:r>
              <a:rPr lang="en-US" dirty="0"/>
              <a:t>) For at most </a:t>
            </a:r>
            <a:r>
              <a:rPr lang="en-US" i="1" dirty="0"/>
              <a:t>k-1</a:t>
            </a:r>
            <a:r>
              <a:rPr lang="en-US" dirty="0"/>
              <a:t> patterns </a:t>
            </a:r>
            <a:r>
              <a:rPr lang="en-US" i="1" dirty="0"/>
              <a:t>Q’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it holds that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Q’</a:t>
            </a:r>
            <a:r>
              <a:rPr lang="en-US" dirty="0"/>
              <a:t>) </a:t>
            </a:r>
            <a:r>
              <a:rPr lang="en-US" i="1" dirty="0"/>
              <a:t>&lt;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Non-Self Match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, its two subsequences </a:t>
            </a:r>
            <a:r>
              <a:rPr lang="en-US" i="1" dirty="0"/>
              <a:t>P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starting at position </a:t>
            </a:r>
            <a:r>
              <a:rPr lang="en-US" i="1" dirty="0"/>
              <a:t>p</a:t>
            </a:r>
            <a:r>
              <a:rPr lang="en-US" dirty="0"/>
              <a:t> and  </a:t>
            </a:r>
            <a:r>
              <a:rPr lang="en-US" i="1" dirty="0"/>
              <a:t>Q</a:t>
            </a:r>
            <a:r>
              <a:rPr lang="en-US" dirty="0"/>
              <a:t> starting at position </a:t>
            </a:r>
            <a:r>
              <a:rPr lang="en-US" i="1" dirty="0"/>
              <a:t>q</a:t>
            </a:r>
            <a:r>
              <a:rPr lang="en-US" dirty="0"/>
              <a:t>, we say that </a:t>
            </a:r>
            <a:r>
              <a:rPr lang="en-US" i="1" dirty="0"/>
              <a:t>Q</a:t>
            </a:r>
            <a:r>
              <a:rPr lang="en-US" dirty="0"/>
              <a:t> is a non-self-match to </a:t>
            </a:r>
            <a:r>
              <a:rPr lang="en-US" i="1" dirty="0"/>
              <a:t>P</a:t>
            </a:r>
            <a:r>
              <a:rPr lang="en-US" dirty="0"/>
              <a:t>, if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or </a:t>
            </a:r>
            <a:r>
              <a:rPr lang="en-US" i="1" dirty="0"/>
              <a:t>|p - q| ≥  n</a:t>
            </a:r>
            <a:r>
              <a:rPr lang="en-US" dirty="0"/>
              <a:t>, where </a:t>
            </a:r>
            <a:r>
              <a:rPr lang="en-US" i="1" dirty="0"/>
              <a:t>e</a:t>
            </a:r>
            <a:r>
              <a:rPr lang="en-US" dirty="0"/>
              <a:t>  is a given value of distance threshold. </a:t>
            </a:r>
          </a:p>
          <a:p>
            <a:r>
              <a:rPr lang="en-US" i="1" dirty="0"/>
              <a:t>Anomaly factor</a:t>
            </a:r>
            <a:r>
              <a:rPr lang="en-US" dirty="0"/>
              <a:t>: For any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denotes all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 of patterns, anomaly factor of pattern </a:t>
            </a:r>
            <a:r>
              <a:rPr lang="en-US" i="1" dirty="0"/>
              <a:t>P</a:t>
            </a:r>
            <a:r>
              <a:rPr lang="en-US" dirty="0"/>
              <a:t> defined as the ratio of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to </a:t>
            </a:r>
            <a:r>
              <a:rPr lang="en-US" i="1" dirty="0"/>
              <a:t>median</a:t>
            </a:r>
            <a:r>
              <a:rPr lang="en-US" dirty="0"/>
              <a:t>(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 smtClean="0"/>
              <a:t>)).</a:t>
            </a:r>
          </a:p>
          <a:p>
            <a:r>
              <a:rPr lang="en-US" i="1" dirty="0"/>
              <a:t>Anomaly Pattern</a:t>
            </a:r>
            <a:r>
              <a:rPr lang="en-US" dirty="0"/>
              <a:t>: Given any pattern set </a:t>
            </a:r>
            <a:r>
              <a:rPr lang="en-US" i="1" dirty="0"/>
              <a:t>D</a:t>
            </a:r>
            <a:r>
              <a:rPr lang="en-US" dirty="0"/>
              <a:t>, a pattern </a:t>
            </a:r>
            <a:r>
              <a:rPr lang="en-US" i="1" dirty="0"/>
              <a:t>P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is anomaly only if its anomaly factor is larger than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the threshold of anomaly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</a:t>
            </a:r>
            <a:r>
              <a:rPr lang="en-US" dirty="0" smtClean="0"/>
              <a:t>Sax (</a:t>
            </a:r>
            <a:r>
              <a:rPr lang="en-US" dirty="0"/>
              <a:t>E. Keogh </a:t>
            </a:r>
            <a:r>
              <a:rPr lang="en-US" dirty="0" smtClean="0"/>
              <a:t>et al. 2005 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WAT </a:t>
            </a:r>
            <a:r>
              <a:rPr lang="en-US" dirty="0" smtClean="0"/>
              <a:t>(Y. Bu </a:t>
            </a:r>
            <a:r>
              <a:rPr lang="en-US" dirty="0" smtClean="0"/>
              <a:t>et al. 2007</a:t>
            </a:r>
            <a:r>
              <a:rPr lang="en-US" dirty="0" smtClean="0"/>
              <a:t>).</a:t>
            </a:r>
          </a:p>
          <a:p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based on PAA bit representation and clustering </a:t>
            </a:r>
            <a:r>
              <a:rPr lang="en-US" dirty="0" smtClean="0"/>
              <a:t>(</a:t>
            </a:r>
            <a:r>
              <a:rPr lang="en-US" dirty="0"/>
              <a:t>Li et al. </a:t>
            </a:r>
            <a:r>
              <a:rPr lang="en-US" dirty="0" smtClean="0"/>
              <a:t>2013)</a:t>
            </a:r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/>
              <a:t>based on Segmentation and Anomaly Factors </a:t>
            </a:r>
            <a:r>
              <a:rPr lang="en-US" dirty="0" smtClean="0"/>
              <a:t>(</a:t>
            </a:r>
            <a:r>
              <a:rPr lang="en-US" dirty="0" err="1" smtClean="0"/>
              <a:t>M.Leng</a:t>
            </a:r>
            <a:r>
              <a:rPr lang="en-US" dirty="0" smtClean="0"/>
              <a:t> et al. 2008)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1838</Words>
  <Application>Microsoft Office PowerPoint</Application>
  <PresentationFormat>On-screen Show (4:3)</PresentationFormat>
  <Paragraphs>150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Detecting Variable Length Anomaly Patterns in Time Series Data</vt:lpstr>
      <vt:lpstr>Content</vt:lpstr>
      <vt:lpstr>Introduction</vt:lpstr>
      <vt:lpstr>Introduction</vt:lpstr>
      <vt:lpstr>Introduction</vt:lpstr>
      <vt:lpstr>Some Definitions</vt:lpstr>
      <vt:lpstr>Some Definitions</vt:lpstr>
      <vt:lpstr>Some Definitions</vt:lpstr>
      <vt:lpstr>Related Works </vt:lpstr>
      <vt:lpstr>HOT SAX</vt:lpstr>
      <vt:lpstr>HOT SAX</vt:lpstr>
      <vt:lpstr>HOT SAX</vt:lpstr>
      <vt:lpstr>HOT SAX</vt:lpstr>
      <vt:lpstr>HOT SAX</vt:lpstr>
      <vt:lpstr>WAT</vt:lpstr>
      <vt:lpstr>WAT</vt:lpstr>
      <vt:lpstr>Method based on PAA bit representation and clustering</vt:lpstr>
      <vt:lpstr>Method based on PAA bit representation and clustering</vt:lpstr>
      <vt:lpstr>Method based on PAA bit representation and clustering</vt:lpstr>
      <vt:lpstr>Phương pháp của M.Leng và các cộng sự</vt:lpstr>
      <vt:lpstr>Phương pháp của M.Leng và các cộng sự</vt:lpstr>
      <vt:lpstr>Phương pháp của M.Leng và các cộng sự</vt:lpstr>
      <vt:lpstr>Phương pháp của M.Leng và các cộng sự</vt:lpstr>
      <vt:lpstr>  Nội dung nghiên cứu  </vt:lpstr>
      <vt:lpstr>Nội dung nghiên cứu</vt:lpstr>
      <vt:lpstr>Nội dung nghiên cứu</vt:lpstr>
      <vt:lpstr>Nội dung nghiên cứu</vt:lpstr>
      <vt:lpstr>Tài liệu tham khảo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262</cp:revision>
  <dcterms:created xsi:type="dcterms:W3CDTF">2012-12-23T03:38:43Z</dcterms:created>
  <dcterms:modified xsi:type="dcterms:W3CDTF">2016-03-07T15:12:41Z</dcterms:modified>
</cp:coreProperties>
</file>