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1"/>
  </p:notesMasterIdLst>
  <p:sldIdLst>
    <p:sldId id="256" r:id="rId2"/>
    <p:sldId id="257" r:id="rId3"/>
    <p:sldId id="327" r:id="rId4"/>
    <p:sldId id="276" r:id="rId5"/>
    <p:sldId id="330" r:id="rId6"/>
    <p:sldId id="462" r:id="rId7"/>
    <p:sldId id="463" r:id="rId8"/>
    <p:sldId id="373" r:id="rId9"/>
    <p:sldId id="334" r:id="rId10"/>
    <p:sldId id="342" r:id="rId11"/>
    <p:sldId id="374" r:id="rId12"/>
    <p:sldId id="343" r:id="rId13"/>
    <p:sldId id="465" r:id="rId14"/>
    <p:sldId id="415" r:id="rId15"/>
    <p:sldId id="416" r:id="rId16"/>
    <p:sldId id="466" r:id="rId17"/>
    <p:sldId id="376" r:id="rId18"/>
    <p:sldId id="378" r:id="rId19"/>
    <p:sldId id="345" r:id="rId20"/>
    <p:sldId id="357" r:id="rId21"/>
    <p:sldId id="346" r:id="rId22"/>
    <p:sldId id="358" r:id="rId23"/>
    <p:sldId id="361" r:id="rId24"/>
    <p:sldId id="362" r:id="rId25"/>
    <p:sldId id="366" r:id="rId26"/>
    <p:sldId id="365" r:id="rId27"/>
    <p:sldId id="473" r:id="rId28"/>
    <p:sldId id="474" r:id="rId29"/>
    <p:sldId id="475" r:id="rId30"/>
    <p:sldId id="476" r:id="rId31"/>
    <p:sldId id="418" r:id="rId32"/>
    <p:sldId id="437" r:id="rId33"/>
    <p:sldId id="472" r:id="rId34"/>
    <p:sldId id="372" r:id="rId35"/>
    <p:sldId id="301" r:id="rId36"/>
    <p:sldId id="314" r:id="rId37"/>
    <p:sldId id="417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77" r:id="rId56"/>
    <p:sldId id="405" r:id="rId57"/>
    <p:sldId id="406" r:id="rId58"/>
    <p:sldId id="407" r:id="rId59"/>
    <p:sldId id="439" r:id="rId60"/>
    <p:sldId id="440" r:id="rId61"/>
    <p:sldId id="441" r:id="rId62"/>
    <p:sldId id="442" r:id="rId63"/>
    <p:sldId id="461" r:id="rId64"/>
    <p:sldId id="464" r:id="rId65"/>
    <p:sldId id="467" r:id="rId66"/>
    <p:sldId id="468" r:id="rId67"/>
    <p:sldId id="469" r:id="rId68"/>
    <p:sldId id="470" r:id="rId69"/>
    <p:sldId id="47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36B"/>
    <a:srgbClr val="C6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vy's%20program\Research\Cao%20hoc\caohoc-project-name\Data\Untitled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06172316857536E-2"/>
          <c:y val="0.18570852110903249"/>
          <c:w val="0.79051247381956047"/>
          <c:h val="0.73572925253342947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Sheet1!$C$1:$C$65</c:f>
              <c:numCache>
                <c:formatCode>General</c:formatCode>
                <c:ptCount val="65"/>
                <c:pt idx="0">
                  <c:v>589</c:v>
                </c:pt>
                <c:pt idx="1">
                  <c:v>561</c:v>
                </c:pt>
                <c:pt idx="2">
                  <c:v>640</c:v>
                </c:pt>
                <c:pt idx="3">
                  <c:v>656</c:v>
                </c:pt>
                <c:pt idx="4">
                  <c:v>727</c:v>
                </c:pt>
                <c:pt idx="5">
                  <c:v>697</c:v>
                </c:pt>
                <c:pt idx="6">
                  <c:v>640</c:v>
                </c:pt>
                <c:pt idx="7">
                  <c:v>599</c:v>
                </c:pt>
                <c:pt idx="8">
                  <c:v>568</c:v>
                </c:pt>
                <c:pt idx="9">
                  <c:v>577</c:v>
                </c:pt>
                <c:pt idx="10">
                  <c:v>553</c:v>
                </c:pt>
                <c:pt idx="11">
                  <c:v>582</c:v>
                </c:pt>
                <c:pt idx="12">
                  <c:v>600</c:v>
                </c:pt>
                <c:pt idx="13">
                  <c:v>566</c:v>
                </c:pt>
                <c:pt idx="14">
                  <c:v>653</c:v>
                </c:pt>
                <c:pt idx="15">
                  <c:v>673</c:v>
                </c:pt>
                <c:pt idx="16">
                  <c:v>742</c:v>
                </c:pt>
                <c:pt idx="17">
                  <c:v>716</c:v>
                </c:pt>
                <c:pt idx="18">
                  <c:v>660</c:v>
                </c:pt>
                <c:pt idx="19">
                  <c:v>617</c:v>
                </c:pt>
                <c:pt idx="20">
                  <c:v>583</c:v>
                </c:pt>
                <c:pt idx="21">
                  <c:v>587</c:v>
                </c:pt>
                <c:pt idx="22">
                  <c:v>565</c:v>
                </c:pt>
                <c:pt idx="23">
                  <c:v>598</c:v>
                </c:pt>
                <c:pt idx="24">
                  <c:v>628</c:v>
                </c:pt>
                <c:pt idx="25">
                  <c:v>618</c:v>
                </c:pt>
                <c:pt idx="26">
                  <c:v>688</c:v>
                </c:pt>
                <c:pt idx="27">
                  <c:v>705</c:v>
                </c:pt>
                <c:pt idx="28">
                  <c:v>770</c:v>
                </c:pt>
                <c:pt idx="29">
                  <c:v>736</c:v>
                </c:pt>
                <c:pt idx="30">
                  <c:v>678</c:v>
                </c:pt>
                <c:pt idx="31">
                  <c:v>639</c:v>
                </c:pt>
                <c:pt idx="32">
                  <c:v>604</c:v>
                </c:pt>
                <c:pt idx="33">
                  <c:v>611</c:v>
                </c:pt>
                <c:pt idx="34">
                  <c:v>594</c:v>
                </c:pt>
                <c:pt idx="35">
                  <c:v>634</c:v>
                </c:pt>
                <c:pt idx="36">
                  <c:v>658</c:v>
                </c:pt>
                <c:pt idx="37">
                  <c:v>622</c:v>
                </c:pt>
                <c:pt idx="38">
                  <c:v>709</c:v>
                </c:pt>
                <c:pt idx="39">
                  <c:v>722</c:v>
                </c:pt>
                <c:pt idx="40">
                  <c:v>782</c:v>
                </c:pt>
                <c:pt idx="41">
                  <c:v>756</c:v>
                </c:pt>
                <c:pt idx="42">
                  <c:v>702</c:v>
                </c:pt>
                <c:pt idx="43">
                  <c:v>653</c:v>
                </c:pt>
                <c:pt idx="44">
                  <c:v>615</c:v>
                </c:pt>
                <c:pt idx="45">
                  <c:v>621</c:v>
                </c:pt>
                <c:pt idx="46">
                  <c:v>602</c:v>
                </c:pt>
                <c:pt idx="47">
                  <c:v>635</c:v>
                </c:pt>
                <c:pt idx="48">
                  <c:v>677</c:v>
                </c:pt>
                <c:pt idx="49">
                  <c:v>635</c:v>
                </c:pt>
                <c:pt idx="50">
                  <c:v>736</c:v>
                </c:pt>
                <c:pt idx="51">
                  <c:v>755</c:v>
                </c:pt>
                <c:pt idx="52">
                  <c:v>811</c:v>
                </c:pt>
                <c:pt idx="53">
                  <c:v>798</c:v>
                </c:pt>
                <c:pt idx="54">
                  <c:v>735</c:v>
                </c:pt>
                <c:pt idx="55">
                  <c:v>697</c:v>
                </c:pt>
                <c:pt idx="56">
                  <c:v>661</c:v>
                </c:pt>
                <c:pt idx="57">
                  <c:v>667</c:v>
                </c:pt>
                <c:pt idx="58">
                  <c:v>645</c:v>
                </c:pt>
                <c:pt idx="59">
                  <c:v>688</c:v>
                </c:pt>
                <c:pt idx="60">
                  <c:v>713</c:v>
                </c:pt>
                <c:pt idx="61">
                  <c:v>667</c:v>
                </c:pt>
                <c:pt idx="62">
                  <c:v>762</c:v>
                </c:pt>
                <c:pt idx="63">
                  <c:v>784</c:v>
                </c:pt>
                <c:pt idx="64">
                  <c:v>837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90976"/>
        <c:axId val="151898752"/>
      </c:lineChart>
      <c:valAx>
        <c:axId val="1518987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2190976"/>
        <c:crosses val="autoZero"/>
        <c:crossBetween val="between"/>
      </c:valAx>
      <c:catAx>
        <c:axId val="1521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1898752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4.806851690984236E-2"/>
          <c:y val="9.4947251526929483E-2"/>
          <c:w val="0.73377917617812927"/>
          <c:h val="0.83842278980813134"/>
        </c:manualLayout>
      </c:layout>
      <c:lineChart>
        <c:grouping val="standard"/>
        <c:varyColors val="0"/>
        <c:ser>
          <c:idx val="0"/>
          <c:order val="0"/>
          <c:spPr>
            <a:ln w="28800">
              <a:solidFill>
                <a:srgbClr val="004586"/>
              </a:solidFill>
            </a:ln>
          </c:spPr>
          <c:marker>
            <c:symbol val="none"/>
          </c:marker>
          <c:val>
            <c:numRef>
              <c:f>Sheet1!$A$1:$A$50</c:f>
              <c:numCache>
                <c:formatCode>General</c:formatCode>
                <c:ptCount val="50"/>
                <c:pt idx="0">
                  <c:v>597.30769230769204</c:v>
                </c:pt>
                <c:pt idx="1">
                  <c:v>604.23076923076906</c:v>
                </c:pt>
                <c:pt idx="2">
                  <c:v>585.76923076923094</c:v>
                </c:pt>
                <c:pt idx="3">
                  <c:v>608.07692307692298</c:v>
                </c:pt>
                <c:pt idx="4">
                  <c:v>621.92307692307702</c:v>
                </c:pt>
                <c:pt idx="5">
                  <c:v>595.76923076923094</c:v>
                </c:pt>
                <c:pt idx="6">
                  <c:v>662.69230769230796</c:v>
                </c:pt>
                <c:pt idx="7">
                  <c:v>678.07692307692298</c:v>
                </c:pt>
                <c:pt idx="8">
                  <c:v>731.15384615384596</c:v>
                </c:pt>
                <c:pt idx="9">
                  <c:v>711.15384615384596</c:v>
                </c:pt>
                <c:pt idx="10">
                  <c:v>668.07692307692298</c:v>
                </c:pt>
                <c:pt idx="11">
                  <c:v>635</c:v>
                </c:pt>
                <c:pt idx="12">
                  <c:v>608.84615384615404</c:v>
                </c:pt>
                <c:pt idx="13">
                  <c:v>611.92307692307702</c:v>
                </c:pt>
                <c:pt idx="14">
                  <c:v>595</c:v>
                </c:pt>
                <c:pt idx="15">
                  <c:v>620.38461538461502</c:v>
                </c:pt>
                <c:pt idx="16">
                  <c:v>643.46153846153902</c:v>
                </c:pt>
                <c:pt idx="17">
                  <c:v>635.76923076923094</c:v>
                </c:pt>
                <c:pt idx="18">
                  <c:v>689.61538461538498</c:v>
                </c:pt>
                <c:pt idx="19">
                  <c:v>702.69230769230796</c:v>
                </c:pt>
                <c:pt idx="20">
                  <c:v>752.69230769230796</c:v>
                </c:pt>
                <c:pt idx="21">
                  <c:v>726.538461538462</c:v>
                </c:pt>
                <c:pt idx="22">
                  <c:v>681.92307692307702</c:v>
                </c:pt>
                <c:pt idx="23">
                  <c:v>651.92307692307702</c:v>
                </c:pt>
                <c:pt idx="24">
                  <c:v>625</c:v>
                </c:pt>
                <c:pt idx="25">
                  <c:v>630.38461538461502</c:v>
                </c:pt>
                <c:pt idx="26">
                  <c:v>617.30769230769204</c:v>
                </c:pt>
                <c:pt idx="27">
                  <c:v>648.07692307692298</c:v>
                </c:pt>
                <c:pt idx="28">
                  <c:v>666.538461538462</c:v>
                </c:pt>
                <c:pt idx="29">
                  <c:v>638.84615384615404</c:v>
                </c:pt>
                <c:pt idx="30">
                  <c:v>705.76923076923094</c:v>
                </c:pt>
                <c:pt idx="31">
                  <c:v>715.76923076923094</c:v>
                </c:pt>
                <c:pt idx="32">
                  <c:v>761.92307692307702</c:v>
                </c:pt>
                <c:pt idx="33">
                  <c:v>741.92307692307702</c:v>
                </c:pt>
                <c:pt idx="34">
                  <c:v>700.38461538461502</c:v>
                </c:pt>
                <c:pt idx="35">
                  <c:v>662.69230769230796</c:v>
                </c:pt>
                <c:pt idx="36">
                  <c:v>633.461538461538</c:v>
                </c:pt>
                <c:pt idx="37">
                  <c:v>638.07692307692298</c:v>
                </c:pt>
                <c:pt idx="38">
                  <c:v>623.461538461538</c:v>
                </c:pt>
                <c:pt idx="39">
                  <c:v>648.84615384615404</c:v>
                </c:pt>
                <c:pt idx="40">
                  <c:v>681.15384615384596</c:v>
                </c:pt>
                <c:pt idx="41">
                  <c:v>648.84615384615404</c:v>
                </c:pt>
                <c:pt idx="42">
                  <c:v>726.538461538462</c:v>
                </c:pt>
                <c:pt idx="43">
                  <c:v>741.15384615384596</c:v>
                </c:pt>
                <c:pt idx="44">
                  <c:v>784.23076923076906</c:v>
                </c:pt>
                <c:pt idx="45">
                  <c:v>774.23076923076906</c:v>
                </c:pt>
                <c:pt idx="46">
                  <c:v>725.76923076923094</c:v>
                </c:pt>
                <c:pt idx="47">
                  <c:v>696.538461538462</c:v>
                </c:pt>
                <c:pt idx="48">
                  <c:v>668.84615384615404</c:v>
                </c:pt>
                <c:pt idx="49">
                  <c:v>673.461538461538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618112"/>
        <c:axId val="152616320"/>
      </c:lineChart>
      <c:valAx>
        <c:axId val="15261632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2618112"/>
        <c:crosses val="autoZero"/>
        <c:crossBetween val="between"/>
      </c:valAx>
      <c:catAx>
        <c:axId val="15261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152616320"/>
        <c:crosses val="autoZero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bay day du phan </a:t>
            </a:r>
            <a:r>
              <a:rPr lang="en-US" baseline="0" dirty="0" err="1" smtClean="0"/>
              <a:t>doan</a:t>
            </a:r>
            <a:r>
              <a:rPr lang="en-US" baseline="0" dirty="0" smtClean="0"/>
              <a:t> + them phan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</a:t>
            </a:r>
            <a:endParaRPr lang="en-US" baseline="0" dirty="0" smtClean="0"/>
          </a:p>
          <a:p>
            <a:r>
              <a:rPr lang="en-US" baseline="0" dirty="0" smtClean="0"/>
              <a:t>+ so </a:t>
            </a:r>
            <a:r>
              <a:rPr lang="en-US" baseline="0" dirty="0" err="1" smtClean="0"/>
              <a:t>sanh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DTW </a:t>
            </a:r>
            <a:r>
              <a:rPr lang="en-US" baseline="0" dirty="0" err="1" smtClean="0"/>
              <a:t>truoc</a:t>
            </a:r>
            <a:endParaRPr lang="en-US" baseline="0" dirty="0" smtClean="0"/>
          </a:p>
          <a:p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nghia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nguyen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duong</a:t>
            </a:r>
            <a:endParaRPr lang="en-US" baseline="0" dirty="0" smtClean="0"/>
          </a:p>
          <a:p>
            <a:r>
              <a:rPr lang="en-US" baseline="0" dirty="0" err="1" smtClean="0"/>
              <a:t>Chieu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endParaRPr lang="en-US" baseline="0" dirty="0" smtClean="0"/>
          </a:p>
          <a:p>
            <a:r>
              <a:rPr lang="en-US" baseline="0" dirty="0" smtClean="0"/>
              <a:t>+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r>
              <a:rPr lang="en-US" baseline="0" dirty="0" smtClean="0"/>
              <a:t>+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Lin, E Keogh, 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Lonardi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Chiu.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Symbolic Representation of Time Series, with Implications for Streaming Algorithms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Proceedings of the 8th ACM SIGMOD, pp. 2-11, 2003.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Chuoi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Phia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1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6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5400" dirty="0"/>
              <a:t>Detecting Variable Length Anomaly Patterns in Time Series </a:t>
            </a:r>
            <a:r>
              <a:rPr lang="en-US" sz="5400" dirty="0" smtClean="0"/>
              <a:t>Data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GVHD:  PGS.TS </a:t>
            </a:r>
            <a:r>
              <a:rPr lang="en-US" sz="2400" dirty="0" err="1">
                <a:solidFill>
                  <a:schemeClr val="tx1"/>
                </a:solidFill>
              </a:rPr>
              <a:t>Dương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Tuấn</a:t>
            </a:r>
            <a:r>
              <a:rPr lang="en-US" sz="2400" dirty="0">
                <a:solidFill>
                  <a:schemeClr val="tx1"/>
                </a:solidFill>
              </a:rPr>
              <a:t> Anh</a:t>
            </a:r>
          </a:p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	HV</a:t>
            </a:r>
            <a:r>
              <a:rPr lang="en-US" sz="2400" i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Ngô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(13073042)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method proposed by </a:t>
            </a:r>
            <a:r>
              <a:rPr lang="en-US" dirty="0" err="1" smtClean="0"/>
              <a:t>Leng</a:t>
            </a:r>
            <a:r>
              <a:rPr lang="en-US" dirty="0" smtClean="0"/>
              <a:t> et al</a:t>
            </a:r>
          </a:p>
          <a:p>
            <a:r>
              <a:rPr lang="en-US" dirty="0"/>
              <a:t>Use Homothetic Transformation + Modified Euclidean Distance instead of </a:t>
            </a:r>
            <a:r>
              <a:rPr lang="en-US" dirty="0" smtClean="0"/>
              <a:t>DTW</a:t>
            </a:r>
          </a:p>
          <a:p>
            <a:r>
              <a:rPr lang="en-US" dirty="0" smtClean="0"/>
              <a:t>The Algorithm have 2 phase: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1: Segment the time series into variable length subsequences.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Phase 2: Calculate anomaly factor for each subsequence to extract anomaly patterns and then merge </a:t>
            </a:r>
            <a:r>
              <a:rPr lang="en-US" dirty="0"/>
              <a:t>anomaly patterns </a:t>
            </a:r>
            <a:r>
              <a:rPr lang="en-US" dirty="0" smtClean="0"/>
              <a:t>which overlap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</a:t>
            </a:r>
            <a:r>
              <a:rPr lang="en-US" b="1" dirty="0" smtClean="0"/>
              <a:t>uadratic regression </a:t>
            </a:r>
            <a:r>
              <a:rPr lang="en-US" dirty="0" smtClean="0"/>
              <a:t>(proposed by </a:t>
            </a:r>
            <a:r>
              <a:rPr lang="en-US" dirty="0" err="1"/>
              <a:t>L</a:t>
            </a:r>
            <a:r>
              <a:rPr lang="en-US" dirty="0" err="1" smtClean="0"/>
              <a:t>eng</a:t>
            </a:r>
            <a:r>
              <a:rPr lang="en-US" dirty="0" smtClean="0"/>
              <a:t> et al), </a:t>
            </a:r>
          </a:p>
          <a:p>
            <a:r>
              <a:rPr lang="en-US" b="1" dirty="0"/>
              <a:t>S</a:t>
            </a:r>
            <a:r>
              <a:rPr lang="en-US" b="1" dirty="0" smtClean="0"/>
              <a:t>egmentation base on important extreme points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parameters: e</a:t>
            </a:r>
            <a:r>
              <a:rPr lang="en-US" baseline="-25000" dirty="0" smtClean="0"/>
              <a:t>1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5628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677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concepts of Important Extreme Points, proposed by Pratt and Fink (2002)</a:t>
            </a:r>
          </a:p>
          <a:p>
            <a:r>
              <a:rPr lang="en-US" b="1" dirty="0"/>
              <a:t>Parameter:</a:t>
            </a:r>
          </a:p>
          <a:p>
            <a:pPr marL="0" indent="0">
              <a:buNone/>
            </a:pPr>
            <a:r>
              <a:rPr lang="en-US" dirty="0"/>
              <a:t>- Compression rate: </a:t>
            </a:r>
            <a:r>
              <a:rPr lang="en-US" i="1" dirty="0"/>
              <a:t>R</a:t>
            </a:r>
            <a:r>
              <a:rPr lang="en-US" dirty="0"/>
              <a:t> &gt; 1</a:t>
            </a:r>
          </a:p>
          <a:p>
            <a:pPr marL="0" indent="0">
              <a:buNone/>
            </a:pPr>
            <a:r>
              <a:rPr lang="en-US" dirty="0"/>
              <a:t>- Lower bound for the distance two extracted extreme points:</a:t>
            </a:r>
            <a:r>
              <a:rPr lang="en-US" i="1" dirty="0"/>
              <a:t> </a:t>
            </a:r>
            <a:r>
              <a:rPr lang="en-US" i="1" dirty="0" err="1"/>
              <a:t>min_length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4" y="2343150"/>
            <a:ext cx="7426241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229600" cy="29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matrix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 size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m`</a:t>
                </a:r>
              </a:p>
              <a:p>
                <a:endParaRPr lang="en-US" i="1" dirty="0"/>
              </a:p>
              <a:p>
                <a:endParaRPr lang="en-US" i="1" dirty="0" smtClean="0"/>
              </a:p>
              <a:p>
                <a:r>
                  <a:rPr lang="en-US" dirty="0" smtClean="0"/>
                  <a:t>Calculate anomaly factor for each segment and determine if each segment is anomaly pattern or not.</a:t>
                </a:r>
              </a:p>
              <a:p>
                <a:r>
                  <a:rPr lang="en-US" dirty="0" smtClean="0"/>
                  <a:t>If two patterns are overlapped, merge them into one pattern.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809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09515"/>
              </p:ext>
            </p:extLst>
          </p:nvPr>
        </p:nvGraphicFramePr>
        <p:xfrm>
          <a:off x="876300" y="2514600"/>
          <a:ext cx="6477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2590560" imgH="304560" progId="Equation.3">
                  <p:embed/>
                </p:oleObj>
              </mc:Choice>
              <mc:Fallback>
                <p:oleObj name="Equation" r:id="rId4" imgW="25905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2514600"/>
                        <a:ext cx="6477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30000" dirty="0"/>
              <a:t> </a:t>
            </a:r>
            <a:r>
              <a:rPr lang="en-US" i="1" dirty="0" smtClean="0"/>
              <a:t>and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(small value in 0.1..0.3)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i="1" dirty="0"/>
              <a:t> </a:t>
            </a:r>
            <a:r>
              <a:rPr lang="en-US" dirty="0"/>
              <a:t>is mean length of the subsequences.</a:t>
            </a:r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baseline="-25000" dirty="0" smtClean="0"/>
              <a:t> </a:t>
            </a:r>
            <a:r>
              <a:rPr lang="en-US" i="1" dirty="0" smtClean="0"/>
              <a:t>   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 </a:t>
            </a:r>
            <a:r>
              <a:rPr lang="en-US" dirty="0"/>
              <a:t>≤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r>
              <a:rPr lang="en-US" i="1" dirty="0"/>
              <a:t> </a:t>
            </a:r>
            <a:r>
              <a:rPr lang="en-US" dirty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upper</a:t>
            </a:r>
            <a:r>
              <a:rPr lang="en-US" dirty="0"/>
              <a:t>  :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endParaRPr lang="en-US" i="1" baseline="-25000" dirty="0" smtClean="0"/>
          </a:p>
          <a:p>
            <a:pPr marL="0" indent="0"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baseline="-25000" dirty="0" smtClean="0"/>
              <a:t>      </a:t>
            </a:r>
            <a:r>
              <a:rPr lang="en-US" i="1" dirty="0" smtClean="0"/>
              <a:t>= 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≥</a:t>
            </a:r>
            <a:r>
              <a:rPr lang="en-US" dirty="0" smtClean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r>
              <a:rPr lang="en-US" dirty="0" smtClean="0"/>
              <a:t>)? </a:t>
            </a:r>
            <a:r>
              <a:rPr lang="en-US" i="1" dirty="0" err="1"/>
              <a:t>l</a:t>
            </a:r>
            <a:r>
              <a:rPr lang="en-US" i="1" baseline="-25000" dirty="0" err="1"/>
              <a:t>lower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i="1" dirty="0" err="1"/>
              <a:t>l</a:t>
            </a:r>
            <a:r>
              <a:rPr lang="en-US" i="1" baseline="-25000" dirty="0" err="1"/>
              <a:t>min</a:t>
            </a:r>
            <a:endParaRPr lang="en-US" dirty="0" smtClean="0"/>
          </a:p>
          <a:p>
            <a:r>
              <a:rPr lang="en-US" dirty="0" err="1" smtClean="0"/>
              <a:t>Leng</a:t>
            </a:r>
            <a:r>
              <a:rPr lang="en-US" dirty="0" smtClean="0"/>
              <a:t> et al chose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i="1" dirty="0" smtClean="0"/>
              <a:t> 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max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i="1" dirty="0"/>
              <a:t> </a:t>
            </a:r>
            <a:r>
              <a:rPr lang="en-US" i="1" dirty="0" smtClean="0"/>
              <a:t>=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min</a:t>
            </a:r>
            <a:endParaRPr lang="en-US" i="1" baseline="-25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the similar between two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computation time for </a:t>
            </a:r>
            <a:r>
              <a:rPr lang="en-US" i="1" dirty="0" err="1" smtClean="0"/>
              <a:t>Dist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96062"/>
              </p:ext>
            </p:extLst>
          </p:nvPr>
        </p:nvGraphicFramePr>
        <p:xfrm>
          <a:off x="1119188" y="2057400"/>
          <a:ext cx="712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3" imgW="2590560" imgH="304560" progId="Equation.3">
                  <p:embed/>
                </p:oleObj>
              </mc:Choice>
              <mc:Fallback>
                <p:oleObj name="Equation" r:id="rId3" imgW="25905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57400"/>
                        <a:ext cx="712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42452"/>
            <a:ext cx="2747489" cy="62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611" y="3167742"/>
            <a:ext cx="5440589" cy="3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Homothetic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Apply to time series, a homothetic transformation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smtClean="0"/>
              <a:t>homothetic transformation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smtClean="0"/>
              <a:t>homothetic transformation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Time </a:t>
            </a:r>
            <a:r>
              <a:rPr lang="en-US" dirty="0" smtClean="0"/>
              <a:t>Complexity: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37310"/>
              </p:ext>
            </p:extLst>
          </p:nvPr>
        </p:nvGraphicFramePr>
        <p:xfrm>
          <a:off x="1589088" y="28956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Equation" r:id="rId3" imgW="2209680" imgH="482400" progId="Equation.3">
                  <p:embed/>
                </p:oleObj>
              </mc:Choice>
              <mc:Fallback>
                <p:oleObj name="Equation" r:id="rId3" imgW="22096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088" y="2895600"/>
                        <a:ext cx="41862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73907"/>
              </p:ext>
            </p:extLst>
          </p:nvPr>
        </p:nvGraphicFramePr>
        <p:xfrm>
          <a:off x="2027238" y="3810000"/>
          <a:ext cx="3013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7238" y="3810000"/>
                        <a:ext cx="30130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30000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03036"/>
              </p:ext>
            </p:extLst>
          </p:nvPr>
        </p:nvGraphicFramePr>
        <p:xfrm>
          <a:off x="4114800" y="246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diverse domains from the UCR Time Series Data Mining Archive for discord </a:t>
            </a:r>
            <a:r>
              <a:rPr lang="en-US" dirty="0" smtClean="0"/>
              <a:t>discovery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96955"/>
              </p:ext>
            </p:extLst>
          </p:nvPr>
        </p:nvGraphicFramePr>
        <p:xfrm>
          <a:off x="457200" y="2995645"/>
          <a:ext cx="6705600" cy="3405159"/>
        </p:xfrm>
        <a:graphic>
          <a:graphicData uri="http://schemas.openxmlformats.org/drawingml/2006/table">
            <a:tbl>
              <a:tblPr firstRow="1" firstCol="1" bandRow="1"/>
              <a:tblGrid>
                <a:gridCol w="3352800"/>
                <a:gridCol w="3352800"/>
              </a:tblGrid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108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ECG 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6875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Power Demand In Italy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Dutch Power Demand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Stock20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TEK16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585527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8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0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0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and 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607402" cy="479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0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 between VL_QR|HT and VL_EP|HT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1424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smtClean="0"/>
              <a:t>time between VL_QR|HT and Original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29400" cy="502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0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Future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 </a:t>
            </a:r>
            <a:r>
              <a:rPr lang="en-US" dirty="0" smtClean="0"/>
              <a:t>which </a:t>
            </a:r>
            <a:r>
              <a:rPr lang="en-US" dirty="0" smtClean="0"/>
              <a:t>is easy to find suitable 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700" dirty="0" smtClean="0"/>
              <a:t>E</a:t>
            </a:r>
            <a:r>
              <a:rPr lang="en-US" sz="2700" dirty="0"/>
              <a:t>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 smtClean="0"/>
              <a:t>M</a:t>
            </a:r>
            <a:r>
              <a:rPr lang="en-US" sz="2700" dirty="0"/>
              <a:t>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 smtClean="0"/>
              <a:t>K</a:t>
            </a:r>
            <a:r>
              <a:rPr lang="en-US" sz="2700" dirty="0"/>
              <a:t>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 smtClean="0"/>
              <a:t>C</a:t>
            </a:r>
            <a:r>
              <a:rPr lang="en-US" sz="2700" dirty="0"/>
              <a:t>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108: VL_QR|HT vs HOT SAX(135)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1295400"/>
            <a:ext cx="546735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749040"/>
            <a:ext cx="5467350" cy="2819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2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ECG </a:t>
            </a:r>
            <a:r>
              <a:rPr lang="en-US" dirty="0" smtClean="0"/>
              <a:t>108: VL_EP|HT vs HOT SAX(588)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1"/>
            <a:ext cx="5791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38575"/>
            <a:ext cx="57912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308: VL_QR|HT vs HOT SAX(35)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816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68" y="3857625"/>
            <a:ext cx="5581650" cy="300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3</a:t>
            </a:r>
            <a:r>
              <a:rPr lang="en-US" dirty="0" smtClean="0"/>
              <a:t>08: VL_EP|HT vs HOT SAX(62)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1219200"/>
            <a:ext cx="53340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848100"/>
            <a:ext cx="55816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1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VL_QR|HT vs HOT SAX(69)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0" y="1371600"/>
            <a:ext cx="558165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5819"/>
            <a:ext cx="55721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ERP: VL_EP|HT vs HOT SAX(149)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5721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18" y="3876675"/>
            <a:ext cx="5581650" cy="298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VL_QR|HT vs HOT SAX(165)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629400" cy="252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78180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7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Memory: VL_EP|HT vs HOT SAX(504)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629400" cy="297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5725"/>
            <a:ext cx="66294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PDItalia</a:t>
            </a:r>
            <a:r>
              <a:rPr lang="en-US" dirty="0" smtClean="0"/>
              <a:t>: VL_QR|HT vs HOT SAX(332)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133333" cy="3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1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PDItalia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SAX(336)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581650" cy="29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58165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DPDem</a:t>
            </a:r>
            <a:r>
              <a:rPr lang="en-US" dirty="0" smtClean="0"/>
              <a:t>: VL_QR|HT vs HOT SAX(1285)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313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51061"/>
            <a:ext cx="60960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to find anomaly subsequences in time series data is challenging. </a:t>
            </a:r>
          </a:p>
          <a:p>
            <a:r>
              <a:rPr lang="en-US" dirty="0" smtClean="0"/>
              <a:t>There are many algorithms developed to find anomaly patterns such as HOT SAX, WAT,…But they require the user to specify the length of anomaly as an input parameter.</a:t>
            </a:r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DPDem</a:t>
            </a:r>
            <a:r>
              <a:rPr lang="en-US" dirty="0"/>
              <a:t>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SAX(1267)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791200" cy="274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4775"/>
            <a:ext cx="58674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4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Stock20: VL_QR|HT vs HOT SAX(706)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190476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59436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Stock20: </a:t>
            </a:r>
            <a:r>
              <a:rPr lang="en-US" dirty="0" smtClean="0"/>
              <a:t>VL_EP|HT </a:t>
            </a:r>
            <a:r>
              <a:rPr lang="en-US" dirty="0"/>
              <a:t>vs HOT </a:t>
            </a:r>
            <a:r>
              <a:rPr lang="en-US" dirty="0" smtClean="0"/>
              <a:t>SAX(849)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0198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82535" cy="315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9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TEK16: VL_QR|HT vs HOT SAX(136)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15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00450"/>
            <a:ext cx="5649113" cy="298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TEK16: VL_QR|HT vs HOT </a:t>
            </a:r>
            <a:r>
              <a:rPr lang="en-US" dirty="0" smtClean="0"/>
              <a:t>SAX(328)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715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9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7912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" y="533400"/>
            <a:ext cx="79309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i</a:t>
            </a:r>
            <a:r>
              <a:rPr lang="en-US" i="1" dirty="0"/>
              <a:t> = FIND-FIRST-TWO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and T[</a:t>
            </a:r>
            <a:r>
              <a:rPr lang="en-US" i="1" dirty="0" err="1"/>
              <a:t>i</a:t>
            </a:r>
            <a:r>
              <a:rPr lang="en-US" i="1" dirty="0"/>
              <a:t>] &gt; T[1]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do</a:t>
            </a:r>
            <a:r>
              <a:rPr lang="en-US" i="1" dirty="0"/>
              <a:t>   </a:t>
            </a:r>
            <a:r>
              <a:rPr lang="en-US" i="1" dirty="0" err="1"/>
              <a:t>i</a:t>
            </a:r>
            <a:r>
              <a:rPr lang="en-US" i="1" dirty="0"/>
              <a:t> = FIND-MAX(</a:t>
            </a:r>
            <a:r>
              <a:rPr lang="en-US" i="1" dirty="0" err="1"/>
              <a:t>i</a:t>
            </a:r>
            <a:r>
              <a:rPr lang="en-US" i="1" dirty="0"/>
              <a:t>);  </a:t>
            </a:r>
            <a:r>
              <a:rPr lang="en-US" i="1" dirty="0" err="1"/>
              <a:t>i</a:t>
            </a:r>
            <a:r>
              <a:rPr lang="en-US" i="1" dirty="0"/>
              <a:t> = FIND-MIN(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FIND-FIRST-TWO 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1; </a:t>
            </a:r>
            <a:r>
              <a:rPr lang="en-US" i="1" dirty="0" err="1"/>
              <a:t>iMax</a:t>
            </a:r>
            <a:r>
              <a:rPr lang="en-US" i="1" dirty="0"/>
              <a:t> = 1; </a:t>
            </a:r>
            <a:r>
              <a:rPr lang="en-US" i="1" dirty="0" err="1"/>
              <a:t>i</a:t>
            </a:r>
            <a:r>
              <a:rPr lang="en-US" i="1" dirty="0"/>
              <a:t> = 2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/ 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&lt; </a:t>
            </a:r>
            <a:r>
              <a:rPr lang="en-US" i="1" dirty="0" err="1"/>
              <a:t>iMax</a:t>
            </a: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else </a:t>
            </a:r>
            <a:r>
              <a:rPr lang="en-US" i="1" dirty="0"/>
              <a:t>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FIND-MIN(</a:t>
            </a:r>
            <a:r>
              <a:rPr lang="en-US" i="1" dirty="0" err="1"/>
              <a:t>i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]/T[</a:t>
            </a:r>
            <a:r>
              <a:rPr lang="en-US" i="1" dirty="0" err="1"/>
              <a:t>iMin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&lt; T[</a:t>
            </a:r>
            <a:r>
              <a:rPr lang="en-US" i="1" dirty="0" err="1"/>
              <a:t>iMin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iMin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iMin</a:t>
            </a:r>
            <a:r>
              <a:rPr lang="en-US" i="1" dirty="0"/>
              <a:t>], </a:t>
            </a:r>
            <a:r>
              <a:rPr lang="en-US" i="1" dirty="0" err="1"/>
              <a:t>iMin</a:t>
            </a:r>
            <a:r>
              <a:rPr lang="en-US" i="1" dirty="0"/>
              <a:t>) </a:t>
            </a:r>
            <a:endParaRPr lang="en-US" dirty="0"/>
          </a:p>
          <a:p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------------------------------------------------------------------------------------</a:t>
            </a:r>
            <a:endParaRPr lang="en-US" dirty="0"/>
          </a:p>
          <a:p>
            <a:r>
              <a:rPr lang="en-US" i="1" dirty="0"/>
              <a:t>FIND-MAX(</a:t>
            </a:r>
            <a:r>
              <a:rPr lang="en-US" i="1" dirty="0" err="1"/>
              <a:t>i</a:t>
            </a:r>
            <a:r>
              <a:rPr lang="en-US" i="1" dirty="0"/>
              <a:t>) </a:t>
            </a:r>
            <a:endParaRPr lang="en-US" dirty="0"/>
          </a:p>
          <a:p>
            <a:r>
              <a:rPr lang="en-US" i="1" dirty="0"/>
              <a:t>Finding the first significant maximum after the </a:t>
            </a:r>
            <a:r>
              <a:rPr lang="en-US" i="1" dirty="0" err="1"/>
              <a:t>i-th</a:t>
            </a:r>
            <a:r>
              <a:rPr lang="en-US" i="1" dirty="0"/>
              <a:t> point </a:t>
            </a:r>
            <a:endParaRPr lang="en-US" dirty="0"/>
          </a:p>
          <a:p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&lt; n </a:t>
            </a:r>
            <a:r>
              <a:rPr lang="en-US" b="1" i="1" dirty="0"/>
              <a:t>and</a:t>
            </a:r>
            <a:r>
              <a:rPr lang="en-US" i="1" dirty="0"/>
              <a:t> T[</a:t>
            </a:r>
            <a:r>
              <a:rPr lang="en-US" i="1" dirty="0" err="1"/>
              <a:t>iMax</a:t>
            </a:r>
            <a:r>
              <a:rPr lang="en-US" i="1" dirty="0"/>
              <a:t>] / T[</a:t>
            </a:r>
            <a:r>
              <a:rPr lang="en-US" i="1" dirty="0" err="1"/>
              <a:t>i</a:t>
            </a:r>
            <a:r>
              <a:rPr lang="en-US" i="1" dirty="0"/>
              <a:t>] &lt; R 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b="1" i="1" dirty="0"/>
              <a:t>if</a:t>
            </a:r>
            <a:r>
              <a:rPr lang="en-US" i="1" dirty="0"/>
              <a:t> T[</a:t>
            </a:r>
            <a:r>
              <a:rPr lang="en-US" i="1" dirty="0" err="1"/>
              <a:t>i</a:t>
            </a:r>
            <a:r>
              <a:rPr lang="en-US" i="1" dirty="0"/>
              <a:t>] &gt; T[</a:t>
            </a:r>
            <a:r>
              <a:rPr lang="en-US" i="1" dirty="0" err="1"/>
              <a:t>iMax</a:t>
            </a:r>
            <a:r>
              <a:rPr lang="en-US" i="1" dirty="0"/>
              <a:t>] </a:t>
            </a:r>
            <a:r>
              <a:rPr lang="en-US" b="1" i="1" dirty="0"/>
              <a:t>then</a:t>
            </a:r>
            <a:r>
              <a:rPr lang="en-US" i="1" dirty="0"/>
              <a:t> </a:t>
            </a:r>
            <a:r>
              <a:rPr lang="en-US" i="1" dirty="0" err="1"/>
              <a:t>iMax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endParaRPr lang="en-US" dirty="0"/>
          </a:p>
          <a:p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i</a:t>
            </a:r>
            <a:r>
              <a:rPr lang="en-US" i="1" dirty="0"/>
              <a:t> + 1; output(T[</a:t>
            </a:r>
            <a:r>
              <a:rPr lang="en-US" i="1" dirty="0" err="1"/>
              <a:t>iMax</a:t>
            </a:r>
            <a:r>
              <a:rPr lang="en-US" i="1" dirty="0"/>
              <a:t>], </a:t>
            </a:r>
            <a:r>
              <a:rPr lang="en-US" i="1" dirty="0" err="1"/>
              <a:t>iMax</a:t>
            </a:r>
            <a:r>
              <a:rPr lang="en-US" i="1" dirty="0"/>
              <a:t>); </a:t>
            </a:r>
            <a:r>
              <a:rPr lang="en-US" b="1" i="1" dirty="0"/>
              <a:t>return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discord of length </a:t>
            </a:r>
            <a:r>
              <a:rPr lang="en-US" i="1" dirty="0"/>
              <a:t>n.</a:t>
            </a:r>
          </a:p>
          <a:p>
            <a:r>
              <a:rPr lang="en-US" dirty="0"/>
              <a:t>A discord is a subsequence which have largest nearest neighbor distance.</a:t>
            </a:r>
          </a:p>
          <a:p>
            <a:r>
              <a:rPr lang="en-US" dirty="0"/>
              <a:t>Use heuristic to improve brute-force.</a:t>
            </a:r>
          </a:p>
          <a:p>
            <a:r>
              <a:rPr lang="en-US" dirty="0"/>
              <a:t>Distance function: Euclid distance.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8" y="1371600"/>
            <a:ext cx="7296726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3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subsequences of length </a:t>
            </a:r>
            <a:r>
              <a:rPr lang="en-US" i="1" dirty="0"/>
              <a:t>n</a:t>
            </a:r>
            <a:r>
              <a:rPr lang="en-US" dirty="0"/>
              <a:t> to SAX words.</a:t>
            </a:r>
          </a:p>
          <a:p>
            <a:pPr lvl="1"/>
            <a:r>
              <a:rPr lang="en-US" dirty="0"/>
              <a:t>Use PAA for Dimensionality reduction </a:t>
            </a:r>
          </a:p>
          <a:p>
            <a:r>
              <a:rPr lang="en-US" dirty="0"/>
              <a:t>Use an array and an augmented </a:t>
            </a:r>
            <a:r>
              <a:rPr lang="en-US" dirty="0" err="1"/>
              <a:t>trie</a:t>
            </a:r>
            <a:r>
              <a:rPr lang="en-US" dirty="0"/>
              <a:t> to embed all the SAX 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intervals.</a:t>
            </a:r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</a:p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Quadratic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94764"/>
            <a:ext cx="4953000" cy="559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5004"/>
              </p:ext>
            </p:extLst>
          </p:nvPr>
        </p:nvGraphicFramePr>
        <p:xfrm>
          <a:off x="914400" y="1524000"/>
          <a:ext cx="7039429" cy="4267200"/>
        </p:xfrm>
        <a:graphic>
          <a:graphicData uri="http://schemas.openxmlformats.org/drawingml/2006/table">
            <a:tbl>
              <a:tblPr/>
              <a:tblGrid>
                <a:gridCol w="7039429"/>
              </a:tblGrid>
              <a:tr h="21952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Extract all important extreme points of the time series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For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1..(l-2)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2.1. Extract candidate pattern </a:t>
                      </a:r>
                      <a:r>
                        <a:rPr lang="en-US" sz="3200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which is the subsequence of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is bounded by extreme points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3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lang="en-US" sz="32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i+2</a:t>
                      </a:r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Find </a:t>
            </a:r>
            <a:r>
              <a:rPr lang="en-US" dirty="0"/>
              <a:t>anomaly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105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00173"/>
              </p:ext>
            </p:extLst>
          </p:nvPr>
        </p:nvGraphicFramePr>
        <p:xfrm>
          <a:off x="457200" y="1600200"/>
          <a:ext cx="754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6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69" y="1295400"/>
            <a:ext cx="605840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dirty="0" err="1" smtClean="0"/>
              <a:t>Leng</a:t>
            </a:r>
            <a:r>
              <a:rPr lang="en-US" dirty="0" smtClean="0"/>
              <a:t> et 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2008, </a:t>
            </a:r>
            <a:r>
              <a:rPr lang="en-US" dirty="0" err="1" smtClean="0"/>
              <a:t>Leng</a:t>
            </a:r>
            <a:r>
              <a:rPr lang="en-US" dirty="0" smtClean="0"/>
              <a:t> et al proposed an algorithm to find variable length anomaly patterns without knowing in advance the lengths of them.</a:t>
            </a:r>
          </a:p>
          <a:p>
            <a:r>
              <a:rPr lang="en-US" dirty="0" smtClean="0"/>
              <a:t>The </a:t>
            </a:r>
            <a:r>
              <a:rPr lang="en-US" dirty="0"/>
              <a:t>method includes 2 </a:t>
            </a:r>
            <a:r>
              <a:rPr lang="en-US" dirty="0" smtClean="0"/>
              <a:t>phase:</a:t>
            </a:r>
            <a:endParaRPr lang="en-US" dirty="0"/>
          </a:p>
          <a:p>
            <a:r>
              <a:rPr lang="en-US" dirty="0"/>
              <a:t>Phase 1: use quadratic regression model to segment time series. Regression function is defined as quadratic polynomial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/>
              <a:t>,</a:t>
            </a:r>
          </a:p>
          <a:p>
            <a:r>
              <a:rPr lang="en-US" dirty="0"/>
              <a:t>Phase 2: Calculate anomaly factors for the subsequences </a:t>
            </a:r>
            <a:r>
              <a:rPr lang="en-US" dirty="0" smtClean="0"/>
              <a:t>base on DTW distance and </a:t>
            </a:r>
            <a:r>
              <a:rPr lang="en-US" dirty="0"/>
              <a:t>show abnormal </a:t>
            </a:r>
            <a:r>
              <a:rPr lang="en-US" dirty="0" smtClean="0"/>
              <a:t>patterns.</a:t>
            </a:r>
            <a:endParaRPr lang="en-US" dirty="0"/>
          </a:p>
          <a:p>
            <a:r>
              <a:rPr lang="en-US" dirty="0"/>
              <a:t>Time </a:t>
            </a:r>
            <a:r>
              <a:rPr lang="en-US" dirty="0" smtClean="0"/>
              <a:t>consuming because of DTW distance.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b="1" i="1" dirty="0"/>
              <a:t>k-distance of a pattern</a:t>
            </a:r>
            <a:r>
              <a:rPr lang="en-US" sz="2300" dirty="0"/>
              <a:t>:</a:t>
            </a:r>
            <a:r>
              <a:rPr lang="en-US" sz="2300" b="1" dirty="0"/>
              <a:t> </a:t>
            </a:r>
            <a:r>
              <a:rPr lang="en-US" sz="2300" dirty="0"/>
              <a:t>Given a positive integer </a:t>
            </a:r>
            <a:r>
              <a:rPr lang="en-US" sz="2300" i="1" dirty="0"/>
              <a:t>k</a:t>
            </a:r>
            <a:r>
              <a:rPr lang="en-US" sz="2300" dirty="0"/>
              <a:t>, a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the </a:t>
            </a:r>
            <a:r>
              <a:rPr lang="en-US" sz="2300" i="1" dirty="0"/>
              <a:t>k</a:t>
            </a:r>
            <a:r>
              <a:rPr lang="en-US" sz="2300" dirty="0"/>
              <a:t>-distance of </a:t>
            </a:r>
            <a:r>
              <a:rPr lang="en-US" sz="2300" i="1" dirty="0"/>
              <a:t>P</a:t>
            </a:r>
            <a:r>
              <a:rPr lang="en-US" sz="2300" dirty="0"/>
              <a:t>, denoted as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), is defined as the distance between </a:t>
            </a:r>
            <a:r>
              <a:rPr lang="en-US" sz="2300" i="1" dirty="0"/>
              <a:t>P</a:t>
            </a:r>
            <a:r>
              <a:rPr lang="en-US" sz="2300" dirty="0"/>
              <a:t> and a pattern </a:t>
            </a:r>
            <a:r>
              <a:rPr lang="en-US" sz="2300" i="1" dirty="0"/>
              <a:t>Q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such that.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i</a:t>
            </a:r>
            <a:r>
              <a:rPr lang="en-US" sz="2300" dirty="0"/>
              <a:t>) For at least </a:t>
            </a:r>
            <a:r>
              <a:rPr lang="en-US" sz="2300" i="1" dirty="0"/>
              <a:t>k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i="1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</a:t>
            </a:r>
            <a:r>
              <a:rPr lang="en-US" sz="2300" i="1" dirty="0" smtClean="0"/>
              <a:t> </a:t>
            </a:r>
            <a:r>
              <a:rPr lang="en-US" sz="2300" i="1" dirty="0"/>
              <a:t>≤ 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/>
              <a:t>)</a:t>
            </a:r>
            <a:r>
              <a:rPr lang="en-US" sz="2300" i="1" dirty="0"/>
              <a:t>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ii) For at most </a:t>
            </a:r>
            <a:r>
              <a:rPr lang="en-US" sz="2300" i="1" dirty="0"/>
              <a:t>k-1</a:t>
            </a:r>
            <a:r>
              <a:rPr lang="en-US" sz="2300" dirty="0"/>
              <a:t> patterns </a:t>
            </a:r>
            <a:r>
              <a:rPr lang="en-US" sz="2300" i="1" dirty="0" smtClean="0"/>
              <a:t>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 \{Q}</a:t>
            </a:r>
            <a:r>
              <a:rPr lang="en-US" sz="2300" dirty="0"/>
              <a:t> it holds that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Q</a:t>
            </a:r>
            <a:r>
              <a:rPr lang="en-US" sz="2300" i="1" baseline="-25000" dirty="0" smtClean="0"/>
              <a:t>1</a:t>
            </a:r>
            <a:r>
              <a:rPr lang="en-US" sz="2300" dirty="0" smtClean="0"/>
              <a:t>) </a:t>
            </a:r>
            <a:r>
              <a:rPr lang="en-US" sz="2300" i="1" dirty="0"/>
              <a:t>&lt; 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P, </a:t>
            </a:r>
            <a:r>
              <a:rPr lang="en-US" sz="2300" i="1" dirty="0"/>
              <a:t>Q</a:t>
            </a:r>
            <a:r>
              <a:rPr lang="en-US" sz="2300" dirty="0" smtClean="0"/>
              <a:t>)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Anomaly </a:t>
            </a:r>
            <a:r>
              <a:rPr lang="en-US" sz="2300" b="1" i="1" dirty="0"/>
              <a:t>factor</a:t>
            </a:r>
            <a:r>
              <a:rPr lang="en-US" sz="2300" dirty="0"/>
              <a:t>: For any pattern set </a:t>
            </a:r>
            <a:r>
              <a:rPr lang="en-US" sz="2300" i="1" dirty="0"/>
              <a:t>D</a:t>
            </a:r>
            <a:r>
              <a:rPr lang="en-US" sz="2300" dirty="0"/>
              <a:t> and a pattern </a:t>
            </a:r>
            <a:r>
              <a:rPr lang="en-US" sz="2300" i="1" dirty="0"/>
              <a:t>P</a:t>
            </a:r>
            <a:r>
              <a:rPr lang="en-US" sz="2300" dirty="0"/>
              <a:t> </a:t>
            </a:r>
            <a:r>
              <a:rPr lang="en-US" sz="2300" dirty="0">
                <a:sym typeface="Symbol"/>
              </a:rPr>
              <a:t></a:t>
            </a:r>
            <a:r>
              <a:rPr lang="en-US" sz="2300" dirty="0"/>
              <a:t> </a:t>
            </a:r>
            <a:r>
              <a:rPr lang="en-US" sz="2300" i="1" dirty="0"/>
              <a:t>D</a:t>
            </a:r>
            <a:r>
              <a:rPr lang="en-US" sz="2300" dirty="0"/>
              <a:t>, 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/>
              <a:t>) denotes all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 of patterns, anomaly factor of pattern </a:t>
            </a:r>
            <a:r>
              <a:rPr lang="en-US" sz="2300" i="1" dirty="0"/>
              <a:t>P</a:t>
            </a:r>
            <a:r>
              <a:rPr lang="en-US" sz="2300" dirty="0"/>
              <a:t> defined as the ratio of </a:t>
            </a:r>
            <a:r>
              <a:rPr lang="en-US" sz="2300" i="1" dirty="0"/>
              <a:t>k-</a:t>
            </a:r>
            <a:r>
              <a:rPr lang="en-US" sz="2300" i="1" dirty="0" err="1"/>
              <a:t>dist</a:t>
            </a:r>
            <a:r>
              <a:rPr lang="en-US" sz="2300" dirty="0"/>
              <a:t>(</a:t>
            </a:r>
            <a:r>
              <a:rPr lang="en-US" sz="2300" i="1" dirty="0"/>
              <a:t>P</a:t>
            </a:r>
            <a:r>
              <a:rPr lang="en-US" sz="2300" dirty="0"/>
              <a:t>) to </a:t>
            </a:r>
            <a:r>
              <a:rPr lang="en-US" sz="2300" i="1" dirty="0" smtClean="0"/>
              <a:t>median</a:t>
            </a:r>
            <a:r>
              <a:rPr lang="en-US" sz="2300" dirty="0" smtClean="0"/>
              <a:t>(</a:t>
            </a:r>
            <a:r>
              <a:rPr lang="en-US" sz="2300" i="1" dirty="0"/>
              <a:t>K</a:t>
            </a:r>
            <a:r>
              <a:rPr lang="en-US" sz="2300" i="1" dirty="0" smtClean="0"/>
              <a:t>-</a:t>
            </a:r>
            <a:r>
              <a:rPr lang="en-US" sz="2300" i="1" dirty="0" err="1" smtClean="0"/>
              <a:t>dist</a:t>
            </a:r>
            <a:r>
              <a:rPr lang="en-US" sz="2300" dirty="0" smtClean="0"/>
              <a:t>(</a:t>
            </a:r>
            <a:r>
              <a:rPr lang="en-US" sz="2300" i="1" dirty="0" smtClean="0"/>
              <a:t>D</a:t>
            </a:r>
            <a:r>
              <a:rPr lang="en-US" sz="2300" dirty="0" smtClean="0"/>
              <a:t>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1753</Words>
  <Application>Microsoft Office PowerPoint</Application>
  <PresentationFormat>On-screen Show (4:3)</PresentationFormat>
  <Paragraphs>316</Paragraphs>
  <Slides>69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HOT SAX</vt:lpstr>
      <vt:lpstr>HOT SAX</vt:lpstr>
      <vt:lpstr>Algorithm of Leng et al </vt:lpstr>
      <vt:lpstr>Definitions</vt:lpstr>
      <vt:lpstr>Proposed Algorithm</vt:lpstr>
      <vt:lpstr>Phase 1: Segmentation</vt:lpstr>
      <vt:lpstr>Quadratic regression</vt:lpstr>
      <vt:lpstr>Quadratic regression</vt:lpstr>
      <vt:lpstr>Extreme points</vt:lpstr>
      <vt:lpstr>Extreme points</vt:lpstr>
      <vt:lpstr>Extreme points</vt:lpstr>
      <vt:lpstr>Phase 2: Find anomaly patterns</vt:lpstr>
      <vt:lpstr>Find lupper and llower</vt:lpstr>
      <vt:lpstr>Calculate the similar between two subsequence</vt:lpstr>
      <vt:lpstr>Homothetic Transformation</vt:lpstr>
      <vt:lpstr>Homothetic Transformation</vt:lpstr>
      <vt:lpstr>Modified Euclidean Distance</vt:lpstr>
      <vt:lpstr>Experimental Evaluation</vt:lpstr>
      <vt:lpstr>Data</vt:lpstr>
      <vt:lpstr>Compare VL_QR| HT, VL_EP| HT and HOT SAX</vt:lpstr>
      <vt:lpstr>Positions of anomaly patterns detected by VL_QR|HT and VL_EP|HT and HOT SAX </vt:lpstr>
      <vt:lpstr>ECG 308: VL_QR|HT vs HOT SAX(35) </vt:lpstr>
      <vt:lpstr>ECG 308: VL_EP|HT vs HOT SAX(62)</vt:lpstr>
      <vt:lpstr>TEK16: VL_QR|HT vs HOT SAX(136)</vt:lpstr>
      <vt:lpstr>TEK16: VL_QR|HT vs HOT SAX(328)</vt:lpstr>
      <vt:lpstr>Running time among VL_QR|HT, VL_EP|HT and HOT SAX</vt:lpstr>
      <vt:lpstr>Parameters between VL_QR|HT and VL_EP|HT</vt:lpstr>
      <vt:lpstr>Running time between VL_QR|HT and Original Algorithm</vt:lpstr>
      <vt:lpstr>Conclusion</vt:lpstr>
      <vt:lpstr> References </vt:lpstr>
      <vt:lpstr>Q &amp; A</vt:lpstr>
      <vt:lpstr>PowerPoint Presentation</vt:lpstr>
      <vt:lpstr>PowerPoint Presentation</vt:lpstr>
      <vt:lpstr>ECG 108: VL_QR|HT vs HOT SAX(135) </vt:lpstr>
      <vt:lpstr>ECG 108: VL_EP|HT vs HOT SAX(588)</vt:lpstr>
      <vt:lpstr>ECG 308: VL_QR|HT vs HOT SAX(35) </vt:lpstr>
      <vt:lpstr>ECG 308: VL_EP|HT vs HOT SAX(62)</vt:lpstr>
      <vt:lpstr>ERP: VL_QR|HT vs HOT SAX(69) </vt:lpstr>
      <vt:lpstr>ERP: VL_EP|HT vs HOT SAX(149)</vt:lpstr>
      <vt:lpstr>Memory: VL_QR|HT vs HOT SAX(165)</vt:lpstr>
      <vt:lpstr>Memory: VL_EP|HT vs HOT SAX(504)</vt:lpstr>
      <vt:lpstr>PDItalia: VL_QR|HT vs HOT SAX(332) </vt:lpstr>
      <vt:lpstr>PDItalia: VL_EP|HT vs HOT SAX(336) </vt:lpstr>
      <vt:lpstr>DPDem: VL_QR|HT vs HOT SAX(1285)</vt:lpstr>
      <vt:lpstr>DPDem: VL_EP|HT vs HOT SAX(1267)</vt:lpstr>
      <vt:lpstr>Stock20: VL_QR|HT vs HOT SAX(706)</vt:lpstr>
      <vt:lpstr>Stock20: VL_EP|HT vs HOT SAX(849)</vt:lpstr>
      <vt:lpstr>TEK16: VL_QR|HT vs HOT SAX(136)</vt:lpstr>
      <vt:lpstr>TEK16: VL_QR|HT vs HOT SAX(328)</vt:lpstr>
      <vt:lpstr>Segmentation</vt:lpstr>
      <vt:lpstr>PowerPoint Presentation</vt:lpstr>
      <vt:lpstr>PowerPoint Presentation</vt:lpstr>
      <vt:lpstr>PowerPoint Presentation</vt:lpstr>
      <vt:lpstr>PowerPoint Presentation</vt:lpstr>
      <vt:lpstr>HOT SAX</vt:lpstr>
      <vt:lpstr>HOT SAX</vt:lpstr>
      <vt:lpstr>HOT SAX</vt:lpstr>
      <vt:lpstr>Definitions</vt:lpstr>
      <vt:lpstr>Quadratic regression</vt:lpstr>
      <vt:lpstr>Extreme points</vt:lpstr>
      <vt:lpstr>Phase 2: Find anomaly patterns</vt:lpstr>
      <vt:lpstr>Experimental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421</cp:revision>
  <dcterms:created xsi:type="dcterms:W3CDTF">2012-12-23T03:38:43Z</dcterms:created>
  <dcterms:modified xsi:type="dcterms:W3CDTF">2016-07-18T15:26:58Z</dcterms:modified>
</cp:coreProperties>
</file>