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3"/>
  </p:notesMasterIdLst>
  <p:sldIdLst>
    <p:sldId id="256" r:id="rId2"/>
    <p:sldId id="257" r:id="rId3"/>
    <p:sldId id="327" r:id="rId4"/>
    <p:sldId id="276" r:id="rId5"/>
    <p:sldId id="330" r:id="rId6"/>
    <p:sldId id="462" r:id="rId7"/>
    <p:sldId id="463" r:id="rId8"/>
    <p:sldId id="373" r:id="rId9"/>
    <p:sldId id="334" r:id="rId10"/>
    <p:sldId id="342" r:id="rId11"/>
    <p:sldId id="374" r:id="rId12"/>
    <p:sldId id="343" r:id="rId13"/>
    <p:sldId id="465" r:id="rId14"/>
    <p:sldId id="415" r:id="rId15"/>
    <p:sldId id="416" r:id="rId16"/>
    <p:sldId id="466" r:id="rId17"/>
    <p:sldId id="376" r:id="rId18"/>
    <p:sldId id="378" r:id="rId19"/>
    <p:sldId id="345" r:id="rId20"/>
    <p:sldId id="357" r:id="rId21"/>
    <p:sldId id="346" r:id="rId22"/>
    <p:sldId id="358" r:id="rId23"/>
    <p:sldId id="361" r:id="rId24"/>
    <p:sldId id="362" r:id="rId25"/>
    <p:sldId id="366" r:id="rId26"/>
    <p:sldId id="365" r:id="rId27"/>
    <p:sldId id="478" r:id="rId28"/>
    <p:sldId id="473" r:id="rId29"/>
    <p:sldId id="474" r:id="rId30"/>
    <p:sldId id="475" r:id="rId31"/>
    <p:sldId id="476" r:id="rId32"/>
    <p:sldId id="418" r:id="rId33"/>
    <p:sldId id="479" r:id="rId34"/>
    <p:sldId id="372" r:id="rId35"/>
    <p:sldId id="301" r:id="rId36"/>
    <p:sldId id="314" r:id="rId37"/>
    <p:sldId id="417" r:id="rId38"/>
    <p:sldId id="443" r:id="rId39"/>
    <p:sldId id="480" r:id="rId40"/>
    <p:sldId id="481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77" r:id="rId58"/>
    <p:sldId id="406" r:id="rId59"/>
    <p:sldId id="407" r:id="rId60"/>
    <p:sldId id="439" r:id="rId61"/>
    <p:sldId id="440" r:id="rId62"/>
    <p:sldId id="441" r:id="rId63"/>
    <p:sldId id="442" r:id="rId64"/>
    <p:sldId id="461" r:id="rId65"/>
    <p:sldId id="464" r:id="rId66"/>
    <p:sldId id="467" r:id="rId67"/>
    <p:sldId id="468" r:id="rId68"/>
    <p:sldId id="469" r:id="rId69"/>
    <p:sldId id="470" r:id="rId70"/>
    <p:sldId id="471" r:id="rId71"/>
    <p:sldId id="48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36B"/>
    <a:srgbClr val="C6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VL_QR|HT</c:v>
                </c:pt>
              </c:strCache>
            </c:strRef>
          </c:tx>
          <c:marker>
            <c:symbol val="none"/>
          </c:marker>
          <c:val>
            <c:numRef>
              <c:f>Sheet1!$A$2:$A$9</c:f>
              <c:numCache>
                <c:formatCode>General</c:formatCode>
                <c:ptCount val="8"/>
                <c:pt idx="0">
                  <c:v>16.3</c:v>
                </c:pt>
                <c:pt idx="1">
                  <c:v>71.400000000000006</c:v>
                </c:pt>
                <c:pt idx="2">
                  <c:v>15.9</c:v>
                </c:pt>
                <c:pt idx="3">
                  <c:v>1.2</c:v>
                </c:pt>
                <c:pt idx="4">
                  <c:v>3.3</c:v>
                </c:pt>
                <c:pt idx="5">
                  <c:v>3.1</c:v>
                </c:pt>
                <c:pt idx="6">
                  <c:v>0.85</c:v>
                </c:pt>
                <c:pt idx="7">
                  <c:v>19.100000000000001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VL_EP|HT</c:v>
                </c:pt>
              </c:strCache>
            </c:strRef>
          </c:tx>
          <c:marker>
            <c:symbol val="none"/>
          </c:marker>
          <c:val>
            <c:numRef>
              <c:f>Sheet1!$B$2:$B$9</c:f>
              <c:numCache>
                <c:formatCode>General</c:formatCode>
                <c:ptCount val="8"/>
                <c:pt idx="0">
                  <c:v>13.1</c:v>
                </c:pt>
                <c:pt idx="1">
                  <c:v>0</c:v>
                </c:pt>
                <c:pt idx="2">
                  <c:v>42.3</c:v>
                </c:pt>
                <c:pt idx="3">
                  <c:v>10.5</c:v>
                </c:pt>
                <c:pt idx="4">
                  <c:v>19.3</c:v>
                </c:pt>
                <c:pt idx="5">
                  <c:v>9.8699999999999992</c:v>
                </c:pt>
                <c:pt idx="6">
                  <c:v>8.5</c:v>
                </c:pt>
                <c:pt idx="7">
                  <c:v>36.9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80064"/>
        <c:axId val="121454592"/>
      </c:lineChart>
      <c:catAx>
        <c:axId val="12108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1454592"/>
        <c:crosses val="autoZero"/>
        <c:auto val="1"/>
        <c:lblAlgn val="ctr"/>
        <c:lblOffset val="100"/>
        <c:noMultiLvlLbl val="0"/>
      </c:catAx>
      <c:valAx>
        <c:axId val="12145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0800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VL_QR|HT</c:v>
                </c:pt>
              </c:strCache>
            </c:strRef>
          </c:tx>
          <c:marker>
            <c:symbol val="none"/>
          </c:marker>
          <c:val>
            <c:numRef>
              <c:f>Sheet1!$A$65:$A$72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Sheet1!$B$64</c:f>
              <c:strCache>
                <c:ptCount val="1"/>
                <c:pt idx="0">
                  <c:v>VL_QR|DTW</c:v>
                </c:pt>
              </c:strCache>
            </c:strRef>
          </c:tx>
          <c:marker>
            <c:symbol val="none"/>
          </c:marker>
          <c:val>
            <c:numRef>
              <c:f>Sheet1!$B$65:$B$72</c:f>
              <c:numCache>
                <c:formatCode>General</c:formatCode>
                <c:ptCount val="8"/>
                <c:pt idx="0">
                  <c:v>14</c:v>
                </c:pt>
                <c:pt idx="1">
                  <c:v>11</c:v>
                </c:pt>
                <c:pt idx="2">
                  <c:v>5</c:v>
                </c:pt>
                <c:pt idx="3">
                  <c:v>4</c:v>
                </c:pt>
                <c:pt idx="4">
                  <c:v>200</c:v>
                </c:pt>
                <c:pt idx="5">
                  <c:v>24</c:v>
                </c:pt>
                <c:pt idx="6">
                  <c:v>194</c:v>
                </c:pt>
                <c:pt idx="7">
                  <c:v>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595008"/>
        <c:axId val="121596544"/>
      </c:lineChart>
      <c:catAx>
        <c:axId val="121595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596544"/>
        <c:crosses val="autoZero"/>
        <c:auto val="1"/>
        <c:lblAlgn val="ctr"/>
        <c:lblOffset val="100"/>
        <c:noMultiLvlLbl val="0"/>
      </c:catAx>
      <c:valAx>
        <c:axId val="12159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595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06172316857536E-2"/>
          <c:y val="0.18570852110903249"/>
          <c:w val="0.79051247381956047"/>
          <c:h val="0.73572925253342947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Sheet1!$C$1:$C$65</c:f>
              <c:numCache>
                <c:formatCode>General</c:formatCode>
                <c:ptCount val="65"/>
                <c:pt idx="0">
                  <c:v>589</c:v>
                </c:pt>
                <c:pt idx="1">
                  <c:v>561</c:v>
                </c:pt>
                <c:pt idx="2">
                  <c:v>640</c:v>
                </c:pt>
                <c:pt idx="3">
                  <c:v>656</c:v>
                </c:pt>
                <c:pt idx="4">
                  <c:v>727</c:v>
                </c:pt>
                <c:pt idx="5">
                  <c:v>697</c:v>
                </c:pt>
                <c:pt idx="6">
                  <c:v>640</c:v>
                </c:pt>
                <c:pt idx="7">
                  <c:v>599</c:v>
                </c:pt>
                <c:pt idx="8">
                  <c:v>568</c:v>
                </c:pt>
                <c:pt idx="9">
                  <c:v>577</c:v>
                </c:pt>
                <c:pt idx="10">
                  <c:v>553</c:v>
                </c:pt>
                <c:pt idx="11">
                  <c:v>582</c:v>
                </c:pt>
                <c:pt idx="12">
                  <c:v>600</c:v>
                </c:pt>
                <c:pt idx="13">
                  <c:v>566</c:v>
                </c:pt>
                <c:pt idx="14">
                  <c:v>653</c:v>
                </c:pt>
                <c:pt idx="15">
                  <c:v>673</c:v>
                </c:pt>
                <c:pt idx="16">
                  <c:v>742</c:v>
                </c:pt>
                <c:pt idx="17">
                  <c:v>716</c:v>
                </c:pt>
                <c:pt idx="18">
                  <c:v>660</c:v>
                </c:pt>
                <c:pt idx="19">
                  <c:v>617</c:v>
                </c:pt>
                <c:pt idx="20">
                  <c:v>583</c:v>
                </c:pt>
                <c:pt idx="21">
                  <c:v>587</c:v>
                </c:pt>
                <c:pt idx="22">
                  <c:v>565</c:v>
                </c:pt>
                <c:pt idx="23">
                  <c:v>598</c:v>
                </c:pt>
                <c:pt idx="24">
                  <c:v>628</c:v>
                </c:pt>
                <c:pt idx="25">
                  <c:v>618</c:v>
                </c:pt>
                <c:pt idx="26">
                  <c:v>688</c:v>
                </c:pt>
                <c:pt idx="27">
                  <c:v>705</c:v>
                </c:pt>
                <c:pt idx="28">
                  <c:v>770</c:v>
                </c:pt>
                <c:pt idx="29">
                  <c:v>736</c:v>
                </c:pt>
                <c:pt idx="30">
                  <c:v>678</c:v>
                </c:pt>
                <c:pt idx="31">
                  <c:v>639</c:v>
                </c:pt>
                <c:pt idx="32">
                  <c:v>604</c:v>
                </c:pt>
                <c:pt idx="33">
                  <c:v>611</c:v>
                </c:pt>
                <c:pt idx="34">
                  <c:v>594</c:v>
                </c:pt>
                <c:pt idx="35">
                  <c:v>634</c:v>
                </c:pt>
                <c:pt idx="36">
                  <c:v>658</c:v>
                </c:pt>
                <c:pt idx="37">
                  <c:v>622</c:v>
                </c:pt>
                <c:pt idx="38">
                  <c:v>709</c:v>
                </c:pt>
                <c:pt idx="39">
                  <c:v>722</c:v>
                </c:pt>
                <c:pt idx="40">
                  <c:v>782</c:v>
                </c:pt>
                <c:pt idx="41">
                  <c:v>756</c:v>
                </c:pt>
                <c:pt idx="42">
                  <c:v>702</c:v>
                </c:pt>
                <c:pt idx="43">
                  <c:v>653</c:v>
                </c:pt>
                <c:pt idx="44">
                  <c:v>615</c:v>
                </c:pt>
                <c:pt idx="45">
                  <c:v>621</c:v>
                </c:pt>
                <c:pt idx="46">
                  <c:v>602</c:v>
                </c:pt>
                <c:pt idx="47">
                  <c:v>635</c:v>
                </c:pt>
                <c:pt idx="48">
                  <c:v>677</c:v>
                </c:pt>
                <c:pt idx="49">
                  <c:v>635</c:v>
                </c:pt>
                <c:pt idx="50">
                  <c:v>736</c:v>
                </c:pt>
                <c:pt idx="51">
                  <c:v>755</c:v>
                </c:pt>
                <c:pt idx="52">
                  <c:v>811</c:v>
                </c:pt>
                <c:pt idx="53">
                  <c:v>798</c:v>
                </c:pt>
                <c:pt idx="54">
                  <c:v>735</c:v>
                </c:pt>
                <c:pt idx="55">
                  <c:v>697</c:v>
                </c:pt>
                <c:pt idx="56">
                  <c:v>661</c:v>
                </c:pt>
                <c:pt idx="57">
                  <c:v>667</c:v>
                </c:pt>
                <c:pt idx="58">
                  <c:v>645</c:v>
                </c:pt>
                <c:pt idx="59">
                  <c:v>688</c:v>
                </c:pt>
                <c:pt idx="60">
                  <c:v>713</c:v>
                </c:pt>
                <c:pt idx="61">
                  <c:v>667</c:v>
                </c:pt>
                <c:pt idx="62">
                  <c:v>762</c:v>
                </c:pt>
                <c:pt idx="63">
                  <c:v>784</c:v>
                </c:pt>
                <c:pt idx="64">
                  <c:v>837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52384"/>
        <c:axId val="122750848"/>
      </c:lineChart>
      <c:valAx>
        <c:axId val="1227508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22752384"/>
        <c:crosses val="autoZero"/>
        <c:crossBetween val="between"/>
      </c:valAx>
      <c:catAx>
        <c:axId val="12275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2275084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4.806851690984236E-2"/>
          <c:y val="9.4947251526929483E-2"/>
          <c:w val="0.73377917617812927"/>
          <c:h val="0.83842278980813134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Sheet1!$A$1:$A$50</c:f>
              <c:numCache>
                <c:formatCode>General</c:formatCode>
                <c:ptCount val="50"/>
                <c:pt idx="0">
                  <c:v>597.30769230769204</c:v>
                </c:pt>
                <c:pt idx="1">
                  <c:v>604.23076923076906</c:v>
                </c:pt>
                <c:pt idx="2">
                  <c:v>585.76923076923094</c:v>
                </c:pt>
                <c:pt idx="3">
                  <c:v>608.07692307692298</c:v>
                </c:pt>
                <c:pt idx="4">
                  <c:v>621.92307692307702</c:v>
                </c:pt>
                <c:pt idx="5">
                  <c:v>595.76923076923094</c:v>
                </c:pt>
                <c:pt idx="6">
                  <c:v>662.69230769230796</c:v>
                </c:pt>
                <c:pt idx="7">
                  <c:v>678.07692307692298</c:v>
                </c:pt>
                <c:pt idx="8">
                  <c:v>731.15384615384596</c:v>
                </c:pt>
                <c:pt idx="9">
                  <c:v>711.15384615384596</c:v>
                </c:pt>
                <c:pt idx="10">
                  <c:v>668.07692307692298</c:v>
                </c:pt>
                <c:pt idx="11">
                  <c:v>635</c:v>
                </c:pt>
                <c:pt idx="12">
                  <c:v>608.84615384615404</c:v>
                </c:pt>
                <c:pt idx="13">
                  <c:v>611.92307692307702</c:v>
                </c:pt>
                <c:pt idx="14">
                  <c:v>595</c:v>
                </c:pt>
                <c:pt idx="15">
                  <c:v>620.38461538461502</c:v>
                </c:pt>
                <c:pt idx="16">
                  <c:v>643.46153846153902</c:v>
                </c:pt>
                <c:pt idx="17">
                  <c:v>635.76923076923094</c:v>
                </c:pt>
                <c:pt idx="18">
                  <c:v>689.61538461538498</c:v>
                </c:pt>
                <c:pt idx="19">
                  <c:v>702.69230769230796</c:v>
                </c:pt>
                <c:pt idx="20">
                  <c:v>752.69230769230796</c:v>
                </c:pt>
                <c:pt idx="21">
                  <c:v>726.538461538462</c:v>
                </c:pt>
                <c:pt idx="22">
                  <c:v>681.92307692307702</c:v>
                </c:pt>
                <c:pt idx="23">
                  <c:v>651.92307692307702</c:v>
                </c:pt>
                <c:pt idx="24">
                  <c:v>625</c:v>
                </c:pt>
                <c:pt idx="25">
                  <c:v>630.38461538461502</c:v>
                </c:pt>
                <c:pt idx="26">
                  <c:v>617.30769230769204</c:v>
                </c:pt>
                <c:pt idx="27">
                  <c:v>648.07692307692298</c:v>
                </c:pt>
                <c:pt idx="28">
                  <c:v>666.538461538462</c:v>
                </c:pt>
                <c:pt idx="29">
                  <c:v>638.84615384615404</c:v>
                </c:pt>
                <c:pt idx="30">
                  <c:v>705.76923076923094</c:v>
                </c:pt>
                <c:pt idx="31">
                  <c:v>715.76923076923094</c:v>
                </c:pt>
                <c:pt idx="32">
                  <c:v>761.92307692307702</c:v>
                </c:pt>
                <c:pt idx="33">
                  <c:v>741.92307692307702</c:v>
                </c:pt>
                <c:pt idx="34">
                  <c:v>700.38461538461502</c:v>
                </c:pt>
                <c:pt idx="35">
                  <c:v>662.69230769230796</c:v>
                </c:pt>
                <c:pt idx="36">
                  <c:v>633.461538461538</c:v>
                </c:pt>
                <c:pt idx="37">
                  <c:v>638.07692307692298</c:v>
                </c:pt>
                <c:pt idx="38">
                  <c:v>623.461538461538</c:v>
                </c:pt>
                <c:pt idx="39">
                  <c:v>648.84615384615404</c:v>
                </c:pt>
                <c:pt idx="40">
                  <c:v>681.15384615384596</c:v>
                </c:pt>
                <c:pt idx="41">
                  <c:v>648.84615384615404</c:v>
                </c:pt>
                <c:pt idx="42">
                  <c:v>726.538461538462</c:v>
                </c:pt>
                <c:pt idx="43">
                  <c:v>741.15384615384596</c:v>
                </c:pt>
                <c:pt idx="44">
                  <c:v>784.23076923076906</c:v>
                </c:pt>
                <c:pt idx="45">
                  <c:v>774.23076923076906</c:v>
                </c:pt>
                <c:pt idx="46">
                  <c:v>725.76923076923094</c:v>
                </c:pt>
                <c:pt idx="47">
                  <c:v>696.538461538462</c:v>
                </c:pt>
                <c:pt idx="48">
                  <c:v>668.84615384615404</c:v>
                </c:pt>
                <c:pt idx="49">
                  <c:v>673.461538461538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382848"/>
        <c:axId val="150381312"/>
      </c:lineChart>
      <c:valAx>
        <c:axId val="1503813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0382848"/>
        <c:crosses val="autoZero"/>
        <c:crossBetween val="between"/>
      </c:valAx>
      <c:catAx>
        <c:axId val="15038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038131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bay day du phan </a:t>
            </a:r>
            <a:r>
              <a:rPr lang="en-US" baseline="0" dirty="0" err="1" smtClean="0"/>
              <a:t>doan</a:t>
            </a:r>
            <a:r>
              <a:rPr lang="en-US" baseline="0" dirty="0" smtClean="0"/>
              <a:t> + them phan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</a:t>
            </a:r>
            <a:endParaRPr lang="en-US" baseline="0" dirty="0" smtClean="0"/>
          </a:p>
          <a:p>
            <a:r>
              <a:rPr lang="en-US" baseline="0" dirty="0" smtClean="0"/>
              <a:t>+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DTW </a:t>
            </a:r>
            <a:r>
              <a:rPr lang="en-US" baseline="0" dirty="0" err="1" smtClean="0"/>
              <a:t>truoc</a:t>
            </a:r>
            <a:endParaRPr lang="en-US" baseline="0" dirty="0" smtClean="0"/>
          </a:p>
          <a:p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nghia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nguyen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duong</a:t>
            </a:r>
            <a:endParaRPr lang="en-US" baseline="0" dirty="0" smtClean="0"/>
          </a:p>
          <a:p>
            <a:r>
              <a:rPr lang="en-US" baseline="0" dirty="0" err="1" smtClean="0"/>
              <a:t>Chieu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endParaRPr lang="en-US" baseline="0" dirty="0" smtClean="0"/>
          </a:p>
          <a:p>
            <a:r>
              <a:rPr lang="en-US" baseline="0" dirty="0" smtClean="0"/>
              <a:t>+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r>
              <a:rPr lang="en-US" baseline="0" dirty="0" smtClean="0"/>
              <a:t>+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Chuoi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Phia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1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MSHV: </a:t>
            </a:r>
            <a:r>
              <a:rPr lang="en-US" sz="2400" smtClean="0">
                <a:solidFill>
                  <a:schemeClr val="tx1"/>
                </a:solidFill>
              </a:rPr>
              <a:t>13073042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</a:t>
            </a:r>
            <a:r>
              <a:rPr lang="en-US" b="1" dirty="0" smtClean="0"/>
              <a:t>uadratic regression </a:t>
            </a:r>
            <a:r>
              <a:rPr lang="en-US" dirty="0" smtClean="0"/>
              <a:t>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</a:t>
            </a:r>
          </a:p>
          <a:p>
            <a:r>
              <a:rPr lang="en-US" b="1" dirty="0"/>
              <a:t>S</a:t>
            </a:r>
            <a:r>
              <a:rPr lang="en-US" b="1" dirty="0" smtClean="0"/>
              <a:t>egmentation base on important extreme points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parameters: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628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77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29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matrix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size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m`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dirty="0" smtClean="0"/>
                  <a:t>Calculate anomaly factor for each segment and determine if each segment is anomaly pattern or not.</a:t>
                </a:r>
              </a:p>
              <a:p>
                <a:r>
                  <a:rPr lang="en-US" dirty="0" smtClean="0"/>
                  <a:t>If two patterns are overlapped, merge them into one pattern.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80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09515"/>
              </p:ext>
            </p:extLst>
          </p:nvPr>
        </p:nvGraphicFramePr>
        <p:xfrm>
          <a:off x="876300" y="25146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2590560" imgH="304560" progId="Equation.3">
                  <p:embed/>
                </p:oleObj>
              </mc:Choice>
              <mc:Fallback>
                <p:oleObj name="Equation" r:id="rId4" imgW="25905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514600"/>
                        <a:ext cx="6477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(small value in 0.1..0.3)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-25000" dirty="0" smtClean="0"/>
              <a:t> </a:t>
            </a:r>
            <a:r>
              <a:rPr lang="en-US" i="1" dirty="0" smtClean="0"/>
              <a:t>   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 </a:t>
            </a:r>
            <a:r>
              <a:rPr lang="en-US" dirty="0"/>
              <a:t>≤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i="1" dirty="0"/>
              <a:t> </a:t>
            </a:r>
            <a:r>
              <a:rPr lang="en-US" dirty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upper</a:t>
            </a:r>
            <a:r>
              <a:rPr lang="en-US" dirty="0"/>
              <a:t>  :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baseline="-25000" dirty="0" smtClean="0"/>
              <a:t>     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 smtClean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96062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diverse domains from the UCR Time Series Data Mining Archive for discord </a:t>
            </a:r>
            <a:r>
              <a:rPr lang="en-US" dirty="0" smtClean="0"/>
              <a:t>discovery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96955"/>
              </p:ext>
            </p:extLst>
          </p:nvPr>
        </p:nvGraphicFramePr>
        <p:xfrm>
          <a:off x="457200" y="2995645"/>
          <a:ext cx="6705600" cy="3405159"/>
        </p:xfrm>
        <a:graphic>
          <a:graphicData uri="http://schemas.openxmlformats.org/drawingml/2006/table">
            <a:tbl>
              <a:tblPr firstRow="1" firstCol="1" bandRow="1"/>
              <a:tblGrid>
                <a:gridCol w="3352800"/>
                <a:gridCol w="3352800"/>
              </a:tblGrid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108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 Demand In Italy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Dutch Power Demand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Stock20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TEK16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VL_QR|HT and VL_EP|HT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9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8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0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607402" cy="479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time between VL_QR|HT and Original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25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VL_EP|HT.</a:t>
            </a:r>
            <a:endParaRPr lang="en-US" i="1" dirty="0" smtClean="0"/>
          </a:p>
          <a:p>
            <a:r>
              <a:rPr lang="en-US" dirty="0" smtClean="0"/>
              <a:t>Future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0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between VL_QR|HT and VL_EP|HT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142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6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7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9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912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0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5004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00173"/>
              </p:ext>
            </p:extLst>
          </p:nvPr>
        </p:nvGraphicFramePr>
        <p:xfrm>
          <a:off x="457200" y="1600200"/>
          <a:ext cx="754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69" y="1295400"/>
            <a:ext cx="605840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6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b="1" i="1" dirty="0"/>
              <a:t>k-distance of a pattern</a:t>
            </a:r>
            <a:r>
              <a:rPr lang="en-US" sz="2300" dirty="0"/>
              <a:t>:</a:t>
            </a:r>
            <a:r>
              <a:rPr lang="en-US" sz="2300" b="1" dirty="0"/>
              <a:t> </a:t>
            </a:r>
            <a:r>
              <a:rPr lang="en-US" sz="2300" dirty="0"/>
              <a:t>Given a positive integer </a:t>
            </a:r>
            <a:r>
              <a:rPr lang="en-US" sz="2300" i="1" dirty="0"/>
              <a:t>k</a:t>
            </a:r>
            <a:r>
              <a:rPr lang="en-US" sz="2300" dirty="0"/>
              <a:t>, a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the </a:t>
            </a:r>
            <a:r>
              <a:rPr lang="en-US" sz="2300" i="1" dirty="0"/>
              <a:t>k</a:t>
            </a:r>
            <a:r>
              <a:rPr lang="en-US" sz="2300" dirty="0"/>
              <a:t>-distance of </a:t>
            </a:r>
            <a:r>
              <a:rPr lang="en-US" sz="2300" i="1" dirty="0"/>
              <a:t>P</a:t>
            </a:r>
            <a:r>
              <a:rPr lang="en-US" sz="2300" dirty="0"/>
              <a:t>, denoted as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), is defined as the distance between </a:t>
            </a:r>
            <a:r>
              <a:rPr lang="en-US" sz="2300" i="1" dirty="0"/>
              <a:t>P</a:t>
            </a:r>
            <a:r>
              <a:rPr lang="en-US" sz="2300" dirty="0"/>
              <a:t> and a pattern </a:t>
            </a:r>
            <a:r>
              <a:rPr lang="en-US" sz="2300" i="1" dirty="0"/>
              <a:t>Q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such that.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i</a:t>
            </a:r>
            <a:r>
              <a:rPr lang="en-US" sz="2300" dirty="0"/>
              <a:t>) For at least </a:t>
            </a:r>
            <a:r>
              <a:rPr lang="en-US" sz="2300" i="1" dirty="0"/>
              <a:t>k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i="1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</a:t>
            </a:r>
            <a:r>
              <a:rPr lang="en-US" sz="2300" i="1" dirty="0" smtClean="0"/>
              <a:t> </a:t>
            </a:r>
            <a:r>
              <a:rPr lang="en-US" sz="2300" i="1" dirty="0"/>
              <a:t>≤ 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/>
              <a:t>)</a:t>
            </a:r>
            <a:r>
              <a:rPr lang="en-US" sz="2300" i="1" dirty="0"/>
              <a:t>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ii) For at most </a:t>
            </a:r>
            <a:r>
              <a:rPr lang="en-US" sz="2300" i="1" dirty="0"/>
              <a:t>k-1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 \{Q}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 </a:t>
            </a:r>
            <a:r>
              <a:rPr lang="en-US" sz="2300" i="1" dirty="0"/>
              <a:t>&lt;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 smtClean="0"/>
              <a:t>)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Anomaly </a:t>
            </a:r>
            <a:r>
              <a:rPr lang="en-US" sz="2300" b="1" i="1" dirty="0"/>
              <a:t>factor</a:t>
            </a:r>
            <a:r>
              <a:rPr lang="en-US" sz="2300" dirty="0"/>
              <a:t>: For any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/>
              <a:t>) denotes all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 of patterns, anomaly factor of pattern </a:t>
            </a:r>
            <a:r>
              <a:rPr lang="en-US" sz="2300" i="1" dirty="0"/>
              <a:t>P</a:t>
            </a:r>
            <a:r>
              <a:rPr lang="en-US" sz="2300" dirty="0"/>
              <a:t> defined as the ratio of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 to </a:t>
            </a:r>
            <a:r>
              <a:rPr lang="en-US" sz="2300" i="1" dirty="0" smtClean="0"/>
              <a:t>median</a:t>
            </a:r>
            <a:r>
              <a:rPr lang="en-US" sz="2300" dirty="0" smtClean="0"/>
              <a:t>(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 smtClean="0"/>
              <a:t>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1777</Words>
  <Application>Microsoft Office PowerPoint</Application>
  <PresentationFormat>On-screen Show (4:3)</PresentationFormat>
  <Paragraphs>325</Paragraphs>
  <Slides>71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HOT SAX</vt:lpstr>
      <vt:lpstr>HOT SAX</vt:lpstr>
      <vt:lpstr>Algorithm of Leng et al </vt:lpstr>
      <vt:lpstr>Definitions</vt:lpstr>
      <vt:lpstr>Proposed Algorithm</vt:lpstr>
      <vt:lpstr>Phase 1: Segmentation</vt:lpstr>
      <vt:lpstr>Quadratic regression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Data</vt:lpstr>
      <vt:lpstr>Compare VL_QR| HT, VL_EP| HT and HOT SAX</vt:lpstr>
      <vt:lpstr>Positions of anomaly patterns detected by VL_QR|HT and VL_EP|HT and HOT SAX </vt:lpstr>
      <vt:lpstr>Positions of anomaly patterns detected by VL_QR|HT and VL_EP|HT</vt:lpstr>
      <vt:lpstr>ECG 308: VL_QR|HT vs HOT SAX(35) </vt:lpstr>
      <vt:lpstr>ECG 308: VL_EP|HT vs HOT SAX(62)</vt:lpstr>
      <vt:lpstr>TEK16: VL_QR|HT vs HOT SAX(136)</vt:lpstr>
      <vt:lpstr>TEK16: VL_EP|HT vs HOT SAX(328)</vt:lpstr>
      <vt:lpstr>Running time among VL_QR|HT, VL_EP|HT and HOT SAX</vt:lpstr>
      <vt:lpstr>Running time between VL_QR|HT and Original Algorithm</vt:lpstr>
      <vt:lpstr>Conclusion</vt:lpstr>
      <vt:lpstr> References </vt:lpstr>
      <vt:lpstr>Q &amp; A</vt:lpstr>
      <vt:lpstr>PowerPoint Presentation</vt:lpstr>
      <vt:lpstr>PowerPoint Presentation</vt:lpstr>
      <vt:lpstr>Running time between VL_QR|HT and Original Algorithm</vt:lpstr>
      <vt:lpstr>Parameters between VL_QR|HT and VL_EP|HT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Segmentation</vt:lpstr>
      <vt:lpstr>IEP</vt:lpstr>
      <vt:lpstr>IEP</vt:lpstr>
      <vt:lpstr>PowerPoint Presentation</vt:lpstr>
      <vt:lpstr>HOT SAX</vt:lpstr>
      <vt:lpstr>HOT SAX</vt:lpstr>
      <vt:lpstr>HOT SAX</vt:lpstr>
      <vt:lpstr>Definitions</vt:lpstr>
      <vt:lpstr>Quadratic regression</vt:lpstr>
      <vt:lpstr>Extreme points</vt:lpstr>
      <vt:lpstr>Phase 2: Find anomaly patterns</vt:lpstr>
      <vt:lpstr>Experimental Evaluation</vt:lpstr>
      <vt:lpstr>Homothetic Transformation</vt:lpstr>
      <vt:lpstr>Homothetic Transformation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426</cp:revision>
  <dcterms:created xsi:type="dcterms:W3CDTF">2012-12-23T03:38:43Z</dcterms:created>
  <dcterms:modified xsi:type="dcterms:W3CDTF">2016-07-19T06:50:18Z</dcterms:modified>
</cp:coreProperties>
</file>