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2"/>
  </p:notesMasterIdLst>
  <p:sldIdLst>
    <p:sldId id="256" r:id="rId2"/>
    <p:sldId id="257" r:id="rId3"/>
    <p:sldId id="327" r:id="rId4"/>
    <p:sldId id="276" r:id="rId5"/>
    <p:sldId id="330" r:id="rId6"/>
    <p:sldId id="373" r:id="rId7"/>
    <p:sldId id="334" r:id="rId8"/>
    <p:sldId id="342" r:id="rId9"/>
    <p:sldId id="374" r:id="rId10"/>
    <p:sldId id="343" r:id="rId11"/>
    <p:sldId id="375" r:id="rId12"/>
    <p:sldId id="376" r:id="rId13"/>
    <p:sldId id="345" r:id="rId14"/>
    <p:sldId id="357" r:id="rId15"/>
    <p:sldId id="346" r:id="rId16"/>
    <p:sldId id="358" r:id="rId17"/>
    <p:sldId id="348" r:id="rId18"/>
    <p:sldId id="361" r:id="rId19"/>
    <p:sldId id="362" r:id="rId20"/>
    <p:sldId id="366" r:id="rId21"/>
    <p:sldId id="363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01" r:id="rId30"/>
    <p:sldId id="31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smtClean="0">
                <a:latin typeface="+mj-lt"/>
              </a:rPr>
              <a:t>	Ngô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Khánh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Vy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err="1" smtClean="0">
                <a:latin typeface="+mj-lt"/>
              </a:rPr>
              <a:t>Dương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Tuấn</a:t>
            </a:r>
            <a:r>
              <a:rPr lang="en-US" sz="2400" dirty="0" smtClean="0">
                <a:latin typeface="+mj-lt"/>
              </a:rPr>
              <a:t> Anh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572000" cy="516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the concepts of Important Extreme Points, proposed by Pratt and Fink </a:t>
            </a:r>
            <a:r>
              <a:rPr lang="en-US" dirty="0" smtClean="0"/>
              <a:t>(2002)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Parameter: </a:t>
            </a:r>
            <a:r>
              <a:rPr lang="en-US" sz="2000" i="1" dirty="0" smtClean="0"/>
              <a:t>R (</a:t>
            </a:r>
            <a:r>
              <a:rPr lang="en-US" sz="2000" dirty="0" smtClean="0"/>
              <a:t>R &gt; 1), </a:t>
            </a:r>
            <a:r>
              <a:rPr lang="en-US" sz="2000" dirty="0"/>
              <a:t>called </a:t>
            </a:r>
            <a:r>
              <a:rPr lang="en-US" sz="2000" i="1" dirty="0"/>
              <a:t>compression </a:t>
            </a:r>
            <a:r>
              <a:rPr lang="en-US" sz="2000" i="1" dirty="0" smtClean="0"/>
              <a:t>rate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min_length</a:t>
            </a:r>
            <a:r>
              <a:rPr lang="en-US" sz="2000" dirty="0"/>
              <a:t>, the minimum time lag between two adjacent important extreme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27674"/>
              </p:ext>
            </p:extLst>
          </p:nvPr>
        </p:nvGraphicFramePr>
        <p:xfrm>
          <a:off x="870857" y="2575560"/>
          <a:ext cx="7039429" cy="237744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Extract all important extreme points of the time series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2. For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is the subsequence of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350"/>
            <a:ext cx="8229600" cy="434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85434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73" y="2604188"/>
            <a:ext cx="2286000" cy="52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Apply to time series, a </a:t>
            </a:r>
            <a:r>
              <a:rPr lang="en-US" dirty="0" err="1" smtClean="0"/>
              <a:t>homothety</a:t>
            </a:r>
            <a:r>
              <a:rPr lang="en-US" dirty="0" smtClean="0"/>
              <a:t>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err="1"/>
              <a:t>homothety</a:t>
            </a:r>
            <a:r>
              <a:rPr lang="en-US" dirty="0"/>
              <a:t> 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err="1" smtClean="0"/>
              <a:t>homothety</a:t>
            </a:r>
            <a:r>
              <a:rPr lang="en-US" dirty="0" smtClean="0"/>
              <a:t>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N’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N’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13664"/>
              </p:ext>
            </p:extLst>
          </p:nvPr>
        </p:nvGraphicFramePr>
        <p:xfrm>
          <a:off x="1600200" y="2895600"/>
          <a:ext cx="41629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3" imgW="2197080" imgH="482400" progId="Equation.3">
                  <p:embed/>
                </p:oleObj>
              </mc:Choice>
              <mc:Fallback>
                <p:oleObj name="Equation" r:id="rId3" imgW="21970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416292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94612"/>
              </p:ext>
            </p:extLst>
          </p:nvPr>
        </p:nvGraphicFramePr>
        <p:xfrm>
          <a:off x="1981200" y="3810000"/>
          <a:ext cx="310627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5" imgW="1257120" imgH="431640" progId="Equation.3">
                  <p:embed/>
                </p:oleObj>
              </mc:Choice>
              <mc:Fallback>
                <p:oleObj name="Equation" r:id="rId5" imgW="1257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10000"/>
                        <a:ext cx="3106271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8 time series in diverse domains:</a:t>
            </a:r>
          </a:p>
          <a:p>
            <a:pPr marL="0" indent="0">
              <a:buNone/>
            </a:pPr>
            <a:r>
              <a:rPr lang="en-US" dirty="0"/>
              <a:t>ECG 108, ECG 308, ERP, Memory, Power Demand In Italy, Dutch Power Demand, Stock20 and </a:t>
            </a:r>
            <a:r>
              <a:rPr lang="en-US" dirty="0" smtClean="0"/>
              <a:t>TEK16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values in the three algorithms for </a:t>
            </a:r>
            <a:r>
              <a:rPr lang="en-US" dirty="0" smtClean="0"/>
              <a:t>each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487714"/>
            <a:ext cx="67056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6" y="1948389"/>
            <a:ext cx="7325747" cy="382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VL_QR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00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VL_EP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HOT SAX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</a:t>
            </a:r>
            <a:r>
              <a:rPr lang="en-US" dirty="0"/>
              <a:t>and HOT </a:t>
            </a:r>
            <a:r>
              <a:rPr lang="en-US" dirty="0" smtClean="0"/>
              <a:t>SAX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2200"/>
            <a:ext cx="85039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/>
              <a:t>time between VL_QR| HT with the original </a:t>
            </a:r>
            <a:r>
              <a:rPr lang="en-US" dirty="0" smtClean="0"/>
              <a:t>algorithm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9554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2700" dirty="0"/>
              <a:t>D. Berndt, J. Clifford, “Finding patterns in time series: a dynamic programming approach”, Journal of Advances in Knowledge Discovery and Data Mining, AAA/MIT Press, Menlo Park, CA, pp. 229-248, 1996.</a:t>
            </a:r>
          </a:p>
          <a:p>
            <a:pPr lvl="0"/>
            <a:r>
              <a:rPr lang="en-US" sz="2700" dirty="0"/>
              <a:t>Y. Bu, T.W. Leung, A. Fu, E. Keogh, J. Pei, and S. </a:t>
            </a:r>
            <a:r>
              <a:rPr lang="en-US" sz="2700" dirty="0" err="1"/>
              <a:t>Meshkin</a:t>
            </a:r>
            <a:r>
              <a:rPr lang="en-US" sz="2700" dirty="0"/>
              <a:t>, “WAT: Finding top-K discords in time series database”, Proceedings of the 2007 SIAM International Conference on Data Mining (SDM'07), Minneapolis, MN, USA, April 26-28, 2007.</a:t>
            </a:r>
          </a:p>
          <a:p>
            <a:pPr lvl="0"/>
            <a:r>
              <a:rPr lang="en-US" sz="2700" dirty="0"/>
              <a:t>V. T. </a:t>
            </a:r>
            <a:r>
              <a:rPr lang="en-US" sz="2700" dirty="0" err="1"/>
              <a:t>Huy</a:t>
            </a:r>
            <a:r>
              <a:rPr lang="en-US" sz="2700" dirty="0"/>
              <a:t>, “Anytime k-</a:t>
            </a:r>
            <a:r>
              <a:rPr lang="en-US" sz="2700" dirty="0" err="1"/>
              <a:t>medoids</a:t>
            </a:r>
            <a:r>
              <a:rPr lang="en-US" sz="2700" dirty="0"/>
              <a:t> clustering of time series under dynamic time warping using an approximation technique”, Master Thesis, Faculty of Computer Science and Engineering, Ho Chi Minh City University of Technology, Vietnam, 2015.</a:t>
            </a:r>
          </a:p>
          <a:p>
            <a:pPr lvl="0"/>
            <a:r>
              <a:rPr lang="en-US" sz="2700" dirty="0"/>
              <a:t>E. Keogh, “Exact indexing of dynamic time warping”, Proceedings of 28th International Conference on Very Large Data Bases , Hong Kong,  pp. 406-417, 2002.</a:t>
            </a:r>
          </a:p>
          <a:p>
            <a:pPr lvl="0"/>
            <a:r>
              <a:rPr lang="en-US" sz="2700" dirty="0"/>
              <a:t>E.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/>
              <a:t>N.H. </a:t>
            </a:r>
            <a:r>
              <a:rPr lang="en-US" sz="2700" dirty="0" err="1"/>
              <a:t>Kha</a:t>
            </a:r>
            <a:r>
              <a:rPr lang="en-US" sz="2700" dirty="0"/>
              <a:t>  and D. T. Anh,  “From cluster-based outlier detection to time series discord discovery”, In: Trends and Applications in Knowledge Discovery and Data Mining – PAKDD 2015 Workshops: </a:t>
            </a:r>
            <a:r>
              <a:rPr lang="en-US" sz="2700" dirty="0" err="1"/>
              <a:t>Big_PMA</a:t>
            </a:r>
            <a:r>
              <a:rPr lang="en-US" sz="2700" dirty="0"/>
              <a:t>, VLSP, QIMIE, BAEBH, Ho Chi Minh City, Vietnam, May 19-21, X. L. Li et al. (Eds.), LNAI 9441, Springer, pp. 16-28,  2015.</a:t>
            </a:r>
          </a:p>
          <a:p>
            <a:pPr lvl="0"/>
            <a:r>
              <a:rPr lang="en-US" sz="2700" dirty="0"/>
              <a:t>D. </a:t>
            </a:r>
            <a:r>
              <a:rPr lang="en-US" sz="2700" dirty="0" err="1"/>
              <a:t>Lemire</a:t>
            </a:r>
            <a:r>
              <a:rPr lang="en-US" sz="2700" dirty="0"/>
              <a:t>,   “Faster retrieval with a two-pass dynamic-time-warping lower bound”, Pattern Recognition, vol. 42, no. 9, pp. 2169-2180, 2009.</a:t>
            </a:r>
          </a:p>
          <a:p>
            <a:pPr lvl="0"/>
            <a:r>
              <a:rPr lang="en-US" sz="2700" dirty="0"/>
              <a:t>M.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/>
              <a:t>G. Li, O. </a:t>
            </a:r>
            <a:r>
              <a:rPr lang="en-US" sz="2700" dirty="0" err="1"/>
              <a:t>Braysy</a:t>
            </a:r>
            <a:r>
              <a:rPr lang="en-US" sz="2700" dirty="0"/>
              <a:t>, L. Jiang, Z. Wu, Y. Wang, “Finding time series discord based on bit representation clustering”, Knowledge-Based Systems, vol.52, pp. 243-254, 2013.</a:t>
            </a:r>
          </a:p>
          <a:p>
            <a:pPr lvl="0"/>
            <a:r>
              <a:rPr lang="en-US" sz="2700" dirty="0"/>
              <a:t>A. L. I. Oliveira, F.B.L. </a:t>
            </a:r>
            <a:r>
              <a:rPr lang="en-US" sz="2700" dirty="0" err="1"/>
              <a:t>Neto</a:t>
            </a:r>
            <a:r>
              <a:rPr lang="en-US" sz="2700" dirty="0"/>
              <a:t>, and S.R. L. </a:t>
            </a:r>
            <a:r>
              <a:rPr lang="en-US" sz="2700" dirty="0" err="1"/>
              <a:t>Meira</a:t>
            </a:r>
            <a:r>
              <a:rPr lang="en-US" sz="2700" dirty="0"/>
              <a:t>., “A method based on RBF-DAA neural network for improving Novelty detection in time series”, Proc. of 17</a:t>
            </a:r>
            <a:r>
              <a:rPr lang="en-US" sz="2700" baseline="30000" dirty="0"/>
              <a:t>th</a:t>
            </a:r>
            <a:r>
              <a:rPr lang="en-US" sz="2700" dirty="0"/>
              <a:t> International FLAIRS Conference, AAAI Press, Miami Beach, Florida, USA, 2004.</a:t>
            </a:r>
          </a:p>
          <a:p>
            <a:pPr lvl="0"/>
            <a:r>
              <a:rPr lang="en-US" sz="2700" dirty="0"/>
              <a:t>K.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/>
              <a:t>S. Salvador, P. Chan, “Learning states and rules for time series anomaly detection”, Applied Intelligence, vol. 23, no.3, pp. 241 -255. 2005.</a:t>
            </a:r>
          </a:p>
          <a:p>
            <a:pPr lvl="0"/>
            <a:r>
              <a:rPr lang="en-US" sz="2700" dirty="0"/>
              <a:t>C.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STW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i="1" dirty="0"/>
              <a:t>≤ 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ii)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i="1" dirty="0"/>
              <a:t>&lt;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Anomaly </a:t>
            </a:r>
            <a:r>
              <a:rPr lang="en-US" i="1" dirty="0"/>
              <a:t>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two segmentation method: quadratic regression 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segmentation base on extreme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1278</Words>
  <Application>Microsoft Office PowerPoint</Application>
  <PresentationFormat>On-screen Show (4:3)</PresentationFormat>
  <Paragraphs>182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Introduction</vt:lpstr>
      <vt:lpstr>Introduction</vt:lpstr>
      <vt:lpstr>Proposed Algorithm</vt:lpstr>
      <vt:lpstr>Segmentation</vt:lpstr>
      <vt:lpstr>Quadratic regression</vt:lpstr>
      <vt:lpstr>Extreme points</vt:lpstr>
      <vt:lpstr>Find anomaly patterns</vt:lpstr>
      <vt:lpstr>Calculate the similar between two subsequence</vt:lpstr>
      <vt:lpstr>Homothetic Transformation</vt:lpstr>
      <vt:lpstr>Homothetic Transformation</vt:lpstr>
      <vt:lpstr>Modified Euclidean Distance</vt:lpstr>
      <vt:lpstr>Find lupper and llower</vt:lpstr>
      <vt:lpstr>Experimental Evaluation</vt:lpstr>
      <vt:lpstr>Experimental Evaluation</vt:lpstr>
      <vt:lpstr>Compare VL_QR| HT, VL_EP| HT and HOT SAX</vt:lpstr>
      <vt:lpstr>Parameter values in the three algorithms for each series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Running time among VL_QR|HT, VL_EP|HT and HOT SAX (s)</vt:lpstr>
      <vt:lpstr>Running time between VL_QR| HT with the original algorithm (s)</vt:lpstr>
      <vt:lpstr>Conclusion</vt:lpstr>
      <vt:lpstr> References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337</cp:revision>
  <dcterms:created xsi:type="dcterms:W3CDTF">2012-12-23T03:38:43Z</dcterms:created>
  <dcterms:modified xsi:type="dcterms:W3CDTF">2016-06-22T00:47:52Z</dcterms:modified>
</cp:coreProperties>
</file>